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3" r:id="rId6"/>
    <p:sldId id="275" r:id="rId7"/>
    <p:sldId id="270" r:id="rId8"/>
    <p:sldId id="315" r:id="rId9"/>
    <p:sldId id="388" r:id="rId10"/>
    <p:sldId id="329" r:id="rId11"/>
    <p:sldId id="334" r:id="rId12"/>
    <p:sldId id="320" r:id="rId13"/>
    <p:sldId id="338" r:id="rId14"/>
    <p:sldId id="325" r:id="rId15"/>
    <p:sldId id="267" r:id="rId16"/>
    <p:sldId id="327" r:id="rId17"/>
    <p:sldId id="281" r:id="rId18"/>
    <p:sldId id="336" r:id="rId19"/>
    <p:sldId id="337" r:id="rId20"/>
    <p:sldId id="340" r:id="rId21"/>
    <p:sldId id="328" r:id="rId22"/>
    <p:sldId id="296" r:id="rId23"/>
    <p:sldId id="391" r:id="rId24"/>
    <p:sldId id="367" r:id="rId25"/>
    <p:sldId id="368" r:id="rId26"/>
    <p:sldId id="402" r:id="rId27"/>
    <p:sldId id="369" r:id="rId28"/>
    <p:sldId id="370" r:id="rId29"/>
    <p:sldId id="403" r:id="rId30"/>
    <p:sldId id="371" r:id="rId31"/>
    <p:sldId id="372" r:id="rId32"/>
    <p:sldId id="373" r:id="rId33"/>
    <p:sldId id="405" r:id="rId34"/>
    <p:sldId id="406" r:id="rId35"/>
    <p:sldId id="407" r:id="rId36"/>
    <p:sldId id="408" r:id="rId37"/>
    <p:sldId id="409" r:id="rId38"/>
    <p:sldId id="410" r:id="rId39"/>
    <p:sldId id="380" r:id="rId40"/>
    <p:sldId id="411" r:id="rId41"/>
    <p:sldId id="412" r:id="rId42"/>
    <p:sldId id="413" r:id="rId43"/>
    <p:sldId id="292" r:id="rId44"/>
    <p:sldId id="295" r:id="rId45"/>
    <p:sldId id="347" r:id="rId46"/>
    <p:sldId id="299" r:id="rId47"/>
    <p:sldId id="307" r:id="rId48"/>
    <p:sldId id="333" r:id="rId49"/>
    <p:sldId id="399" r:id="rId50"/>
    <p:sldId id="331" r:id="rId51"/>
    <p:sldId id="265" r:id="rId52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417CC3"/>
    <a:srgbClr val="3C905C"/>
    <a:srgbClr val="006666"/>
    <a:srgbClr val="008080"/>
    <a:srgbClr val="377BCD"/>
    <a:srgbClr val="4785D1"/>
    <a:srgbClr val="0066CC"/>
    <a:srgbClr val="00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851" autoAdjust="0"/>
  </p:normalViewPr>
  <p:slideViewPr>
    <p:cSldViewPr>
      <p:cViewPr>
        <p:scale>
          <a:sx n="110" d="100"/>
          <a:sy n="110" d="100"/>
        </p:scale>
        <p:origin x="-1890" y="-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54623622585358E-2"/>
          <c:y val="0.35952182689005341"/>
          <c:w val="0.88858917636602464"/>
          <c:h val="0.423058002605478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5.8055407475733324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842312572179214E-2"/>
                  <c:y val="-0.1017514604405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663860878203047E-2"/>
                  <c:y val="-8.140170248086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845190870482122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0592240451341074E-2"/>
                  <c:y val="-8.140116835246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806035557206942E-2"/>
                  <c:y val="-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1272547681443424E-2"/>
                  <c:y val="-8.1402236609267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419758215473724E-2"/>
                  <c:y val="-6.78359093455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35564302379100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67735704436201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9349792133273597E-2"/>
                  <c:y val="-6.783484108878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279471281902496E-2"/>
                  <c:y val="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101.5</c:v>
                </c:pt>
                <c:pt idx="1">
                  <c:v>100.9</c:v>
                </c:pt>
                <c:pt idx="2">
                  <c:v>100</c:v>
                </c:pt>
                <c:pt idx="3">
                  <c:v>100.2</c:v>
                </c:pt>
                <c:pt idx="4">
                  <c:v>100.3</c:v>
                </c:pt>
                <c:pt idx="5">
                  <c:v>100.3</c:v>
                </c:pt>
                <c:pt idx="6">
                  <c:v>100</c:v>
                </c:pt>
                <c:pt idx="7">
                  <c:v>99.8</c:v>
                </c:pt>
                <c:pt idx="8">
                  <c:v>106.5</c:v>
                </c:pt>
                <c:pt idx="9">
                  <c:v>106.2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5666176"/>
        <c:axId val="50470912"/>
      </c:lineChart>
      <c:catAx>
        <c:axId val="5566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0470912"/>
        <c:crosses val="autoZero"/>
        <c:auto val="1"/>
        <c:lblAlgn val="ctr"/>
        <c:lblOffset val="100"/>
        <c:noMultiLvlLbl val="0"/>
      </c:catAx>
      <c:valAx>
        <c:axId val="50470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5666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90902515789045"/>
          <c:y val="0.55940882300955519"/>
          <c:w val="0.34866900855696331"/>
          <c:h val="0.229998098871188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3C905C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663B5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265C9E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BEB39E"/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bubble3D val="0"/>
            <c:spPr>
              <a:solidFill>
                <a:srgbClr val="75A4DD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bubble3D val="0"/>
            <c:spPr>
              <a:solidFill>
                <a:srgbClr val="64B7CE"/>
              </a:solidFill>
              <a:ln>
                <a:solidFill>
                  <a:schemeClr val="bg1"/>
                </a:solidFill>
              </a:ln>
            </c:spPr>
          </c:dPt>
          <c:dPt>
            <c:idx val="11"/>
            <c:bubble3D val="0"/>
            <c:spPr>
              <a:solidFill>
                <a:srgbClr val="DCBCEA"/>
              </a:solidFill>
              <a:ln>
                <a:solidFill>
                  <a:schemeClr val="bg1"/>
                </a:solidFill>
              </a:ln>
            </c:spPr>
          </c:dPt>
          <c:dPt>
            <c:idx val="12"/>
            <c:bubble3D val="0"/>
            <c:spPr>
              <a:solidFill>
                <a:srgbClr val="9ED6D6"/>
              </a:solidFill>
              <a:ln>
                <a:solidFill>
                  <a:schemeClr val="bg1"/>
                </a:solidFill>
              </a:ln>
            </c:spPr>
          </c:dPt>
          <c:dPt>
            <c:idx val="13"/>
            <c:bubble3D val="0"/>
            <c:spPr>
              <a:solidFill>
                <a:srgbClr val="53D2FF"/>
              </a:solidFill>
              <a:ln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5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6777086317115128"/>
                  <c:y val="-2.236941648707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426050465497484"/>
                  <c:y val="-4.4197250900930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345856318315062"/>
                  <c:y val="-6.010704124955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108257199881546E-2"/>
                  <c:y val="-6.6794686657227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961773833283875E-2"/>
                  <c:y val="-7.2712585487256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919144237618857E-3"/>
                  <c:y val="-7.1558837032014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757951216612272E-2"/>
                  <c:y val="-6.34112873604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942220407030953E-2"/>
                  <c:y val="-5.341983154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4311419302210737E-2"/>
                  <c:y val="-4.750178748226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108037028434042E-2"/>
                  <c:y val="-3.382121226952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700171623643325E-2"/>
                  <c:y val="-1.9371180949556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6.7927074813157004E-2"/>
                  <c:y val="-4.9214400999915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3272397215711868E-2"/>
                  <c:y val="6.6087826922627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8.2364597311926802E-2"/>
                  <c:y val="1.4065158031150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8.6681058540285211E-2"/>
                  <c:y val="3.374249478932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7957370404334881E-3"/>
                  <c:y val="4.973056691254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961773833283979E-2"/>
                  <c:y val="4.350665750910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554128599940773E-2"/>
                  <c:y val="4.4581398013734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11743945009979281"/>
                  <c:y val="3.6277575263423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3175"/>
            </c:spPr>
            <c:txPr>
              <a:bodyPr anchor="t" anchorCtr="1"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Лист1!$A$2:$A$20</c:f>
              <c:strCache>
                <c:ptCount val="19"/>
                <c:pt idx="0">
                  <c:v>0,5% Водоснабжение; водоотведение, организация сбора и утилизации отходов, деятельность по ликвидации загрязнений</c:v>
                </c:pt>
                <c:pt idx="1">
                  <c:v>0,8% Обеспечение электрической энергией, газом и паром; кондиционирование воздуха</c:v>
                </c:pt>
                <c:pt idx="2">
                  <c:v>1,3% Деятельность финансовая и страховая</c:v>
                </c:pt>
                <c:pt idx="3">
                  <c:v>1,6% Государственное управление и обеспечение военной безопасности; социальное обеспечение</c:v>
                </c:pt>
                <c:pt idx="4">
                  <c:v>1,8% Образование</c:v>
                </c:pt>
                <c:pt idx="5">
                  <c:v>1,9% Деятельность в области культуры, спорта, организации досуга и развлечений</c:v>
                </c:pt>
                <c:pt idx="6">
                  <c:v>2,3% Деятельность гостиниц и предприятий общественного питания</c:v>
                </c:pt>
                <c:pt idx="7">
                  <c:v>2,4% Деятельность в области здравоохранения и социальных услуг</c:v>
                </c:pt>
                <c:pt idx="8">
                  <c:v>2,5% Деятельность в области информации и связи</c:v>
                </c:pt>
                <c:pt idx="9">
                  <c:v>2,7% Сельское, лесное хозяйство, охота, рыболовство и рыбоводство</c:v>
                </c:pt>
                <c:pt idx="10">
                  <c:v>4,0% Деятельность административная и сопутствующие дополнительные услуги</c:v>
                </c:pt>
                <c:pt idx="11">
                  <c:v>4,9% Обрабатывающие производства</c:v>
                </c:pt>
                <c:pt idx="12">
                  <c:v>5,4% Предоставление прочих видов услуг</c:v>
                </c:pt>
                <c:pt idx="13">
                  <c:v>5,6% Деятельность по операциям с недвижимым имуществом</c:v>
                </c:pt>
                <c:pt idx="14">
                  <c:v>5,7% Транспортировка и хранение</c:v>
                </c:pt>
                <c:pt idx="15">
                  <c:v>6,6% Добыча полезных ископаемых</c:v>
                </c:pt>
                <c:pt idx="16">
                  <c:v>7,7% Деятельность профессиональная, научная и техническая</c:v>
                </c:pt>
                <c:pt idx="17">
                  <c:v>12,5% Строительство</c:v>
                </c:pt>
                <c:pt idx="18">
                  <c:v>29,8% Торговля оптовая и розничная; ремонт автотранспортных средств и мотоциклов</c:v>
                </c:pt>
              </c:strCache>
            </c:strRef>
          </c:cat>
          <c:val>
            <c:numRef>
              <c:f>Лист1!$B$2:$B$20</c:f>
              <c:numCache>
                <c:formatCode>0.0%</c:formatCode>
                <c:ptCount val="19"/>
                <c:pt idx="0">
                  <c:v>5.0000000000000001E-3</c:v>
                </c:pt>
                <c:pt idx="1">
                  <c:v>8.0000000000000002E-3</c:v>
                </c:pt>
                <c:pt idx="2">
                  <c:v>1.2999999999999999E-2</c:v>
                </c:pt>
                <c:pt idx="3">
                  <c:v>1.6E-2</c:v>
                </c:pt>
                <c:pt idx="4">
                  <c:v>1.7999999999999999E-2</c:v>
                </c:pt>
                <c:pt idx="5">
                  <c:v>1.9E-2</c:v>
                </c:pt>
                <c:pt idx="6">
                  <c:v>2.3E-2</c:v>
                </c:pt>
                <c:pt idx="7">
                  <c:v>2.4E-2</c:v>
                </c:pt>
                <c:pt idx="8">
                  <c:v>2.5000000000000001E-2</c:v>
                </c:pt>
                <c:pt idx="9">
                  <c:v>2.7E-2</c:v>
                </c:pt>
                <c:pt idx="10">
                  <c:v>0.04</c:v>
                </c:pt>
                <c:pt idx="11">
                  <c:v>4.9000000000000002E-2</c:v>
                </c:pt>
                <c:pt idx="12">
                  <c:v>5.3999999999999999E-2</c:v>
                </c:pt>
                <c:pt idx="13">
                  <c:v>5.6000000000000001E-2</c:v>
                </c:pt>
                <c:pt idx="14">
                  <c:v>5.7000000000000002E-2</c:v>
                </c:pt>
                <c:pt idx="15">
                  <c:v>6.6000000000000003E-2</c:v>
                </c:pt>
                <c:pt idx="16">
                  <c:v>7.6999999999999999E-2</c:v>
                </c:pt>
                <c:pt idx="17">
                  <c:v>0.125</c:v>
                </c:pt>
                <c:pt idx="18">
                  <c:v>0.29799999999999999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l"/>
      <c:legendEntry>
        <c:idx val="0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7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8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9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0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1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2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3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4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5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6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7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8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26485106202516256"/>
          <c:w val="0.65493850061042536"/>
          <c:h val="0.70150767212223342"/>
        </c:manualLayout>
      </c:layout>
      <c:overlay val="1"/>
      <c:spPr>
        <a:effectLst>
          <a:softEdge rad="12700"/>
        </a:effectLst>
      </c:spPr>
      <c:txPr>
        <a:bodyPr/>
        <a:lstStyle/>
        <a:p>
          <a:pPr defTabSz="720000">
            <a:defRPr sz="7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63E-2"/>
          <c:y val="8.5111955059113495E-2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417CC3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smtClean="0">
                        <a:solidFill>
                          <a:schemeClr val="bg1"/>
                        </a:solidFill>
                      </a:rPr>
                      <a:t>66,2</a:t>
                    </a:r>
                    <a:r>
                      <a:rPr lang="ru-RU" sz="1400" b="1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17,7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9.3120196105804032E-4"/>
                  <c:y val="-1.375618641061958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16,1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</c:v>
                </c:pt>
                <c:pt idx="1">
                  <c:v>Население пенсионного возраста</c:v>
                </c:pt>
                <c:pt idx="2">
                  <c:v>Лица моложе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66.2</c:v>
                </c:pt>
                <c:pt idx="1">
                  <c:v>17.7</c:v>
                </c:pt>
                <c:pt idx="2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6239132845786444"/>
          <c:y val="0.20149983838456922"/>
          <c:w val="0.41051089943542612"/>
          <c:h val="0.607776258182026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56E-2"/>
          <c:y val="0.11008173572613301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008080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5907179501077059"/>
                  <c:y val="0.1048726855765895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97,</a:t>
                    </a:r>
                    <a:r>
                      <a:rPr lang="en-US" sz="1400" b="1" dirty="0" smtClean="0">
                        <a:solidFill>
                          <a:srgbClr val="009999"/>
                        </a:solidFill>
                      </a:rPr>
                      <a:t>6</a:t>
                    </a:r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%</a:t>
                    </a:r>
                    <a:endParaRPr lang="en-US" b="1" dirty="0">
                      <a:solidFill>
                        <a:srgbClr val="009999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92214454741282E-2"/>
                  <c:y val="-0.15467776399742988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417CC3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2,</a:t>
                    </a:r>
                    <a:r>
                      <a:rPr lang="en-US" sz="1400" b="1" dirty="0" smtClean="0">
                        <a:solidFill>
                          <a:srgbClr val="417CC3"/>
                        </a:solidFill>
                      </a:rPr>
                      <a:t>4</a:t>
                    </a: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%</a:t>
                    </a:r>
                    <a:endParaRPr lang="en-US" sz="1400" b="1" dirty="0">
                      <a:solidFill>
                        <a:srgbClr val="417CC3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239,86 тыс. человек городское население</c:v>
                </c:pt>
                <c:pt idx="1">
                  <c:v>5,38 тыс. человек сельское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239.86</c:v>
                </c:pt>
                <c:pt idx="1">
                  <c:v>5.38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3925361281993411"/>
          <c:y val="0.25143939971860829"/>
          <c:w val="0.41051089943542612"/>
          <c:h val="0.557836696847987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542293370220565"/>
          <c:y val="4.8885912108938945E-2"/>
          <c:w val="0.4145695079173306"/>
          <c:h val="0.62940874291469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российские туристы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222.5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иностранные туристы</c:v>
                </c:pt>
              </c:strCache>
            </c:strRef>
          </c:tx>
          <c:spPr>
            <a:pattFill prst="pct80">
              <a:fgClr>
                <a:schemeClr val="accent5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502.8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42464"/>
        <c:axId val="50477824"/>
      </c:barChart>
      <c:catAx>
        <c:axId val="685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>
                <a:lumMod val="75000"/>
                <a:lumOff val="25000"/>
              </a:schemeClr>
            </a:solidFill>
          </a:ln>
        </c:spPr>
        <c:crossAx val="50477824"/>
        <c:crosses val="autoZero"/>
        <c:auto val="1"/>
        <c:lblAlgn val="ctr"/>
        <c:lblOffset val="100"/>
        <c:noMultiLvlLbl val="0"/>
      </c:catAx>
      <c:valAx>
        <c:axId val="5047782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900" b="0"/>
                </a:pPr>
                <a:r>
                  <a:rPr lang="ru-RU" sz="900" b="0" dirty="0" smtClean="0"/>
                  <a:t>тыс. человек</a:t>
                </a:r>
                <a:endParaRPr lang="ru-RU" sz="900" b="0" dirty="0"/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ln w="127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 b="0"/>
            </a:pPr>
            <a:endParaRPr lang="ru-RU"/>
          </a:p>
        </c:txPr>
        <c:crossAx val="68542464"/>
        <c:crosses val="autoZero"/>
        <c:crossBetween val="between"/>
      </c:valAx>
      <c:dTable>
        <c:showHorzBorder val="0"/>
        <c:showVertBorder val="0"/>
        <c:showOutline val="0"/>
        <c:showKeys val="1"/>
        <c:txPr>
          <a:bodyPr/>
          <a:lstStyle/>
          <a:p>
            <a:pPr rtl="0">
              <a:defRPr sz="9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attFill prst="pct8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rgbClr val="0066CC"/>
                </a:solidFill>
              </a:ln>
            </c:spPr>
          </c:dPt>
          <c:dPt>
            <c:idx val="1"/>
            <c:bubble3D val="0"/>
            <c:spPr>
              <a:pattFill prst="pct80">
                <a:fgClr>
                  <a:srgbClr val="4FBDB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solidFill>
                <a:srgbClr val="AABAD7"/>
              </a:solidFill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4FBDB0"/>
              </a:solidFill>
            </c:spPr>
          </c:dPt>
          <c:dPt>
            <c:idx val="5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9.2743261012491779E-2"/>
                  <c:y val="0.2269770416959766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61</a:t>
                    </a:r>
                    <a:r>
                      <a:rPr lang="en-US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,</a:t>
                    </a: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</a:t>
                    </a:r>
                    <a:r>
                      <a:rPr lang="ru-RU" sz="1200" b="1" dirty="0" smtClean="0"/>
                      <a:t>%</a:t>
                    </a:r>
                    <a:endParaRPr lang="en-US" sz="12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8391458968382042E-2"/>
                  <c:y val="-0.1775406546116605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36,3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706810940538751"/>
                  <c:y val="-3.4418059750899989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313219817657684"/>
                  <c:y val="-0.13131370601784803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989131184397389E-2"/>
                  <c:y val="-0.14534454697176591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6167794237320865"/>
                  <c:y val="-0.12655170273513469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привлеченные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63.7</c:v>
                </c:pt>
                <c:pt idx="1">
                  <c:v>36.299999999999997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050C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5"/>
            <c:invertIfNegative val="0"/>
            <c:bubble3D val="0"/>
            <c:spPr>
              <a:solidFill>
                <a:srgbClr val="BC92BC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rgbClr val="98E4E2"/>
              </a:solidFill>
            </c:spPr>
          </c:dPt>
          <c:dPt>
            <c:idx val="9"/>
            <c:invertIfNegative val="0"/>
            <c:bubble3D val="0"/>
            <c:spPr>
              <a:solidFill>
                <a:srgbClr val="998399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rgbClr val="C58BFF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9DEE5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D2CD"/>
              </a:solidFill>
            </c:spPr>
          </c:dPt>
          <c:dPt>
            <c:idx val="14"/>
            <c:invertIfNegative val="0"/>
            <c:bubble3D val="0"/>
            <c:spPr>
              <a:solidFill>
                <a:srgbClr val="B31769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транспортировка и хранение</c:v>
                </c:pt>
                <c:pt idx="1">
                  <c:v>обеспечение электрической энергией, газом и паром</c:v>
                </c:pt>
                <c:pt idx="2">
                  <c:v>деятельность в области инфориации и связи</c:v>
                </c:pt>
                <c:pt idx="3">
                  <c:v>торговля оптовая и розничная…</c:v>
                </c:pt>
                <c:pt idx="4">
                  <c:v>строительство</c:v>
                </c:pt>
                <c:pt idx="5">
                  <c:v>деятельность профессиональная, научная и техническая</c:v>
                </c:pt>
                <c:pt idx="6">
                  <c:v>государственное управление…</c:v>
                </c:pt>
                <c:pt idx="7">
                  <c:v>деятельность в облати культуры, спорта…</c:v>
                </c:pt>
                <c:pt idx="8">
                  <c:v>обрабатывающие производства</c:v>
                </c:pt>
                <c:pt idx="9">
                  <c:v>деятельность в области здравоохранения и социальных услуг</c:v>
                </c:pt>
                <c:pt idx="10">
                  <c:v>деятельность по операциям с недвижимым имуществом</c:v>
                </c:pt>
                <c:pt idx="11">
                  <c:v>образование</c:v>
                </c:pt>
                <c:pt idx="12">
                  <c:v>деятельность финансовая и страховая</c:v>
                </c:pt>
                <c:pt idx="13">
                  <c:v>сельское, лесное хозяйство, охота…</c:v>
                </c:pt>
                <c:pt idx="14">
                  <c:v>деятельность административная…</c:v>
                </c:pt>
                <c:pt idx="15">
                  <c:v>деятельность гостиниц и предприятий общественного питания</c:v>
                </c:pt>
                <c:pt idx="16">
                  <c:v>предоставление прочих видов услуг</c:v>
                </c:pt>
                <c:pt idx="17">
                  <c:v>добыча полезных ископаемых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0.44600000000000001</c:v>
                </c:pt>
                <c:pt idx="1">
                  <c:v>0.16700000000000001</c:v>
                </c:pt>
                <c:pt idx="2">
                  <c:v>0.13500000000000001</c:v>
                </c:pt>
                <c:pt idx="3">
                  <c:v>3.9E-2</c:v>
                </c:pt>
                <c:pt idx="4">
                  <c:v>3.5999999999999997E-2</c:v>
                </c:pt>
                <c:pt idx="5">
                  <c:v>3.5000000000000003E-2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1.9E-2</c:v>
                </c:pt>
                <c:pt idx="10">
                  <c:v>1.7000000000000001E-2</c:v>
                </c:pt>
                <c:pt idx="11">
                  <c:v>1.6E-2</c:v>
                </c:pt>
                <c:pt idx="12">
                  <c:v>1.6E-2</c:v>
                </c:pt>
                <c:pt idx="13">
                  <c:v>1.0999999999999999E-2</c:v>
                </c:pt>
                <c:pt idx="14">
                  <c:v>2E-3</c:v>
                </c:pt>
                <c:pt idx="15">
                  <c:v>1E-3</c:v>
                </c:pt>
                <c:pt idx="16">
                  <c:v>1E-3</c:v>
                </c:pt>
                <c:pt idx="17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1180288"/>
        <c:axId val="122489664"/>
      </c:barChart>
      <c:catAx>
        <c:axId val="71180288"/>
        <c:scaling>
          <c:orientation val="maxMin"/>
        </c:scaling>
        <c:delete val="1"/>
        <c:axPos val="l"/>
        <c:majorTickMark val="out"/>
        <c:minorTickMark val="none"/>
        <c:tickLblPos val="nextTo"/>
        <c:crossAx val="122489664"/>
        <c:crosses val="autoZero"/>
        <c:auto val="1"/>
        <c:lblAlgn val="ctr"/>
        <c:lblOffset val="100"/>
        <c:noMultiLvlLbl val="0"/>
      </c:catAx>
      <c:valAx>
        <c:axId val="122489664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71180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8055509819838"/>
          <c:y val="0.11593559847426586"/>
          <c:w val="0.31976792511897212"/>
          <c:h val="0.768128803051468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8.6958017159757844E-2"/>
                  <c:y val="-8.7441304677112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71294300261049E-2"/>
                  <c:y val="8.25823494041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467868845463171E-2"/>
                  <c:y val="0.1068717707053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2690822768382781E-2"/>
                  <c:y val="7.7724924149348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0779940643709086E-2"/>
                  <c:y val="3.886246207467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557305189997154E-2"/>
                  <c:y val="-0.165165463817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0.22800000000000001</c:v>
                </c:pt>
                <c:pt idx="1">
                  <c:v>0.217</c:v>
                </c:pt>
                <c:pt idx="2">
                  <c:v>0.14000000000000001</c:v>
                </c:pt>
                <c:pt idx="3">
                  <c:v>7.6999999999999999E-2</c:v>
                </c:pt>
                <c:pt idx="4">
                  <c:v>5.0999999999999997E-2</c:v>
                </c:pt>
                <c:pt idx="5">
                  <c:v>0.28599999999999998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r"/>
      <c:legendEntry>
        <c:idx val="0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/>
            </a:pPr>
            <a:endParaRPr lang="ru-RU"/>
          </a:p>
        </c:txPr>
      </c:legendEntry>
      <c:layout>
        <c:manualLayout>
          <c:xMode val="edge"/>
          <c:yMode val="edge"/>
          <c:x val="0.52930426261480412"/>
          <c:y val="0.10854637561640608"/>
          <c:w val="0.47069573738519588"/>
          <c:h val="0.6663194800386175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24249608723083"/>
          <c:y val="0.10427167449230787"/>
          <c:w val="0.36103762813806817"/>
          <c:h val="0.772891462352136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divot">
                <a:fgClr>
                  <a:schemeClr val="bg1"/>
                </a:fgClr>
                <a:bgClr>
                  <a:srgbClr val="028A98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C92BC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372085908841356"/>
                  <c:y val="2.3787196159491052E-2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27438003436133E-2"/>
                  <c:y val="-0.13747558750782077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82624573555963E-2"/>
                  <c:y val="-0.1494092030710038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Производство пищевых продуктов</c:v>
                </c:pt>
                <c:pt idx="1">
                  <c:v>Производство прочей неметаллической минеральной продукции</c:v>
                </c:pt>
                <c:pt idx="2">
                  <c:v>Прочие производства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0.89100000000000001</c:v>
                </c:pt>
                <c:pt idx="1">
                  <c:v>3.7999999999999999E-2</c:v>
                </c:pt>
                <c:pt idx="2">
                  <c:v>7.0999999999999994E-2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l"/>
      <c:layout>
        <c:manualLayout>
          <c:xMode val="edge"/>
          <c:yMode val="edge"/>
          <c:x val="0"/>
          <c:y val="0.24061178874861852"/>
          <c:w val="0.45428564307351088"/>
          <c:h val="0.5094938281711388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432847448774"/>
          <c:y val="0.10659197843448662"/>
          <c:w val="0.58691343051024514"/>
          <c:h val="0.76721944753802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2340936622534236"/>
                  <c:y val="-0.10274055303290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652082752352327"/>
                  <c:y val="-7.7278866113204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803764904468264"/>
                  <c:y val="-8.721140830471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879605980526267"/>
                  <c:y val="-8.6070716706907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189254470418291"/>
                  <c:y val="0.104727215775105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359370135436817"/>
                  <c:y val="8.6575290467452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5.6000000000000001E-2</c:v>
                </c:pt>
                <c:pt idx="1">
                  <c:v>5.7000000000000002E-2</c:v>
                </c:pt>
                <c:pt idx="2">
                  <c:v>7.2999999999999995E-2</c:v>
                </c:pt>
                <c:pt idx="3">
                  <c:v>2.5999999999999999E-2</c:v>
                </c:pt>
                <c:pt idx="4">
                  <c:v>0.153</c:v>
                </c:pt>
                <c:pt idx="5">
                  <c:v>0.63500000000000001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0.00388</cdr:x>
      <cdr:y>0.55428</cdr:y>
    </cdr:from>
    <cdr:to>
      <cdr:x>0.13001</cdr:x>
      <cdr:y>0.6889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2" y="1037729"/>
          <a:ext cx="540401" cy="252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/>
            <a:t>100%</a:t>
          </a:r>
          <a:endParaRPr lang="ru-RU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0.27934</cdr:x>
      <cdr:y>0.24374</cdr:y>
    </cdr:from>
    <cdr:to>
      <cdr:x>0.33107</cdr:x>
      <cdr:y>0.44549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972108" y="565493"/>
          <a:ext cx="180031" cy="46805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0.92857</cdr:x>
      <cdr:y>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0" y="0"/>
          <a:ext cx="4212468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  <a:p xmlns:a="http://schemas.openxmlformats.org/drawingml/2006/main">
          <a:pPr>
            <a:spcBef>
              <a:spcPts val="1100"/>
            </a:spcBef>
            <a:spcAft>
              <a:spcPts val="1000"/>
            </a:spcAft>
          </a:pPr>
          <a:r>
            <a:rPr lang="ru-RU" sz="900" dirty="0"/>
            <a:t> </a:t>
          </a:r>
          <a:r>
            <a:rPr lang="ru-RU" sz="900" dirty="0" smtClean="0"/>
            <a:t> транспорт и хранение</a:t>
          </a:r>
        </a:p>
        <a:p xmlns:a="http://schemas.openxmlformats.org/drawingml/2006/main">
          <a:pPr>
            <a:spcAft>
              <a:spcPts val="900"/>
            </a:spcAft>
          </a:pPr>
          <a:r>
            <a:rPr lang="en-US" sz="900" dirty="0" smtClean="0"/>
            <a:t>  </a:t>
          </a:r>
          <a:r>
            <a:rPr lang="ru-RU" sz="900" dirty="0" smtClean="0"/>
            <a:t>обеспечение электрической энергией, газом и паром</a:t>
          </a:r>
          <a:endParaRPr lang="en-US" sz="900" dirty="0" smtClean="0"/>
        </a:p>
        <a:p xmlns:a="http://schemas.openxmlformats.org/drawingml/2006/main">
          <a:pPr>
            <a:spcBef>
              <a:spcPts val="100"/>
            </a:spcBef>
            <a:spcAft>
              <a:spcPts val="900"/>
            </a:spcAft>
          </a:pPr>
          <a:r>
            <a:rPr lang="en-US" sz="900" dirty="0"/>
            <a:t> </a:t>
          </a:r>
          <a:r>
            <a:rPr lang="en-US" sz="900" dirty="0" smtClean="0"/>
            <a:t> </a:t>
          </a:r>
          <a:r>
            <a:rPr lang="ru-RU" sz="900" dirty="0" smtClean="0"/>
            <a:t>деятельность в области информации и связи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торговля оптовая и розничная…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строительства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профессиональная, научная и техническая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государственное управление…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культуры, спорта…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обрабатывающие производства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здравоохранения и социальных услуг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по операциям с недвижимым имуществом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/>
            <a:t> </a:t>
          </a:r>
          <a:r>
            <a:rPr lang="ru-RU" sz="900" dirty="0" smtClean="0"/>
            <a:t> образование</a:t>
          </a:r>
        </a:p>
        <a:p xmlns:a="http://schemas.openxmlformats.org/drawingml/2006/main">
          <a:pPr>
            <a:spcAft>
              <a:spcPts val="1100"/>
            </a:spcAft>
          </a:pPr>
          <a:r>
            <a:rPr lang="ru-RU" sz="900" dirty="0" smtClean="0"/>
            <a:t>  деятельность финансовая и страховая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сельское, лесное хозяйство, охота…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административная…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гостиниц и предприятий общественного питания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предоставление прочих видов услуг</a:t>
          </a:r>
        </a:p>
        <a:p xmlns:a="http://schemas.openxmlformats.org/drawingml/2006/main">
          <a:r>
            <a:rPr lang="ru-RU" sz="900" dirty="0" smtClean="0"/>
            <a:t>  добыча ископаемых</a:t>
          </a:r>
        </a:p>
      </cdr:txBody>
    </cdr:sp>
  </cdr:relSizeAnchor>
  <cdr:relSizeAnchor xmlns:cdr="http://schemas.openxmlformats.org/drawingml/2006/chartDrawing">
    <cdr:from>
      <cdr:x>0.71</cdr:x>
      <cdr:y>0.2456</cdr:y>
    </cdr:from>
    <cdr:to>
      <cdr:x>0.83699</cdr:x>
      <cdr:y>0.42905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2568" y="12241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0.56</cdr:x>
      <cdr:y>0.43341</cdr:y>
    </cdr:from>
    <cdr:to>
      <cdr:x>0.91</cdr:x>
      <cdr:y>0.4623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32448" y="2160240"/>
          <a:ext cx="252028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  <cdr:relSizeAnchor xmlns:cdr="http://schemas.openxmlformats.org/drawingml/2006/chartDrawing">
    <cdr:from>
      <cdr:x>0.63</cdr:x>
      <cdr:y>0.73679</cdr:y>
    </cdr:from>
    <cdr:to>
      <cdr:x>0.75699</cdr:x>
      <cdr:y>0.92025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536504" y="36724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0" y="0"/>
          <a:ext cx="4536504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0.17895</cdr:x>
      <cdr:y>0.17903</cdr:y>
    </cdr:from>
    <cdr:to>
      <cdr:x>0.20761</cdr:x>
      <cdr:y>0.17903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123797" y="468052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0.17903</cdr:y>
    </cdr:from>
    <cdr:to>
      <cdr:x>0.25348</cdr:x>
      <cdr:y>0.27399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1303817" y="468052"/>
          <a:ext cx="288048" cy="2482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0.47133</cdr:x>
      <cdr:y>0.77121</cdr:y>
    </cdr:from>
    <cdr:to>
      <cdr:x>0.49427</cdr:x>
      <cdr:y>0.77121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960002" y="2016224"/>
          <a:ext cx="14401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0.4312</cdr:x>
      <cdr:y>0.67481</cdr:y>
    </cdr:from>
    <cdr:to>
      <cdr:x>0.47133</cdr:x>
      <cdr:y>0.77121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>
          <a:off x="2707973" y="1764196"/>
          <a:ext cx="252028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0.28214</cdr:x>
      <cdr:y>0.93648</cdr:y>
    </cdr:from>
    <cdr:to>
      <cdr:x>0.31654</cdr:x>
      <cdr:y>0.93648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>
          <a:off x="1771869" y="2448273"/>
          <a:ext cx="216024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0.29934</cdr:x>
      <cdr:y>0.78499</cdr:y>
    </cdr:from>
    <cdr:to>
      <cdr:x>0.31654</cdr:x>
      <cdr:y>0.93648</cdr:y>
    </cdr:to>
    <cdr:cxnSp macro="">
      <cdr:nvCxnSpPr>
        <cdr:cNvPr id="25" name="Прямая соединительная линия 24"/>
        <cdr:cNvCxnSpPr/>
      </cdr:nvCxnSpPr>
      <cdr:spPr>
        <a:xfrm xmlns:a="http://schemas.openxmlformats.org/drawingml/2006/main">
          <a:off x="1879881" y="2052228"/>
          <a:ext cx="108012" cy="3960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0.71891</cdr:y>
    </cdr:from>
    <cdr:to>
      <cdr:x>0.24201</cdr:x>
      <cdr:y>0.83052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 flipV="1">
          <a:off x="1303817" y="1879487"/>
          <a:ext cx="216034" cy="29178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0.18468</cdr:x>
      <cdr:y>0.83052</cdr:y>
    </cdr:from>
    <cdr:to>
      <cdr:x>0.20761</cdr:x>
      <cdr:y>0.83052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1159816" y="2171274"/>
          <a:ext cx="14400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0.14813</cdr:x>
      <cdr:y>0.6819</cdr:y>
    </cdr:from>
    <cdr:to>
      <cdr:x>0.17106</cdr:x>
      <cdr:y>0.68335</cdr:y>
    </cdr:to>
    <cdr:cxnSp macro="">
      <cdr:nvCxnSpPr>
        <cdr:cNvPr id="41" name="Прямая соединительная линия 40"/>
        <cdr:cNvCxnSpPr/>
      </cdr:nvCxnSpPr>
      <cdr:spPr>
        <a:xfrm xmlns:a="http://schemas.openxmlformats.org/drawingml/2006/main" flipV="1">
          <a:off x="930288" y="1782711"/>
          <a:ext cx="144002" cy="37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0.17106</cdr:x>
      <cdr:y>0.6307</cdr:y>
    </cdr:from>
    <cdr:to>
      <cdr:x>0.21692</cdr:x>
      <cdr:y>0.6819</cdr:y>
    </cdr:to>
    <cdr:cxnSp macro="">
      <cdr:nvCxnSpPr>
        <cdr:cNvPr id="46" name="Прямая соединительная линия 45"/>
        <cdr:cNvCxnSpPr/>
      </cdr:nvCxnSpPr>
      <cdr:spPr>
        <a:xfrm xmlns:a="http://schemas.openxmlformats.org/drawingml/2006/main" flipV="1">
          <a:off x="1074290" y="1648882"/>
          <a:ext cx="288003" cy="13382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0.42547</cdr:x>
      <cdr:y>0.22035</cdr:y>
    </cdr:from>
    <cdr:to>
      <cdr:x>0.4656</cdr:x>
      <cdr:y>0.28921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H="1">
          <a:off x="2671969" y="576064"/>
          <a:ext cx="252028" cy="1800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0.4656</cdr:x>
      <cdr:y>0.22035</cdr:y>
    </cdr:from>
    <cdr:to>
      <cdr:x>0.48853</cdr:x>
      <cdr:y>0.22035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>
          <a:off x="2923997" y="576064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0.5799</cdr:x>
      <cdr:y>0.08186</cdr:y>
    </cdr:from>
    <cdr:to>
      <cdr:x>0.59834</cdr:x>
      <cdr:y>0.17397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3396924" y="223999"/>
          <a:ext cx="108012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0.75353</cdr:x>
      <cdr:y>0.71111</cdr:y>
    </cdr:from>
    <cdr:to>
      <cdr:x>0.79564</cdr:x>
      <cdr:y>0.83186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4413986" y="1945813"/>
          <a:ext cx="246644" cy="3304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0.55532</cdr:x>
      <cdr:y>0.08186</cdr:y>
    </cdr:from>
    <cdr:to>
      <cdr:x>0.5799</cdr:x>
      <cdr:y>0.08186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252908" y="223999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0.51229</cdr:x>
      <cdr:y>0.13449</cdr:y>
    </cdr:from>
    <cdr:to>
      <cdr:x>0.54917</cdr:x>
      <cdr:y>0.21344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>
          <a:off x="3000880" y="368015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0.79564</cdr:x>
      <cdr:y>0.83186</cdr:y>
    </cdr:from>
    <cdr:to>
      <cdr:x>0.82022</cdr:x>
      <cdr:y>0.83186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>
          <a:off x="4660630" y="2276227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0.48771</cdr:x>
      <cdr:y>0.13449</cdr:y>
    </cdr:from>
    <cdr:to>
      <cdr:x>0.51229</cdr:x>
      <cdr:y>0.13449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 flipH="1">
          <a:off x="2856864" y="368015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0.18126</cdr:x>
      <cdr:y>0.73611</cdr:y>
    </cdr:from>
    <cdr:to>
      <cdr:x>0.22375</cdr:x>
      <cdr:y>0.73611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14213" y="190821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0.22375</cdr:x>
      <cdr:y>0.63889</cdr:y>
    </cdr:from>
    <cdr:to>
      <cdr:x>0.31938</cdr:x>
      <cdr:y>0.73611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V="1">
          <a:off x="758229" y="1656184"/>
          <a:ext cx="324036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0.55312</cdr:x>
      <cdr:y>0.12007</cdr:y>
    </cdr:from>
    <cdr:to>
      <cdr:x>0.60625</cdr:x>
      <cdr:y>0.16173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 flipH="1">
          <a:off x="1874353" y="311249"/>
          <a:ext cx="180020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0.60625</cdr:x>
      <cdr:y>0.12007</cdr:y>
    </cdr:from>
    <cdr:to>
      <cdr:x>0.65937</cdr:x>
      <cdr:y>0.12007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>
          <a:off x="2054373" y="311249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0.18056</cdr:y>
    </cdr:from>
    <cdr:to>
      <cdr:x>0.76562</cdr:x>
      <cdr:y>0.18056</cdr:y>
    </cdr:to>
    <cdr:cxnSp macro="">
      <cdr:nvCxnSpPr>
        <cdr:cNvPr id="38" name="Прямая соединительная линия 37"/>
        <cdr:cNvCxnSpPr/>
      </cdr:nvCxnSpPr>
      <cdr:spPr>
        <a:xfrm xmlns:a="http://schemas.openxmlformats.org/drawingml/2006/main" flipH="1">
          <a:off x="2450417" y="46805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0.64875</cdr:x>
      <cdr:y>0.18056</cdr:y>
    </cdr:from>
    <cdr:to>
      <cdr:x>0.72312</cdr:x>
      <cdr:y>0.22222</cdr:y>
    </cdr:to>
    <cdr:cxnSp macro="">
      <cdr:nvCxnSpPr>
        <cdr:cNvPr id="40" name="Прямая соединительная линия 39"/>
        <cdr:cNvCxnSpPr/>
      </cdr:nvCxnSpPr>
      <cdr:spPr>
        <a:xfrm xmlns:a="http://schemas.openxmlformats.org/drawingml/2006/main" flipH="1">
          <a:off x="2198389" y="468052"/>
          <a:ext cx="252028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0.61111</cdr:y>
    </cdr:from>
    <cdr:to>
      <cdr:x>0.78687</cdr:x>
      <cdr:y>0.70833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>
          <a:off x="2450417" y="1584177"/>
          <a:ext cx="216024" cy="2520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0.70833</cdr:y>
    </cdr:from>
    <cdr:to>
      <cdr:x>0.82937</cdr:x>
      <cdr:y>0.70833</cdr:y>
    </cdr:to>
    <cdr:cxnSp macro="">
      <cdr:nvCxnSpPr>
        <cdr:cNvPr id="53" name="Прямая соединительная линия 52"/>
        <cdr:cNvCxnSpPr/>
      </cdr:nvCxnSpPr>
      <cdr:spPr>
        <a:xfrm xmlns:a="http://schemas.openxmlformats.org/drawingml/2006/main" flipV="1">
          <a:off x="2666441" y="1836204"/>
          <a:ext cx="144016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0.7125</cdr:x>
      <cdr:y>0.25896</cdr:y>
    </cdr:from>
    <cdr:to>
      <cdr:x>0.78687</cdr:x>
      <cdr:y>0.31944</cdr:y>
    </cdr:to>
    <cdr:cxnSp macro="">
      <cdr:nvCxnSpPr>
        <cdr:cNvPr id="59" name="Прямая соединительная линия 58"/>
        <cdr:cNvCxnSpPr/>
      </cdr:nvCxnSpPr>
      <cdr:spPr>
        <a:xfrm xmlns:a="http://schemas.openxmlformats.org/drawingml/2006/main" flipV="1">
          <a:off x="2414413" y="671289"/>
          <a:ext cx="252028" cy="15680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0.25896</cdr:y>
    </cdr:from>
    <cdr:to>
      <cdr:x>0.83999</cdr:x>
      <cdr:y>0.25896</cdr:y>
    </cdr:to>
    <cdr:cxnSp macro="">
      <cdr:nvCxnSpPr>
        <cdr:cNvPr id="61" name="Прямая соединительная линия 60"/>
        <cdr:cNvCxnSpPr/>
      </cdr:nvCxnSpPr>
      <cdr:spPr>
        <a:xfrm xmlns:a="http://schemas.openxmlformats.org/drawingml/2006/main" flipH="1">
          <a:off x="2666442" y="671289"/>
          <a:ext cx="180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0.81612</cdr:x>
      <cdr:y>0.34229</cdr:y>
    </cdr:from>
    <cdr:to>
      <cdr:x>0.86124</cdr:x>
      <cdr:y>0.34229</cdr:y>
    </cdr:to>
    <cdr:cxnSp macro="">
      <cdr:nvCxnSpPr>
        <cdr:cNvPr id="69" name="Прямая соединительная линия 68"/>
        <cdr:cNvCxnSpPr/>
      </cdr:nvCxnSpPr>
      <cdr:spPr>
        <a:xfrm xmlns:a="http://schemas.openxmlformats.org/drawingml/2006/main">
          <a:off x="2765560" y="887313"/>
          <a:ext cx="15289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0.74437</cdr:x>
      <cdr:y>0.341</cdr:y>
    </cdr:from>
    <cdr:to>
      <cdr:x>0.81612</cdr:x>
      <cdr:y>0.38267</cdr:y>
    </cdr:to>
    <cdr:cxnSp macro="">
      <cdr:nvCxnSpPr>
        <cdr:cNvPr id="71" name="Прямая соединительная линия 70"/>
        <cdr:cNvCxnSpPr/>
      </cdr:nvCxnSpPr>
      <cdr:spPr>
        <a:xfrm xmlns:a="http://schemas.openxmlformats.org/drawingml/2006/main" flipH="1">
          <a:off x="2522424" y="883961"/>
          <a:ext cx="243136" cy="10802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0.58172</cdr:x>
      <cdr:y>0.63794</cdr:y>
    </cdr:from>
    <cdr:to>
      <cdr:x>0.66099</cdr:x>
      <cdr:y>0.66932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 flipV="1">
          <a:off x="2642142" y="4392488"/>
          <a:ext cx="360040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0.76344</cdr:y>
    </cdr:from>
    <cdr:to>
      <cdr:x>0.75612</cdr:x>
      <cdr:y>0.80527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3362222" y="5256584"/>
          <a:ext cx="72008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0.80527</cdr:y>
    </cdr:from>
    <cdr:to>
      <cdr:x>0.75612</cdr:x>
      <cdr:y>0.80527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3362222" y="5544616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0.81573</cdr:y>
    </cdr:from>
    <cdr:to>
      <cdr:x>0.84839</cdr:x>
      <cdr:y>0.81573</cdr:y>
    </cdr:to>
    <cdr:cxnSp macro="">
      <cdr:nvCxnSpPr>
        <cdr:cNvPr id="33" name="Прямая соединительная линия 32"/>
        <cdr:cNvCxnSpPr/>
      </cdr:nvCxnSpPr>
      <cdr:spPr>
        <a:xfrm xmlns:a="http://schemas.openxmlformats.org/drawingml/2006/main">
          <a:off x="3722262" y="5616624"/>
          <a:ext cx="13106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0.76344</cdr:y>
    </cdr:from>
    <cdr:to>
      <cdr:x>0.84839</cdr:x>
      <cdr:y>0.81573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3722262" y="5256584"/>
          <a:ext cx="131064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0.88295</cdr:x>
      <cdr:y>0.78436</cdr:y>
    </cdr:from>
    <cdr:to>
      <cdr:x>0.90578</cdr:x>
      <cdr:y>0.78436</cdr:y>
    </cdr:to>
    <cdr:cxnSp macro="">
      <cdr:nvCxnSpPr>
        <cdr:cNvPr id="45" name="Прямая соединительная линия 44"/>
        <cdr:cNvCxnSpPr/>
      </cdr:nvCxnSpPr>
      <cdr:spPr>
        <a:xfrm xmlns:a="http://schemas.openxmlformats.org/drawingml/2006/main">
          <a:off x="4010294" y="5400600"/>
          <a:ext cx="10368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0.74901</cdr:y>
    </cdr:from>
    <cdr:to>
      <cdr:x>0.88295</cdr:x>
      <cdr:y>0.78436</cdr:y>
    </cdr:to>
    <cdr:cxnSp macro="">
      <cdr:nvCxnSpPr>
        <cdr:cNvPr id="47" name="Прямая соединительная линия 46"/>
        <cdr:cNvCxnSpPr/>
      </cdr:nvCxnSpPr>
      <cdr:spPr>
        <a:xfrm xmlns:a="http://schemas.openxmlformats.org/drawingml/2006/main">
          <a:off x="3888432" y="5157193"/>
          <a:ext cx="121852" cy="2434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0.56587</cdr:x>
      <cdr:y>0.66932</cdr:y>
    </cdr:from>
    <cdr:to>
      <cdr:x>0.58172</cdr:x>
      <cdr:y>0.66932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 flipH="1">
          <a:off x="2570134" y="4608512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0.72809</cdr:y>
    </cdr:from>
    <cdr:to>
      <cdr:x>0.92747</cdr:x>
      <cdr:y>0.74901</cdr:y>
    </cdr:to>
    <cdr:cxnSp macro="">
      <cdr:nvCxnSpPr>
        <cdr:cNvPr id="60" name="Прямая соединительная линия 59"/>
        <cdr:cNvCxnSpPr/>
      </cdr:nvCxnSpPr>
      <cdr:spPr>
        <a:xfrm xmlns:a="http://schemas.openxmlformats.org/drawingml/2006/main">
          <a:off x="4032448" y="5013179"/>
          <a:ext cx="180020" cy="1440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0.92747</cdr:x>
      <cdr:y>0.74901</cdr:y>
    </cdr:from>
    <cdr:to>
      <cdr:x>0.94332</cdr:x>
      <cdr:y>0.74901</cdr:y>
    </cdr:to>
    <cdr:cxnSp macro="">
      <cdr:nvCxnSpPr>
        <cdr:cNvPr id="62" name="Прямая соединительная линия 61"/>
        <cdr:cNvCxnSpPr/>
      </cdr:nvCxnSpPr>
      <cdr:spPr>
        <a:xfrm xmlns:a="http://schemas.openxmlformats.org/drawingml/2006/main" flipV="1">
          <a:off x="4212468" y="5157193"/>
          <a:ext cx="72008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0.69511</cdr:y>
    </cdr:from>
    <cdr:to>
      <cdr:x>0.94332</cdr:x>
      <cdr:y>0.7124</cdr:y>
    </cdr:to>
    <cdr:cxnSp macro="">
      <cdr:nvCxnSpPr>
        <cdr:cNvPr id="76" name="Прямая соединительная линия 75"/>
        <cdr:cNvCxnSpPr/>
      </cdr:nvCxnSpPr>
      <cdr:spPr>
        <a:xfrm xmlns:a="http://schemas.openxmlformats.org/drawingml/2006/main">
          <a:off x="4104438" y="4786099"/>
          <a:ext cx="180038" cy="1190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0.94332</cdr:x>
      <cdr:y>0.7124</cdr:y>
    </cdr:from>
    <cdr:to>
      <cdr:x>0.95917</cdr:x>
      <cdr:y>0.7124</cdr:y>
    </cdr:to>
    <cdr:cxnSp macro="">
      <cdr:nvCxnSpPr>
        <cdr:cNvPr id="78" name="Прямая соединительная линия 77"/>
        <cdr:cNvCxnSpPr/>
      </cdr:nvCxnSpPr>
      <cdr:spPr>
        <a:xfrm xmlns:a="http://schemas.openxmlformats.org/drawingml/2006/main">
          <a:off x="4284476" y="4905165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0.91161</cdr:x>
      <cdr:y>0.67057</cdr:y>
    </cdr:from>
    <cdr:to>
      <cdr:x>0.95917</cdr:x>
      <cdr:y>0.675</cdr:y>
    </cdr:to>
    <cdr:cxnSp macro="">
      <cdr:nvCxnSpPr>
        <cdr:cNvPr id="85" name="Прямая соединительная линия 84"/>
        <cdr:cNvCxnSpPr/>
      </cdr:nvCxnSpPr>
      <cdr:spPr>
        <a:xfrm xmlns:a="http://schemas.openxmlformats.org/drawingml/2006/main">
          <a:off x="4140460" y="4617133"/>
          <a:ext cx="216024" cy="304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0.95917</cdr:x>
      <cdr:y>0.675</cdr:y>
    </cdr:from>
    <cdr:to>
      <cdr:x>0.97503</cdr:x>
      <cdr:y>0.675</cdr:y>
    </cdr:to>
    <cdr:cxnSp macro="">
      <cdr:nvCxnSpPr>
        <cdr:cNvPr id="87" name="Прямая соединительная линия 86"/>
        <cdr:cNvCxnSpPr/>
      </cdr:nvCxnSpPr>
      <cdr:spPr>
        <a:xfrm xmlns:a="http://schemas.openxmlformats.org/drawingml/2006/main">
          <a:off x="4356484" y="4647621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0.63794</cdr:y>
    </cdr:from>
    <cdr:to>
      <cdr:x>0.94637</cdr:x>
      <cdr:y>0.64443</cdr:y>
    </cdr:to>
    <cdr:cxnSp macro="">
      <cdr:nvCxnSpPr>
        <cdr:cNvPr id="93" name="Прямая соединительная линия 92"/>
        <cdr:cNvCxnSpPr/>
      </cdr:nvCxnSpPr>
      <cdr:spPr>
        <a:xfrm xmlns:a="http://schemas.openxmlformats.org/drawingml/2006/main" flipH="1">
          <a:off x="4104456" y="4392461"/>
          <a:ext cx="193876" cy="446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0.94637</cdr:x>
      <cdr:y>0.63794</cdr:y>
    </cdr:from>
    <cdr:to>
      <cdr:x>0.96317</cdr:x>
      <cdr:y>0.63794</cdr:y>
    </cdr:to>
    <cdr:cxnSp macro="">
      <cdr:nvCxnSpPr>
        <cdr:cNvPr id="95" name="Прямая соединительная линия 94"/>
        <cdr:cNvCxnSpPr/>
      </cdr:nvCxnSpPr>
      <cdr:spPr>
        <a:xfrm xmlns:a="http://schemas.openxmlformats.org/drawingml/2006/main" flipH="1">
          <a:off x="4298326" y="4392488"/>
          <a:ext cx="7629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0.58168</cdr:y>
    </cdr:from>
    <cdr:to>
      <cdr:x>0.91954</cdr:x>
      <cdr:y>0.60814</cdr:y>
    </cdr:to>
    <cdr:cxnSp macro="">
      <cdr:nvCxnSpPr>
        <cdr:cNvPr id="103" name="Прямая соединительная линия 102"/>
        <cdr:cNvCxnSpPr/>
      </cdr:nvCxnSpPr>
      <cdr:spPr>
        <a:xfrm xmlns:a="http://schemas.openxmlformats.org/drawingml/2006/main" flipH="1">
          <a:off x="4032448" y="4005065"/>
          <a:ext cx="144017" cy="1822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0.9185</cdr:x>
      <cdr:y>0.58168</cdr:y>
    </cdr:from>
    <cdr:to>
      <cdr:x>0.93539</cdr:x>
      <cdr:y>0.58168</cdr:y>
    </cdr:to>
    <cdr:cxnSp macro="">
      <cdr:nvCxnSpPr>
        <cdr:cNvPr id="105" name="Прямая соединительная линия 104"/>
        <cdr:cNvCxnSpPr/>
      </cdr:nvCxnSpPr>
      <cdr:spPr>
        <a:xfrm xmlns:a="http://schemas.openxmlformats.org/drawingml/2006/main">
          <a:off x="4171763" y="4005065"/>
          <a:ext cx="7670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0.60657</cdr:y>
    </cdr:from>
    <cdr:to>
      <cdr:x>0.93051</cdr:x>
      <cdr:y>0.62351</cdr:y>
    </cdr:to>
    <cdr:cxnSp macro="">
      <cdr:nvCxnSpPr>
        <cdr:cNvPr id="112" name="Прямая соединительная линия 111"/>
        <cdr:cNvCxnSpPr/>
      </cdr:nvCxnSpPr>
      <cdr:spPr>
        <a:xfrm xmlns:a="http://schemas.openxmlformats.org/drawingml/2006/main" flipH="1">
          <a:off x="4104456" y="4176467"/>
          <a:ext cx="121842" cy="11663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0.93051</cdr:x>
      <cdr:y>0.60657</cdr:y>
    </cdr:from>
    <cdr:to>
      <cdr:x>0.94637</cdr:x>
      <cdr:y>0.60657</cdr:y>
    </cdr:to>
    <cdr:cxnSp macro="">
      <cdr:nvCxnSpPr>
        <cdr:cNvPr id="114" name="Прямая соединительная линия 113"/>
        <cdr:cNvCxnSpPr/>
      </cdr:nvCxnSpPr>
      <cdr:spPr>
        <a:xfrm xmlns:a="http://schemas.openxmlformats.org/drawingml/2006/main">
          <a:off x="4226318" y="4176464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0.54781</cdr:y>
    </cdr:from>
    <cdr:to>
      <cdr:x>0.86405</cdr:x>
      <cdr:y>0.59213</cdr:y>
    </cdr:to>
    <cdr:cxnSp macro="">
      <cdr:nvCxnSpPr>
        <cdr:cNvPr id="123" name="Прямая соединительная линия 122"/>
        <cdr:cNvCxnSpPr/>
      </cdr:nvCxnSpPr>
      <cdr:spPr>
        <a:xfrm xmlns:a="http://schemas.openxmlformats.org/drawingml/2006/main" flipV="1">
          <a:off x="3888432" y="3771911"/>
          <a:ext cx="36004" cy="3051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0.87198</cdr:x>
      <cdr:y>0.56474</cdr:y>
    </cdr:from>
    <cdr:to>
      <cdr:x>0.88295</cdr:x>
      <cdr:y>0.5995</cdr:y>
    </cdr:to>
    <cdr:cxnSp macro="">
      <cdr:nvCxnSpPr>
        <cdr:cNvPr id="125" name="Прямая соединительная линия 124"/>
        <cdr:cNvCxnSpPr/>
      </cdr:nvCxnSpPr>
      <cdr:spPr>
        <a:xfrm xmlns:a="http://schemas.openxmlformats.org/drawingml/2006/main" flipH="1">
          <a:off x="3960440" y="3888451"/>
          <a:ext cx="49845" cy="23934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0.83038</cdr:x>
      <cdr:y>0.53461</cdr:y>
    </cdr:from>
    <cdr:to>
      <cdr:x>0.84027</cdr:x>
      <cdr:y>0.58168</cdr:y>
    </cdr:to>
    <cdr:cxnSp macro="">
      <cdr:nvCxnSpPr>
        <cdr:cNvPr id="143" name="Прямая соединительная линия 142"/>
        <cdr:cNvCxnSpPr/>
      </cdr:nvCxnSpPr>
      <cdr:spPr>
        <a:xfrm xmlns:a="http://schemas.openxmlformats.org/drawingml/2006/main" flipH="1" flipV="1">
          <a:off x="3771527" y="3681029"/>
          <a:ext cx="44911" cy="3240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0.79271</cdr:x>
      <cdr:y>0.53461</cdr:y>
    </cdr:from>
    <cdr:to>
      <cdr:x>0.82441</cdr:x>
      <cdr:y>0.58168</cdr:y>
    </cdr:to>
    <cdr:cxnSp macro="">
      <cdr:nvCxnSpPr>
        <cdr:cNvPr id="166" name="Прямая соединительная линия 165"/>
        <cdr:cNvCxnSpPr/>
      </cdr:nvCxnSpPr>
      <cdr:spPr>
        <a:xfrm xmlns:a="http://schemas.openxmlformats.org/drawingml/2006/main">
          <a:off x="3600400" y="3681029"/>
          <a:ext cx="144000" cy="32406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0.74514</cdr:x>
      <cdr:y>0.53984</cdr:y>
    </cdr:from>
    <cdr:to>
      <cdr:x>0.80856</cdr:x>
      <cdr:y>0.57645</cdr:y>
    </cdr:to>
    <cdr:cxnSp macro="">
      <cdr:nvCxnSpPr>
        <cdr:cNvPr id="177" name="Прямая соединительная линия 176"/>
        <cdr:cNvCxnSpPr/>
      </cdr:nvCxnSpPr>
      <cdr:spPr>
        <a:xfrm xmlns:a="http://schemas.openxmlformats.org/drawingml/2006/main">
          <a:off x="3384376" y="3717033"/>
          <a:ext cx="288035" cy="25204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0.69758</cdr:x>
      <cdr:y>0.54507</cdr:y>
    </cdr:from>
    <cdr:to>
      <cdr:x>0.79271</cdr:x>
      <cdr:y>0.58168</cdr:y>
    </cdr:to>
    <cdr:cxnSp macro="">
      <cdr:nvCxnSpPr>
        <cdr:cNvPr id="181" name="Прямая соединительная линия 180"/>
        <cdr:cNvCxnSpPr/>
      </cdr:nvCxnSpPr>
      <cdr:spPr>
        <a:xfrm xmlns:a="http://schemas.openxmlformats.org/drawingml/2006/main">
          <a:off x="3168352" y="3753037"/>
          <a:ext cx="432069" cy="2520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0.62624</cdr:x>
      <cdr:y>0.57122</cdr:y>
    </cdr:from>
    <cdr:to>
      <cdr:x>0.77685</cdr:x>
      <cdr:y>0.59213</cdr:y>
    </cdr:to>
    <cdr:cxnSp macro="">
      <cdr:nvCxnSpPr>
        <cdr:cNvPr id="192" name="Прямая соединительная линия 191"/>
        <cdr:cNvCxnSpPr/>
      </cdr:nvCxnSpPr>
      <cdr:spPr>
        <a:xfrm xmlns:a="http://schemas.openxmlformats.org/drawingml/2006/main">
          <a:off x="2844316" y="3933057"/>
          <a:ext cx="684071" cy="14398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0.65002</cdr:x>
      <cdr:y>0.55556</cdr:y>
    </cdr:from>
    <cdr:to>
      <cdr:x>0.78478</cdr:x>
      <cdr:y>0.58691</cdr:y>
    </cdr:to>
    <cdr:cxnSp macro="">
      <cdr:nvCxnSpPr>
        <cdr:cNvPr id="196" name="Прямая соединительная линия 195"/>
        <cdr:cNvCxnSpPr/>
      </cdr:nvCxnSpPr>
      <cdr:spPr>
        <a:xfrm xmlns:a="http://schemas.openxmlformats.org/drawingml/2006/main">
          <a:off x="2952328" y="3825253"/>
          <a:ext cx="612068" cy="2158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4C4E4-6123-4BF7-8041-17B3EA1DBA5A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0C4-EB17-4A00-A441-E2DC8A24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0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3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7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3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1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9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4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9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FAA6-156E-4CE0-A4A1-805B6832F360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gif"/><Relationship Id="rId4" Type="http://schemas.openxmlformats.org/officeDocument/2006/relationships/image" Target="../media/image28.jpeg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2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8_b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3442" r="-68" b="43008"/>
          <a:stretch/>
        </p:blipFill>
        <p:spPr bwMode="auto">
          <a:xfrm>
            <a:off x="0" y="1315797"/>
            <a:ext cx="9144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1323324"/>
            <a:ext cx="9144000" cy="3672408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32390" y="2559364"/>
            <a:ext cx="6279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ИНВЕСТИЦИОННЫЙ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ПАСПОРТ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города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Благовещенска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DBA654-F245-4080-ACB9-DF4822063F3D}"/>
              </a:ext>
            </a:extLst>
          </p:cNvPr>
          <p:cNvSpPr txBox="1"/>
          <p:nvPr/>
        </p:nvSpPr>
        <p:spPr>
          <a:xfrm>
            <a:off x="7358882" y="5085185"/>
            <a:ext cx="138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CC"/>
                </a:solidFill>
              </a:rPr>
              <a:t>2025</a:t>
            </a:r>
            <a:endParaRPr lang="ru-RU" sz="36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nnzu4d9d6o47lfqjnur565qyidx86x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6096865" y="160473"/>
            <a:ext cx="3010724" cy="208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благовещенск танцующие пенсионе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3322" b="2805"/>
          <a:stretch/>
        </p:blipFill>
        <p:spPr bwMode="auto">
          <a:xfrm>
            <a:off x="6140507" y="4482007"/>
            <a:ext cx="2992891" cy="207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8nfjyzyjwrzuvraqg7tsra0k0jqrm0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/>
          <a:stretch/>
        </p:blipFill>
        <p:spPr bwMode="auto">
          <a:xfrm>
            <a:off x="36903" y="4451724"/>
            <a:ext cx="2977003" cy="208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wgmxv61r9g6tt32zeps3jazxyrk7vy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1197" r="-1" b="-1"/>
          <a:stretch/>
        </p:blipFill>
        <p:spPr bwMode="auto">
          <a:xfrm>
            <a:off x="3013907" y="160338"/>
            <a:ext cx="3082957" cy="2087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yugpw7lf2ljd13dnfc0ln6g6kt0ze1r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713" r="1739"/>
          <a:stretch/>
        </p:blipFill>
        <p:spPr bwMode="auto">
          <a:xfrm>
            <a:off x="6096864" y="4452642"/>
            <a:ext cx="3010724" cy="2063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a9iiw0mtbgtt2bntq5bk64t6o2fr08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182" r="1905"/>
          <a:stretch/>
        </p:blipFill>
        <p:spPr bwMode="auto">
          <a:xfrm>
            <a:off x="36904" y="160474"/>
            <a:ext cx="2977003" cy="208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s9150n1kt1zrk0ew1v62rj790hvnuf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-677" r="4762" b="171"/>
          <a:stretch/>
        </p:blipFill>
        <p:spPr bwMode="auto">
          <a:xfrm>
            <a:off x="36904" y="2240898"/>
            <a:ext cx="2977003" cy="221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j3irha4m2962vlt117upppz6ybn4zxd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3408" b="-308"/>
          <a:stretch/>
        </p:blipFill>
        <p:spPr bwMode="auto">
          <a:xfrm>
            <a:off x="3013907" y="2240898"/>
            <a:ext cx="3082958" cy="221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quh9uclya3opk586iasr5rnhq3f0bdv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3017" r="2098" b="2165"/>
          <a:stretch/>
        </p:blipFill>
        <p:spPr bwMode="auto">
          <a:xfrm>
            <a:off x="3013907" y="4451723"/>
            <a:ext cx="3082957" cy="2084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fnf8d82lzze00p8plxoy56lmhqxm9hjn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4138" r="13586" b="1299"/>
          <a:stretch/>
        </p:blipFill>
        <p:spPr bwMode="auto">
          <a:xfrm>
            <a:off x="6096864" y="2247696"/>
            <a:ext cx="3010724" cy="220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35202568"/>
              </p:ext>
            </p:extLst>
          </p:nvPr>
        </p:nvGraphicFramePr>
        <p:xfrm>
          <a:off x="251520" y="2807624"/>
          <a:ext cx="4284476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p0a5hnzsqm92tf9ga8tg016hvauo0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32006" r="-8" b="52050"/>
          <a:stretch/>
        </p:blipFill>
        <p:spPr bwMode="auto">
          <a:xfrm>
            <a:off x="0" y="0"/>
            <a:ext cx="914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-1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47778"/>
            <a:ext cx="5544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НАСЕЛЕНИЕ И ТРУДОВЫЕ РЕСУРСЫ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81" y="293224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Темпы роста среднегодовой численности населения городского округа города Благовещенска за период с 2014 по 2023 год, %</a:t>
            </a:r>
            <a:endParaRPr lang="ru-RU" sz="1200" b="1" dirty="0">
              <a:solidFill>
                <a:srgbClr val="00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93" y="4761148"/>
            <a:ext cx="446449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100" dirty="0" smtClean="0"/>
              <a:t>В городе Благовещенске начиная с 2010 года наблюдается рост численности населения</a:t>
            </a:r>
            <a:r>
              <a:rPr lang="ru-RU" sz="1100" dirty="0"/>
              <a:t>,</a:t>
            </a:r>
            <a:r>
              <a:rPr lang="ru-RU" sz="1100" dirty="0" smtClean="0"/>
              <a:t> которая зависит от естественного и миграционного движения. На начало 2020 года наметился спад численности населения за счет высокой смертности и снижения уровня рождаемости.</a:t>
            </a:r>
            <a:endParaRPr lang="ru-RU" sz="1100" dirty="0">
              <a:solidFill>
                <a:srgbClr val="FF0000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1100" dirty="0"/>
              <a:t>Средний возраст населения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38</a:t>
            </a:r>
            <a:r>
              <a:rPr lang="ru-RU" sz="1100" dirty="0" smtClean="0"/>
              <a:t> </a:t>
            </a:r>
            <a:r>
              <a:rPr lang="ru-RU" sz="1100" dirty="0"/>
              <a:t>лет.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Численность населения трудоспособного возраста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163,1</a:t>
            </a:r>
            <a:r>
              <a:rPr lang="ru-RU" sz="1100" dirty="0" smtClean="0"/>
              <a:t> </a:t>
            </a:r>
            <a:r>
              <a:rPr lang="ru-RU" sz="1100" dirty="0"/>
              <a:t>тыс. человек.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393" y="1810998"/>
            <a:ext cx="44644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По оценке Росстата с учетом итогов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Всероссийской</a:t>
            </a: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переписи населения 2020 года </a:t>
            </a:r>
            <a:r>
              <a:rPr lang="ru-RU" sz="1100" dirty="0" smtClean="0"/>
              <a:t>(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01.10.2021</a:t>
            </a:r>
            <a:r>
              <a:rPr lang="ru-RU" sz="1100" dirty="0" smtClean="0"/>
              <a:t>), численность постоянного населения города Благовещенска на 01.01.202</a:t>
            </a:r>
            <a:r>
              <a:rPr lang="en-US" sz="1100" dirty="0"/>
              <a:t>4</a:t>
            </a:r>
            <a:r>
              <a:rPr lang="ru-RU" sz="1100" dirty="0" smtClean="0"/>
              <a:t>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245 244</a:t>
            </a:r>
            <a:r>
              <a:rPr lang="ru-RU" sz="1100" dirty="0" smtClean="0"/>
              <a:t> чел. </a:t>
            </a:r>
            <a:r>
              <a:rPr lang="ru-RU" sz="1100" dirty="0"/>
              <a:t>и</a:t>
            </a:r>
            <a:r>
              <a:rPr lang="ru-RU" sz="1100" dirty="0" smtClean="0"/>
              <a:t> за январь-декабрь</a:t>
            </a:r>
            <a:r>
              <a:rPr lang="en-US" sz="1100" dirty="0" smtClean="0"/>
              <a:t> </a:t>
            </a:r>
            <a:r>
              <a:rPr lang="ru-RU" sz="1100" dirty="0" smtClean="0"/>
              <a:t>202</a:t>
            </a:r>
            <a:r>
              <a:rPr lang="en-US" sz="1100" dirty="0" smtClean="0"/>
              <a:t>3</a:t>
            </a:r>
            <a:r>
              <a:rPr lang="ru-RU" sz="1100" dirty="0" smtClean="0"/>
              <a:t> года уменьшилась на </a:t>
            </a:r>
            <a:r>
              <a:rPr lang="en-US" sz="1100" dirty="0" smtClean="0"/>
              <a:t>380</a:t>
            </a:r>
            <a:r>
              <a:rPr lang="ru-RU" sz="1100" dirty="0" smtClean="0"/>
              <a:t> чел. Или на 0,</a:t>
            </a:r>
            <a:r>
              <a:rPr lang="en-US" sz="1100" dirty="0" smtClean="0"/>
              <a:t>16</a:t>
            </a:r>
            <a:r>
              <a:rPr lang="ru-RU" sz="1100" dirty="0" smtClean="0"/>
              <a:t>%. Среднегодовая численность за 202</a:t>
            </a:r>
            <a:r>
              <a:rPr lang="en-US" sz="1100" dirty="0" smtClean="0"/>
              <a:t>3</a:t>
            </a:r>
            <a:r>
              <a:rPr lang="ru-RU" sz="1100" dirty="0"/>
              <a:t> </a:t>
            </a:r>
            <a:r>
              <a:rPr lang="ru-RU" sz="1100" dirty="0" smtClean="0"/>
              <a:t>год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624</a:t>
            </a:r>
            <a:r>
              <a:rPr lang="ru-RU" sz="1100" dirty="0" smtClean="0"/>
              <a:t> чел.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72381" y="1533998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Численность населения города Благовещенска </a:t>
            </a:r>
            <a:endParaRPr lang="ru-RU" sz="1200" b="1" dirty="0">
              <a:solidFill>
                <a:srgbClr val="0066CC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59771706"/>
              </p:ext>
            </p:extLst>
          </p:nvPr>
        </p:nvGraphicFramePr>
        <p:xfrm>
          <a:off x="4752901" y="1505526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20336416"/>
              </p:ext>
            </p:extLst>
          </p:nvPr>
        </p:nvGraphicFramePr>
        <p:xfrm>
          <a:off x="4752901" y="3999596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50764" y="3537010"/>
            <a:ext cx="781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ВПН 2020</a:t>
            </a:r>
            <a:endParaRPr lang="ru-RU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441711" y="4005065"/>
            <a:ext cx="0" cy="30910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a682e4b3-adc3-49af-9f88-c6720334f7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13889"/>
          <a:stretch/>
        </p:blipFill>
        <p:spPr bwMode="auto">
          <a:xfrm>
            <a:off x="7187968" y="4866041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44431642-bc62-46b0-b3e0-ea6d14fd66f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3001" r="12681" b="1424"/>
          <a:stretch/>
        </p:blipFill>
        <p:spPr bwMode="auto">
          <a:xfrm>
            <a:off x="5832656" y="4869883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мрлсжнщр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46" y="4869883"/>
            <a:ext cx="1645980" cy="1595994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bef7e5a5-04d4-423b-87c5-abe645e61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12789"/>
          <a:stretch/>
        </p:blipFill>
        <p:spPr bwMode="auto">
          <a:xfrm>
            <a:off x="3079636" y="4866040"/>
            <a:ext cx="1631353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аарор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1"/>
          <a:stretch/>
        </p:blipFill>
        <p:spPr bwMode="auto">
          <a:xfrm>
            <a:off x="1583668" y="4844317"/>
            <a:ext cx="1642996" cy="1621560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пыпл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19684"/>
          <a:stretch/>
        </p:blipFill>
        <p:spPr bwMode="auto">
          <a:xfrm>
            <a:off x="325612" y="4867920"/>
            <a:ext cx="1632504" cy="159795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3284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0808"/>
            <a:ext cx="41044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Богатая история и уникальные достопримечательности делают его привлекательным для развития въездного туризма. Здесь находятся старейшие на Дальнем Востоке Амурский областной театр драмы, Амурский областной краеведческий музей имени Г.С</a:t>
            </a:r>
            <a:r>
              <a:rPr lang="ru-RU" sz="1100" dirty="0" smtClean="0"/>
              <a:t>. Новикова-</a:t>
            </a:r>
            <a:r>
              <a:rPr lang="ru-RU" sz="1100" dirty="0" err="1" smtClean="0"/>
              <a:t>Даурского</a:t>
            </a:r>
            <a:r>
              <a:rPr lang="ru-RU" sz="1100" dirty="0"/>
              <a:t>, епархиальное женское училище (ныне Амурский педагогический колледж), открытое в 1901 году по Указу Святейшего Правительственного Синода, первая городская общественная библиотека, созданная в 1859 году, речное училище, действующее с 1899 года (ныне Амурский филиал Морского государственного университета имени адмирала </a:t>
            </a:r>
            <a:r>
              <a:rPr lang="ru-RU" sz="1100" dirty="0" smtClean="0"/>
              <a:t>     Г.И. </a:t>
            </a:r>
            <a:r>
              <a:rPr lang="ru-RU" sz="1100" dirty="0" err="1" smtClean="0"/>
              <a:t>Невельского</a:t>
            </a:r>
            <a:r>
              <a:rPr lang="ru-RU" sz="1100" dirty="0"/>
              <a:t>), Алексеевская женская гимназия (ныне МАОУ «Алексеевская гимназия г</a:t>
            </a:r>
            <a:r>
              <a:rPr lang="ru-RU" sz="1100" dirty="0" smtClean="0"/>
              <a:t>. Благовещенска</a:t>
            </a:r>
            <a:r>
              <a:rPr lang="ru-RU" sz="1100" dirty="0"/>
              <a:t>»), работающая с 1912 года.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9"/>
            <a:ext cx="0" cy="328972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192180" y="1412777"/>
            <a:ext cx="1343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rgbClr val="0070C0"/>
                </a:solidFill>
              </a:rPr>
              <a:t>Туристский поток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89386" y="1916832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99%</a:t>
            </a:r>
            <a:r>
              <a:rPr lang="ru-RU" sz="1000" dirty="0" smtClean="0"/>
              <a:t> </a:t>
            </a:r>
            <a:r>
              <a:rPr lang="ru-RU" sz="1000" dirty="0"/>
              <a:t>иностранных потребителей </a:t>
            </a:r>
            <a:r>
              <a:rPr lang="ru-RU" sz="1000" dirty="0" err="1"/>
              <a:t>туруслуг</a:t>
            </a:r>
            <a:r>
              <a:rPr lang="ru-RU" sz="1000" dirty="0"/>
              <a:t> – </a:t>
            </a:r>
            <a:r>
              <a:rPr lang="ru-RU" sz="1000" b="1" dirty="0" smtClean="0"/>
              <a:t>граждане КНР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883696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Туристский интерес в Благовещенске представляют кварталы деревянных домов с приусадебными участками конца XIX века, кирпичные здания начала XX века, раскопки древних ящеров, расположенные непосредственно в черте города.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412777"/>
            <a:ext cx="4088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Благовещенск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обладает большим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туристским потенциалом</a:t>
            </a:r>
            <a:r>
              <a:rPr lang="ru-RU" sz="1200" dirty="0"/>
              <a:t>.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8966" y="2924944"/>
            <a:ext cx="1481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Туроператоров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7358" y="3698277"/>
            <a:ext cx="19442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/>
              <a:t>Гостиниц и аналогичных средств размещения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64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100" b="1" dirty="0"/>
              <a:t>(номерной </a:t>
            </a:r>
            <a:r>
              <a:rPr lang="ru-RU" sz="1100" b="1" dirty="0" smtClean="0"/>
              <a:t>фонд</a:t>
            </a:r>
            <a:r>
              <a:rPr lang="en-US" sz="1100" b="1" dirty="0" smtClean="0"/>
              <a:t> 13</a:t>
            </a:r>
            <a:r>
              <a:rPr lang="ru-RU" sz="1100" b="1" dirty="0" smtClean="0"/>
              <a:t>96 </a:t>
            </a:r>
            <a:r>
              <a:rPr lang="ru-RU" sz="1100" b="1" dirty="0"/>
              <a:t>ед.)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674238010"/>
              </p:ext>
            </p:extLst>
          </p:nvPr>
        </p:nvGraphicFramePr>
        <p:xfrm>
          <a:off x="4340117" y="1772816"/>
          <a:ext cx="2762488" cy="285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43" y="5781392"/>
            <a:ext cx="792089" cy="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mdfyy6xwo8oaqjtzt7lymly914p1pp0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4449"/>
          <a:stretch/>
        </p:blipFill>
        <p:spPr bwMode="auto">
          <a:xfrm>
            <a:off x="7584179" y="2015228"/>
            <a:ext cx="1293016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7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gnu8heoyolbqht11yeiddpwr5wb8g3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5354" r="4571" b="5354"/>
          <a:stretch/>
        </p:blipFill>
        <p:spPr bwMode="auto">
          <a:xfrm>
            <a:off x="6464927" y="2204865"/>
            <a:ext cx="1293016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9537y9yncvfrtfn4zxsco5v38wtlzap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7246"/>
          <a:stretch/>
        </p:blipFill>
        <p:spPr bwMode="auto">
          <a:xfrm>
            <a:off x="2663180" y="327198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hvntv0mf12vz3dq5zthvaqoflnqjfl6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5746"/>
          <a:stretch/>
        </p:blipFill>
        <p:spPr bwMode="auto">
          <a:xfrm>
            <a:off x="1513223" y="298980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251520" y="4331049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</a:t>
            </a:r>
            <a:r>
              <a:rPr lang="ru-RU" sz="1100" dirty="0" smtClean="0"/>
              <a:t> </a:t>
            </a:r>
            <a:r>
              <a:rPr lang="ru-RU" sz="1100" dirty="0"/>
              <a:t>своей деятельности по развитию дружественных и взаимовыгодных экономических и культурных связей с городами зарубежных </a:t>
            </a:r>
            <a:r>
              <a:rPr lang="ru-RU" sz="1100" dirty="0" smtClean="0"/>
              <a:t>стран Благовещенск тесно сотрудничает </a:t>
            </a:r>
            <a:r>
              <a:rPr lang="ru-RU" sz="1100" dirty="0"/>
              <a:t>с муниципальными властями российских и зарубежных городов в области экономики, образования, </a:t>
            </a:r>
            <a:r>
              <a:rPr lang="ru-RU" sz="1100" dirty="0" smtClean="0"/>
              <a:t>культуры.</a:t>
            </a:r>
          </a:p>
          <a:p>
            <a:pPr algn="just"/>
            <a:r>
              <a:rPr lang="ru-RU" sz="1100" dirty="0" smtClean="0"/>
              <a:t>Международные мероприятия широко освещаются в средствах массовой информации, как Благовещенска, так и наших зарубежных городов-партнеров, что способствует привлечению внимания общественности к вопросам укрепления международного и побратимского сотрудничества. 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24438" y="13194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Приоритетным направлением в сфере туризма является развитие внутреннего туризма, </a:t>
            </a:r>
          </a:p>
          <a:p>
            <a:pPr algn="ctr"/>
            <a:r>
              <a:rPr lang="ru-RU" sz="1200" dirty="0"/>
              <a:t>в том числе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делового, событийного, культурно-познавательного, активного</a:t>
            </a:r>
            <a:r>
              <a:rPr lang="ru-RU" sz="1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881808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Город Благовещенск имеет благоприятное географическое положение, что создает все предпосылки для развития туризма. Российский город Благовещенск Амурской области и город </a:t>
            </a:r>
            <a:r>
              <a:rPr lang="ru-RU" sz="1100" dirty="0" err="1"/>
              <a:t>Хэйхэ</a:t>
            </a:r>
            <a:r>
              <a:rPr lang="ru-RU" sz="1100" dirty="0"/>
              <a:t> провинции </a:t>
            </a:r>
            <a:r>
              <a:rPr lang="ru-RU" sz="1100" dirty="0" err="1"/>
              <a:t>Хэйлунцзян</a:t>
            </a:r>
            <a:r>
              <a:rPr lang="ru-RU" sz="1100" dirty="0"/>
              <a:t> Китая являются единственной парой городов, расположенной на границе двух государств</a:t>
            </a:r>
            <a:r>
              <a:rPr lang="ru-RU" sz="11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737" y="3356992"/>
            <a:ext cx="48245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С </a:t>
            </a:r>
            <a:r>
              <a:rPr lang="ru-RU" sz="1100" dirty="0"/>
              <a:t>26 по 28 мая 2023 года на территории города Благовещенска в Общественно-культурном центре </a:t>
            </a:r>
            <a:r>
              <a:rPr lang="ru-RU" sz="1100" dirty="0" smtClean="0"/>
              <a:t>проходила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международная выставка-форум «АмурЭкспо-2024»</a:t>
            </a:r>
            <a:r>
              <a:rPr lang="ru-RU" sz="1100" dirty="0" smtClean="0"/>
              <a:t>. Форум </a:t>
            </a:r>
            <a:r>
              <a:rPr lang="ru-RU" sz="1100" dirty="0"/>
              <a:t>состоял из мероприятий деловой, культурной и спортивной программ: круглые столы, выставки, пленарные и выездные сессии, панельная дискуссия, концерты, мастер-классы российских и китайских мастеров, фестиваль по уличным видам спорта, показательные выступления по традиционному китайскому единоборству – ушу. </a:t>
            </a:r>
            <a:r>
              <a:rPr lang="ru-RU" sz="1100" dirty="0" smtClean="0"/>
              <a:t>От администрации города Благовещенска (РФ) совместно с городом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 (КНР) был представлен стенд Трансграничной агломерации «Благовещенск –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».</a:t>
            </a:r>
          </a:p>
          <a:p>
            <a:pPr algn="just"/>
            <a:r>
              <a:rPr lang="ru-RU" sz="1100" dirty="0" smtClean="0"/>
              <a:t>25-26 августа на набережной реки Амур проходил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международный российско-китайский гастрономический фестиваль «Берега вкуса»</a:t>
            </a:r>
            <a:r>
              <a:rPr lang="ru-RU" sz="1100" dirty="0" smtClean="0"/>
              <a:t>. В рамках культурно-развлекательной программы проведена серия мероприятий, направленных на создание и популяризацию гастрономического бренда региона, обучение и проведение мастер-классов для предпринимателей сферы гостеприимства.</a:t>
            </a:r>
          </a:p>
        </p:txBody>
      </p:sp>
      <p:pic>
        <p:nvPicPr>
          <p:cNvPr id="2056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6vjth13pq248aglu4pu9iovnqgku92j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5975"/>
          <a:stretch/>
        </p:blipFill>
        <p:spPr bwMode="auto">
          <a:xfrm>
            <a:off x="377929" y="3271986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 cmpd="sng">
            <a:solidFill>
              <a:srgbClr val="0066CC"/>
            </a:solidFill>
          </a:ln>
          <a:effectLst/>
          <a:extLst/>
        </p:spPr>
      </p:pic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ej8oomp7dk3adhwxmummjruhf43fna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7246"/>
          <a:stretch/>
        </p:blipFill>
        <p:spPr bwMode="auto">
          <a:xfrm>
            <a:off x="5312799" y="2015229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3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le27tir24lg0kkvj6bacfvb4k1o3g3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7247"/>
          <a:stretch/>
        </p:blipFill>
        <p:spPr bwMode="auto">
          <a:xfrm>
            <a:off x="4160671" y="2204865"/>
            <a:ext cx="1293015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1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школа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0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7" b="55319"/>
          <a:stretch/>
        </p:blipFill>
        <p:spPr bwMode="auto">
          <a:xfrm>
            <a:off x="-7930" y="2332"/>
            <a:ext cx="915192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0"/>
            <a:ext cx="9144000" cy="1190332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3944" y="350110"/>
            <a:ext cx="576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СОЦИАЛЬНАЯ ИНФРАСТРУКТУРА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86" y="1522334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Благовещенск – один из крупнейших на Дальнем Востоке центров образования и науки, обладает большим кадровым и интеллектуальным потенциалом.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0" y="124630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Образование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127069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85950" algn="l"/>
              </a:tabLs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Здравоохранение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2264" y="1484785"/>
            <a:ext cx="4355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располагаются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27</a:t>
            </a:r>
            <a:r>
              <a:rPr lang="ru-RU" sz="1100" dirty="0" smtClean="0"/>
              <a:t> </a:t>
            </a:r>
            <a:r>
              <a:rPr lang="ru-RU" sz="1100" dirty="0"/>
              <a:t>лечебно-профилактических организаций: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1916832"/>
            <a:ext cx="10801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больничных учреждений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7" y="1916833"/>
            <a:ext cx="147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амбулаторно-поликлинических учреждений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598004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скорой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2735343"/>
            <a:ext cx="144016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переливания крови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4513" y="257855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ru-RU" sz="1100" dirty="0"/>
          </a:p>
          <a:p>
            <a:pPr algn="ctr"/>
            <a:r>
              <a:rPr lang="ru-RU" sz="1100" b="1" dirty="0"/>
              <a:t>ц</a:t>
            </a:r>
            <a:r>
              <a:rPr lang="ru-RU" sz="1100" b="1" dirty="0" smtClean="0"/>
              <a:t>ентров, санаториев, бюро 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16666" y="1916833"/>
            <a:ext cx="1447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/>
          </a:p>
          <a:p>
            <a:pPr algn="ctr"/>
            <a:r>
              <a:rPr lang="ru-RU" sz="1100" b="1" dirty="0" smtClean="0"/>
              <a:t>диспансера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03747" y="2132856"/>
            <a:ext cx="22322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  <a:endParaRPr lang="ru-RU" sz="1100" dirty="0"/>
          </a:p>
          <a:p>
            <a:pPr algn="ctr"/>
            <a:r>
              <a:rPr lang="ru-RU" sz="1100" b="1" dirty="0"/>
              <a:t>общеобразовательное учреждение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2132856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100" dirty="0"/>
          </a:p>
          <a:p>
            <a:pPr algn="ctr"/>
            <a:r>
              <a:rPr lang="ru-RU" sz="1100" b="1" dirty="0" smtClean="0"/>
              <a:t>дошкольных образовательных организаций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11760" y="2780928"/>
            <a:ext cx="201622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>
              <a:solidFill>
                <a:srgbClr val="FF0000"/>
              </a:solidFill>
            </a:endParaRPr>
          </a:p>
          <a:p>
            <a:pPr algn="ctr"/>
            <a:r>
              <a:rPr lang="ru-RU" sz="1100" b="1" dirty="0"/>
              <a:t> </a:t>
            </a:r>
            <a:r>
              <a:rPr lang="ru-RU" sz="1100" b="1" dirty="0" smtClean="0"/>
              <a:t>организации </a:t>
            </a:r>
            <a:r>
              <a:rPr lang="ru-RU" sz="1100" b="1" dirty="0"/>
              <a:t>высшего образования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3" y="2780928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/>
              <a:t>профессиональных образовательных организаций 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620" y="36082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028" y="362527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132" y="5007469"/>
            <a:ext cx="21602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612</a:t>
            </a:r>
            <a:r>
              <a:rPr lang="ru-RU" sz="1100" b="1" dirty="0" smtClean="0"/>
              <a:t> </a:t>
            </a:r>
            <a:endParaRPr lang="ru-RU" sz="1100" b="1" dirty="0"/>
          </a:p>
          <a:p>
            <a:pPr algn="ctr"/>
            <a:r>
              <a:rPr lang="ru-RU" sz="1100" b="1" dirty="0"/>
              <a:t>спортивных сооружений</a:t>
            </a:r>
            <a:r>
              <a:rPr lang="ru-RU" sz="1100" dirty="0"/>
              <a:t>, </a:t>
            </a:r>
          </a:p>
          <a:p>
            <a:pPr algn="ctr"/>
            <a:r>
              <a:rPr lang="ru-RU" sz="1100" dirty="0"/>
              <a:t>в том числе: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9512" y="4090589"/>
            <a:ext cx="15841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2+10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филиалов</a:t>
            </a:r>
            <a:r>
              <a:rPr lang="ru-RU" sz="1100" dirty="0" smtClean="0"/>
              <a:t> </a:t>
            </a:r>
            <a:endParaRPr lang="ru-RU" sz="1100" dirty="0"/>
          </a:p>
          <a:p>
            <a:pPr algn="ctr"/>
            <a:r>
              <a:rPr lang="ru-RU" sz="1100" b="1" dirty="0"/>
              <a:t>культурно-досуговых </a:t>
            </a:r>
            <a:r>
              <a:rPr lang="ru-RU" sz="1100" b="1" dirty="0" smtClean="0"/>
              <a:t>учреждений</a:t>
            </a:r>
            <a:endParaRPr lang="ru-RU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5962797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Амурская областная </a:t>
            </a:r>
            <a:r>
              <a:rPr lang="ru-RU" sz="1100" b="1" dirty="0">
                <a:solidFill>
                  <a:srgbClr val="0066CC"/>
                </a:solidFill>
              </a:rPr>
              <a:t>филармония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9844" y="5818781"/>
            <a:ext cx="210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краеведческий </a:t>
            </a:r>
            <a:r>
              <a:rPr lang="ru-RU" sz="1100" b="1" dirty="0">
                <a:solidFill>
                  <a:srgbClr val="0066CC"/>
                </a:solidFill>
              </a:rPr>
              <a:t>музей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67744" y="4882677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кукол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драмы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63688" y="4090589"/>
            <a:ext cx="122413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algn="ctr"/>
            <a:r>
              <a:rPr lang="ru-RU" sz="1100" b="1" dirty="0"/>
              <a:t>парка культуры 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832" y="4090589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15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 smtClean="0"/>
              <a:t>детских школ </a:t>
            </a:r>
            <a:r>
              <a:rPr lang="ru-RU" sz="1100" b="1" dirty="0"/>
              <a:t>искусств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3" y="3874445"/>
            <a:ext cx="41044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118,6 </a:t>
            </a:r>
            <a:r>
              <a:rPr lang="ru-RU" sz="1100" b="1" dirty="0"/>
              <a:t>тысяч горожан</a:t>
            </a:r>
            <a:r>
              <a:rPr lang="ru-RU" sz="1100" dirty="0"/>
              <a:t> охвачено систематическими занятиями физической культурой и спортом. Ежегодно проводятся порядка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230</a:t>
            </a:r>
            <a:r>
              <a:rPr lang="ru-RU" sz="1100" dirty="0" smtClean="0"/>
              <a:t> </a:t>
            </a:r>
            <a:r>
              <a:rPr lang="ru-RU" sz="1100" b="1" dirty="0"/>
              <a:t>спортивных мероприятий</a:t>
            </a:r>
            <a:r>
              <a:rPr lang="ru-RU" sz="1100" dirty="0"/>
              <a:t>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68345" y="5647600"/>
            <a:ext cx="108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500" b="1" dirty="0"/>
              <a:t> </a:t>
            </a:r>
          </a:p>
          <a:p>
            <a:pPr lvl="0" algn="ctr"/>
            <a:r>
              <a:rPr lang="ru-RU" sz="1100" b="1" dirty="0"/>
              <a:t>стадиона с трибунами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4924377" y="5647601"/>
            <a:ext cx="10229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89</a:t>
            </a:r>
            <a:r>
              <a:rPr lang="ru-RU" sz="1100" b="1" dirty="0" smtClean="0"/>
              <a:t> </a:t>
            </a:r>
            <a:r>
              <a:rPr lang="ru-RU" sz="1100" b="1" dirty="0"/>
              <a:t>спортивных залов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6228183" y="5647601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1100" b="1" dirty="0"/>
              <a:t>плавательных </a:t>
            </a:r>
            <a:r>
              <a:rPr lang="ru-RU" sz="1100" b="1" dirty="0" smtClean="0"/>
              <a:t>бассейнов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4928208" y="4762020"/>
            <a:ext cx="382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b="1" dirty="0"/>
              <a:t>детско-юношеских спортивных школ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661" y="387456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действуют: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1520" y="4810668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Амурские областные </a:t>
            </a:r>
            <a:r>
              <a:rPr lang="ru-RU" sz="1100" b="1" dirty="0">
                <a:solidFill>
                  <a:srgbClr val="0066CC"/>
                </a:solidFill>
              </a:rPr>
              <a:t>научная и детская библиотеки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Муниципальная информационная </a:t>
            </a:r>
            <a:r>
              <a:rPr lang="ru-RU" sz="1100" b="1" dirty="0">
                <a:solidFill>
                  <a:srgbClr val="0066CC"/>
                </a:solidFill>
              </a:rPr>
              <a:t>библиотечная система</a:t>
            </a:r>
            <a:r>
              <a:rPr lang="ru-RU" sz="1100" dirty="0"/>
              <a:t>, объединяющая </a:t>
            </a:r>
            <a:r>
              <a:rPr lang="ru-RU" sz="1100" b="1" dirty="0">
                <a:solidFill>
                  <a:srgbClr val="0070C0"/>
                </a:solidFill>
              </a:rPr>
              <a:t>12 </a:t>
            </a:r>
            <a:r>
              <a:rPr lang="ru-RU" sz="1100" b="1" dirty="0">
                <a:solidFill>
                  <a:srgbClr val="0066CC"/>
                </a:solidFill>
              </a:rPr>
              <a:t>библиотек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6" y="4509121"/>
            <a:ext cx="1443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городе действуют: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7260" b="37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34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1223397"/>
              </p:ext>
            </p:extLst>
          </p:nvPr>
        </p:nvGraphicFramePr>
        <p:xfrm>
          <a:off x="-396552" y="4483687"/>
          <a:ext cx="348004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Показатели социально-экономического развития города Благовещенска 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2023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году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1967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инвестиций в основной капитал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 видам экономической деятельности (без СМП)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762217"/>
            <a:ext cx="2160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организаций, не относящихся к субъектам малого предпринимательства (включая средние предприятия)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275 649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1772817"/>
            <a:ext cx="21407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Доля прибыльных предприятий и организаций (без субъектов малого предпринимательства)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75,9%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718792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ввода жилья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157,8</a:t>
            </a:r>
            <a:r>
              <a:rPr lang="ru-RU" sz="1000" dirty="0" smtClean="0"/>
              <a:t> </a:t>
            </a:r>
            <a:r>
              <a:rPr lang="ru-RU" sz="1000" b="1" dirty="0"/>
              <a:t>тыс. кв. 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розничной торговли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68 542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564904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работ, выполненных по виду деятельности «строительство»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17 773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платных услуг населению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16 765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620925"/>
            <a:ext cx="4232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Среднемесячная номинальная начисленная заработная плата </a:t>
            </a:r>
          </a:p>
          <a:p>
            <a:pPr algn="ctr"/>
            <a:r>
              <a:rPr lang="ru-RU" sz="1000" dirty="0"/>
              <a:t>(по предприятиям, не относящимся к субъектам малого предпринимательства)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77 291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000" dirty="0" smtClean="0"/>
              <a:t> </a:t>
            </a:r>
            <a:r>
              <a:rPr lang="ru-RU" sz="1000" b="1" dirty="0"/>
              <a:t>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19147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Объем инвестиций в основной капитал (без СМП) </a:t>
            </a:r>
          </a:p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источникам финансирования,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121" y="5435904"/>
            <a:ext cx="792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52 442,1</a:t>
            </a:r>
            <a:r>
              <a:rPr lang="ru-RU" sz="1000" dirty="0" smtClean="0"/>
              <a:t> </a:t>
            </a:r>
            <a:r>
              <a:rPr lang="ru-RU" sz="1000" b="1" dirty="0"/>
              <a:t>млн. руб.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835696" y="6129300"/>
            <a:ext cx="252028" cy="2160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1761" y="4797152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структуре инвестиций в основной капитал собственные средства составляют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; привлеченные </a:t>
            </a:r>
            <a:r>
              <a:rPr lang="ru-RU" sz="1000" dirty="0"/>
              <a:t>средства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36,3%</a:t>
            </a:r>
            <a:r>
              <a:rPr lang="ru-RU" sz="1000" dirty="0" smtClean="0"/>
              <a:t>, из которых бюджетные средства </a:t>
            </a:r>
            <a:r>
              <a:rPr lang="ru-RU" sz="1000" dirty="0"/>
              <a:t>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75%</a:t>
            </a:r>
            <a:r>
              <a:rPr lang="ru-RU" sz="1000" dirty="0" smtClean="0"/>
              <a:t>, </a:t>
            </a:r>
            <a:r>
              <a:rPr lang="ru-RU" sz="1000" dirty="0"/>
              <a:t>средства внебюджетных фондов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0,1%</a:t>
            </a:r>
            <a:r>
              <a:rPr lang="ru-RU" sz="1000" dirty="0" smtClean="0"/>
              <a:t>, </a:t>
            </a:r>
            <a:r>
              <a:rPr lang="ru-RU" sz="1000" dirty="0"/>
              <a:t>прочие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. </a:t>
            </a:r>
            <a:endParaRPr lang="ru-RU" sz="1000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47422839"/>
              </p:ext>
            </p:extLst>
          </p:nvPr>
        </p:nvGraphicFramePr>
        <p:xfrm>
          <a:off x="4535996" y="1571567"/>
          <a:ext cx="4536504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19195210"/>
              </p:ext>
            </p:extLst>
          </p:nvPr>
        </p:nvGraphicFramePr>
        <p:xfrm>
          <a:off x="-404225" y="1772816"/>
          <a:ext cx="6280042" cy="261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46493418"/>
              </p:ext>
            </p:extLst>
          </p:nvPr>
        </p:nvGraphicFramePr>
        <p:xfrm>
          <a:off x="418992" y="4249117"/>
          <a:ext cx="585774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232741473"/>
              </p:ext>
            </p:extLst>
          </p:nvPr>
        </p:nvGraphicFramePr>
        <p:xfrm>
          <a:off x="5577967" y="1821607"/>
          <a:ext cx="3388665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3" y="1249596"/>
            <a:ext cx="80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Доля отгруженной продукции и численности работников</a:t>
            </a:r>
          </a:p>
          <a:p>
            <a:r>
              <a:rPr lang="ru-RU" dirty="0"/>
              <a:t>по видам экономической деятельности в </a:t>
            </a:r>
            <a:r>
              <a:rPr lang="ru-RU" dirty="0" smtClean="0"/>
              <a:t>2023 </a:t>
            </a:r>
            <a:r>
              <a:rPr lang="ru-RU" dirty="0"/>
              <a:t>г.,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772816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объему отгруженной продукции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77281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численности работников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6083" y="2852937"/>
            <a:ext cx="8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125 381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6257" y="2852938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62,7</a:t>
            </a:r>
            <a:r>
              <a:rPr lang="ru-RU" sz="1000" dirty="0" smtClean="0"/>
              <a:t> </a:t>
            </a:r>
            <a:r>
              <a:rPr lang="ru-RU" sz="1100" b="1" dirty="0"/>
              <a:t>тыс.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5696" y="3944090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Структура продукции обрабатывающих производств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6565" y="4937261"/>
            <a:ext cx="312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Благовещенске производится широкая номенклатура пищевых продуктов (мясо птицы, колбасные изделия, полуфабрикаты мясные и </a:t>
            </a:r>
            <a:r>
              <a:rPr lang="ru-RU" sz="1000" dirty="0" err="1"/>
              <a:t>мясосодержащие</a:t>
            </a:r>
            <a:r>
              <a:rPr lang="ru-RU" sz="1000" dirty="0"/>
              <a:t>, масло сливочное, цельномолочная продукция, кондитерские и макаронные изделия)   издательская и полиграфическая продукция, электрооборудование, разнообразные строительные материалы и мебель.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3988" y="5386437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26 694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pic>
        <p:nvPicPr>
          <p:cNvPr id="17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13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5924549"/>
            <a:ext cx="9144000" cy="93345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5F22500-26D0-4BF7-97B2-E29474497BFD}"/>
              </a:ext>
            </a:extLst>
          </p:cNvPr>
          <p:cNvSpPr/>
          <p:nvPr/>
        </p:nvSpPr>
        <p:spPr>
          <a:xfrm>
            <a:off x="1907704" y="6220300"/>
            <a:ext cx="532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Публикация содержит информацию за </a:t>
            </a:r>
            <a:r>
              <a:rPr lang="ru-RU" b="1" dirty="0" smtClean="0">
                <a:solidFill>
                  <a:schemeClr val="bg1"/>
                </a:solidFill>
              </a:rPr>
              <a:t>2025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2875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files\Управление экономического развития и инвестиций\Отдел развития предпринимательства и инвестиций\Инвестиционный паспорт\Раханский_А_IMG_2066_01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7000" r="53" b="77160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9144000" cy="118800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28" y="12687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Малый и средний бизнес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1520" y="1556793"/>
            <a:ext cx="4104456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</a:rPr>
              <a:t>Число предприятий малого</a:t>
            </a:r>
            <a:r>
              <a:rPr lang="ru-RU" sz="1200" dirty="0" smtClean="0"/>
              <a:t> </a:t>
            </a:r>
            <a:r>
              <a:rPr lang="ru-RU" sz="1100" dirty="0" smtClean="0"/>
              <a:t>(с </a:t>
            </a:r>
            <a:r>
              <a:rPr lang="ru-RU" sz="1100" dirty="0" err="1" smtClean="0"/>
              <a:t>микропредприятиями</a:t>
            </a:r>
            <a:r>
              <a:rPr lang="ru-RU" sz="1100" dirty="0" smtClean="0"/>
              <a:t>) </a:t>
            </a:r>
            <a:r>
              <a:rPr lang="ru-RU" sz="1200" b="1" dirty="0" smtClean="0">
                <a:solidFill>
                  <a:srgbClr val="0070C0"/>
                </a:solidFill>
              </a:rPr>
              <a:t>и </a:t>
            </a:r>
            <a:r>
              <a:rPr lang="ru-RU" sz="1200" b="1" dirty="0" smtClean="0">
                <a:solidFill>
                  <a:srgbClr val="0066CC"/>
                </a:solidFill>
              </a:rPr>
              <a:t>среднего бизнеса</a:t>
            </a:r>
            <a:r>
              <a:rPr lang="ru-RU" sz="1100" dirty="0" smtClean="0">
                <a:solidFill>
                  <a:srgbClr val="0066CC"/>
                </a:solidFill>
              </a:rPr>
              <a:t> </a:t>
            </a:r>
            <a:r>
              <a:rPr lang="ru-RU" sz="1100" dirty="0" smtClean="0"/>
              <a:t>(без учета ИП) на 01.01.2025 году составило </a:t>
            </a:r>
            <a:r>
              <a:rPr lang="ru-RU" sz="1100" b="1" dirty="0" smtClean="0"/>
              <a:t>6 746 </a:t>
            </a:r>
            <a:r>
              <a:rPr lang="ru-RU" sz="1100" dirty="0"/>
              <a:t>единиц</a:t>
            </a:r>
            <a:r>
              <a:rPr lang="ru-RU" sz="1100" dirty="0" smtClean="0"/>
              <a:t>. </a:t>
            </a:r>
            <a:r>
              <a:rPr lang="ru-RU" sz="1200" b="1" dirty="0">
                <a:solidFill>
                  <a:srgbClr val="0066CC"/>
                </a:solidFill>
              </a:rPr>
              <a:t>Количество индивидуальных предпринимателей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  <a:r>
              <a:rPr lang="ru-RU" sz="1100" dirty="0" smtClean="0"/>
              <a:t>на 01.01.2025 </a:t>
            </a:r>
            <a:r>
              <a:rPr lang="ru-RU" sz="1100" dirty="0"/>
              <a:t>составило </a:t>
            </a:r>
            <a:r>
              <a:rPr lang="ru-RU" sz="1100" b="1" dirty="0"/>
              <a:t> </a:t>
            </a:r>
            <a:r>
              <a:rPr lang="ru-RU" sz="1100" b="1" dirty="0" smtClean="0"/>
              <a:t>8 703 </a:t>
            </a:r>
            <a:r>
              <a:rPr lang="ru-RU" sz="1100" dirty="0" smtClean="0"/>
              <a:t>единиц</a:t>
            </a:r>
            <a:r>
              <a:rPr lang="ru-RU" sz="1100" dirty="0"/>
              <a:t>. </a:t>
            </a:r>
            <a:endParaRPr lang="ru-RU" sz="1100" dirty="0" smtClean="0"/>
          </a:p>
          <a:p>
            <a:pPr algn="just"/>
            <a:r>
              <a:rPr lang="ru-RU" sz="1100" dirty="0"/>
              <a:t>Основную долю в </a:t>
            </a:r>
            <a:r>
              <a:rPr lang="ru-RU" sz="1100" b="1" dirty="0">
                <a:solidFill>
                  <a:srgbClr val="0066CC"/>
                </a:solidFill>
              </a:rPr>
              <a:t>общем</a:t>
            </a:r>
            <a:r>
              <a:rPr lang="ru-RU" sz="1100" dirty="0"/>
              <a:t> числе субъектов </a:t>
            </a:r>
            <a:r>
              <a:rPr lang="ru-RU" sz="1100" dirty="0" smtClean="0"/>
              <a:t>малого </a:t>
            </a:r>
            <a:r>
              <a:rPr lang="ru-RU" sz="1100" dirty="0"/>
              <a:t>и среднего бизнеса составляют:</a:t>
            </a:r>
          </a:p>
          <a:p>
            <a:pPr algn="just"/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455069" y="2780928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микро-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</a:t>
            </a:r>
            <a:r>
              <a:rPr lang="ru-RU" sz="1100" b="1" dirty="0" smtClean="0"/>
              <a:t>редприятия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95%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9692" y="2779510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малые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4,8%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9365" y="2780928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средние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0,2%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456439"/>
            <a:ext cx="41044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66CC"/>
                </a:solidFill>
              </a:rPr>
              <a:t>Доля работников малого и среднего бизнеса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  <a:r>
              <a:rPr lang="ru-RU" sz="1100" dirty="0"/>
              <a:t>в </a:t>
            </a:r>
            <a:r>
              <a:rPr lang="ru-RU" sz="1000" dirty="0"/>
              <a:t>среднесп</a:t>
            </a:r>
            <a:r>
              <a:rPr lang="ru-RU" sz="1100" dirty="0"/>
              <a:t>исочной численности работников всех предприятий и организаций города Благовещенска составляет </a:t>
            </a:r>
            <a:r>
              <a:rPr lang="ru-RU" sz="1200" b="1" dirty="0" smtClean="0">
                <a:solidFill>
                  <a:srgbClr val="0066CC"/>
                </a:solidFill>
              </a:rPr>
              <a:t>70,1%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75556" y="408738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solidFill>
                  <a:srgbClr val="0066CC"/>
                </a:solidFill>
              </a:rPr>
              <a:t>Поддержка СМСП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6016" y="126876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малых предприятий по видам экономической деятельности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4473116"/>
            <a:ext cx="4104456" cy="19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Поддержка субъектов малого и среднего предпринимательства на территории города Благовещенска осуществляется в рамках реализации подпрограммы </a:t>
            </a:r>
            <a:r>
              <a:rPr lang="ru-RU" sz="1100" b="1" dirty="0">
                <a:solidFill>
                  <a:srgbClr val="0066CC"/>
                </a:solidFill>
              </a:rPr>
              <a:t>«Развитие малого и среднего предпринимательства в городе Благовещенске» муниципальной программы «Развитие малого и среднего предпринимательства и туризма на территории города Благовещенска»</a:t>
            </a:r>
            <a:r>
              <a:rPr lang="ru-RU" sz="1100" dirty="0"/>
              <a:t>, утвержденной постановлением администрации города Благовещенска от 03.10.2014 № 4129.</a:t>
            </a:r>
          </a:p>
          <a:p>
            <a:pPr algn="just"/>
            <a:r>
              <a:rPr lang="ru-RU" sz="1100" dirty="0"/>
              <a:t>Поддержка субъектов МСП включает в себя финансовую, имущественную, информационную, консультационную и организационную поддержку.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20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3859098"/>
              </p:ext>
            </p:extLst>
          </p:nvPr>
        </p:nvGraphicFramePr>
        <p:xfrm>
          <a:off x="4572000" y="-1"/>
          <a:ext cx="4541915" cy="688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6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3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r="14679"/>
          <a:stretch/>
        </p:blipFill>
        <p:spPr bwMode="auto">
          <a:xfrm>
            <a:off x="0" y="-14670"/>
            <a:ext cx="9143999" cy="68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16150"/>
            <a:ext cx="62773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ИНВЕСТИЦИОННАЯ ПРИВЛЕКАТЕЛЬНОСТЬ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700808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116" y="5229859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Структурные «точки роста»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города Благовещенска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704" y="1592832"/>
            <a:ext cx="4088172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Масштабы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Благовещенск - административный центр Амурской </a:t>
            </a:r>
            <a:r>
              <a:rPr lang="ru-RU" sz="1100" dirty="0" smtClean="0"/>
              <a:t>области с население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dirty="0"/>
              <a:t>тыс. </a:t>
            </a:r>
            <a:r>
              <a:rPr lang="ru-RU" sz="1100" dirty="0" smtClean="0"/>
              <a:t>человек – шестой </a:t>
            </a:r>
            <a:r>
              <a:rPr lang="ru-RU" sz="1100" dirty="0"/>
              <a:t>по величине город Дальнего Востока.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Выгодное географическое положение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Расположен на левом берегу Амура и на правом берегу </a:t>
            </a:r>
            <a:r>
              <a:rPr lang="ru-RU" sz="1100" dirty="0" err="1"/>
              <a:t>Зеи</a:t>
            </a:r>
            <a:r>
              <a:rPr lang="ru-RU" sz="1100" dirty="0"/>
              <a:t>. Единственный административный центр региона России, находящийся на государственной границе, китайский город </a:t>
            </a:r>
            <a:r>
              <a:rPr lang="ru-RU" sz="1100" dirty="0" err="1"/>
              <a:t>Хэйхэ</a:t>
            </a:r>
            <a:r>
              <a:rPr lang="ru-RU" sz="1100" dirty="0"/>
              <a:t> стоит на правом берегу Амура. Наличие железной дороги, обеспечивающей выход к Транссибирской магистрали. 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система профессионального образования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городе развита система средних и высших учебных заведений, научно-исследовательских институтов.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инфраструктура бизнеса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Благовещенске осуществляют свою деятельность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r>
              <a:rPr lang="ru-RU" sz="1100" dirty="0" smtClean="0"/>
              <a:t> кредитные </a:t>
            </a:r>
            <a:r>
              <a:rPr lang="ru-RU" sz="1100" dirty="0"/>
              <a:t>организации,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страховых,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лизинговых, а так же консалтинговые, аудиторские компании, рекламные и рекрутинговые агентства.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Привлекательность города для жизни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</a:t>
            </a:r>
            <a:r>
              <a:rPr lang="ru-RU" sz="1100" dirty="0" smtClean="0"/>
              <a:t>Благовещенске развитый </a:t>
            </a:r>
            <a:r>
              <a:rPr lang="ru-RU" sz="1100" dirty="0"/>
              <a:t>рынок жилья, развитый потребительский </a:t>
            </a:r>
            <a:r>
              <a:rPr lang="ru-RU" sz="1100" dirty="0" smtClean="0"/>
              <a:t>рынок, высокая </a:t>
            </a:r>
            <a:r>
              <a:rPr lang="ru-RU" sz="1100" dirty="0"/>
              <a:t>обеспеченность медицинскими организациями и  учреждениями здравоохранения, образования и культуры</a:t>
            </a:r>
            <a:r>
              <a:rPr lang="ru-RU" sz="1100" dirty="0" smtClean="0"/>
              <a:t>.</a:t>
            </a:r>
            <a:endParaRPr lang="en-US" sz="1100" dirty="0" smtClean="0"/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Ресурсы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Наличие ресурсной базы для деятельности предприятий по производству  строительных материалов и пищевой продукции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1" y="1249504"/>
            <a:ext cx="438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Конкурентные  преимущества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8154" y="1272188"/>
            <a:ext cx="4088172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70C0"/>
                </a:solidFill>
              </a:rPr>
              <a:t>Современные </a:t>
            </a:r>
            <a:r>
              <a:rPr lang="ru-RU" sz="1300" b="1" dirty="0">
                <a:solidFill>
                  <a:srgbClr val="0070C0"/>
                </a:solidFill>
              </a:rPr>
              <a:t>институты развития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На территории города расположены областные и муниципальные структуры, современные институты развития: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Центр поддержки бизнеса и инвестиций «Мой Бизнес»</a:t>
            </a:r>
            <a:endParaRPr lang="en-US" sz="1100" dirty="0" smtClean="0"/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Агентство </a:t>
            </a:r>
            <a:r>
              <a:rPr lang="ru-RU" sz="1100" dirty="0"/>
              <a:t>Амурской области по привлечению инвестиций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Фонд </a:t>
            </a:r>
            <a:r>
              <a:rPr lang="ru-RU" sz="1100" dirty="0"/>
              <a:t>содействия кредитованию субъектов малого и среднего предпринимательства Амурской области 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Совет по улучшению инвестиционного климата и развитию предпринимательства при мэре города Благовещенска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Амурская региональная </a:t>
            </a:r>
            <a:r>
              <a:rPr lang="ru-RU" sz="1100" dirty="0" err="1"/>
              <a:t>микрокредитная</a:t>
            </a:r>
            <a:r>
              <a:rPr lang="ru-RU" sz="1100" dirty="0"/>
              <a:t> </a:t>
            </a:r>
            <a:r>
              <a:rPr lang="ru-RU" sz="1100" dirty="0" smtClean="0"/>
              <a:t>компания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spc="-40" dirty="0" smtClean="0"/>
              <a:t>Многофункциональный центр предоставления государственных и муниципальных услуг по городу Благовещенску</a:t>
            </a:r>
            <a:endParaRPr lang="ru-RU" sz="1100" spc="-40" dirty="0"/>
          </a:p>
          <a:p>
            <a:pPr algn="just"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ru-RU" sz="1100" spc="-40" dirty="0"/>
              <a:t>Свою деятельность осуществляют общероссийские организации, представляющие интересы малого бизнеса (Торгово-промышленная палата Амурской области, ОПОРА РОССИИ, Деловая Россия, Союз промышленников, предпринимателей и работодателей Амурской </a:t>
            </a:r>
            <a:r>
              <a:rPr lang="ru-RU" sz="1100" spc="-40" dirty="0" smtClean="0"/>
              <a:t>области).</a:t>
            </a:r>
            <a:endParaRPr lang="ru-RU" sz="1100" spc="-40" dirty="0"/>
          </a:p>
          <a:p>
            <a:pPr>
              <a:spcAft>
                <a:spcPts val="600"/>
              </a:spcAft>
            </a:pPr>
            <a:r>
              <a:rPr lang="ru-RU" sz="1400" dirty="0"/>
              <a:t> </a:t>
            </a:r>
            <a:r>
              <a:rPr lang="ru-RU" sz="1300" b="1" dirty="0">
                <a:solidFill>
                  <a:srgbClr val="0070C0"/>
                </a:solidFill>
              </a:rPr>
              <a:t>Индивидуальный подход к инвестору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Равный подход к отечественным и зарубежным инвесторов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Полное административное сопровождение проекта в режиме «одного окна»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2746" y="5732905"/>
            <a:ext cx="4353334" cy="65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Туризм и рекреация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Транспорт и связь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Обрабатывающие производства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666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Государственная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88296" cy="4968552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Налоговые преференции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Установление дифференцированных налоговых ставок</a:t>
            </a:r>
            <a:r>
              <a:rPr lang="ru-RU" sz="900" dirty="0"/>
              <a:t> по налогу на имущество организаций для отдельных категорий налогоплательщиков;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пониженной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в размере </a:t>
            </a:r>
            <a:r>
              <a:rPr lang="ru-RU" sz="900" b="1" dirty="0"/>
              <a:t>13,5%</a:t>
            </a:r>
            <a:r>
              <a:rPr lang="ru-RU" sz="900" dirty="0"/>
              <a:t> для отдельных  категорий налогоплательщиков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размера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</a:t>
            </a:r>
            <a:r>
              <a:rPr lang="ru-RU" sz="900" b="1" dirty="0"/>
              <a:t>в течение первых пяти налоговых периодов – 0%, в течение следующих пяти периодов – 10%</a:t>
            </a:r>
            <a:r>
              <a:rPr lang="ru-RU" sz="900" dirty="0"/>
              <a:t> для проектов, имеющих статус региональных инвестиционных проектов в соответствии с федеральным законом от 30.09.2013 № 267-ФЗ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дифференцированных налоговых ставок при применении </a:t>
            </a:r>
            <a:r>
              <a:rPr lang="ru-RU" sz="900" b="1" dirty="0"/>
              <a:t>упрощенной системы налогообложения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нулевой налоговой ставки при применении упрощенной системы налогообложения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при патентной системе налогообложения налоговой ставки в размере 0%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Предоставление инвестиционного налогового кредита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Отсрочка или рассрочка по уплате региональных налогов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в аренду на льготных условиях земельных участков, зданий, сооружений, находящихся в собственности области</a:t>
            </a:r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поручительств по обязательствам </a:t>
            </a:r>
            <a:r>
              <a:rPr lang="ru-RU" sz="900" dirty="0"/>
              <a:t>(кредитные договоры, займы) НО «Фонд содействия кредитованию субъектов малого и среднего предпринимательства Амурской области»</a:t>
            </a:r>
            <a:endParaRPr lang="en-US" sz="900" dirty="0"/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микрозаймов </a:t>
            </a:r>
            <a:r>
              <a:rPr lang="ru-RU" sz="900" dirty="0"/>
              <a:t>(АНО «Амурская региональная микрокредитная компания»)</a:t>
            </a:r>
          </a:p>
          <a:p>
            <a:pPr marL="18000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Нефинансовые меры поддержки</a:t>
            </a:r>
          </a:p>
          <a:p>
            <a:pPr lvl="0"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Сопровождение инвестиционных проектов </a:t>
            </a:r>
            <a:r>
              <a:rPr lang="ru-RU" sz="900" dirty="0"/>
              <a:t>по принципу «Одного окна» - АНО «Агентство Амурской области по привлечению инвестиций»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Маркетинговое, информационное, правовое сопровождение</a:t>
            </a:r>
            <a:r>
              <a:rPr lang="ru-RU" sz="900" dirty="0"/>
              <a:t> деятельности субъектов малого и среднего предпринимательства,</a:t>
            </a:r>
            <a:r>
              <a:rPr lang="ru-RU" sz="900" b="1" dirty="0"/>
              <a:t> </a:t>
            </a:r>
            <a:r>
              <a:rPr lang="ru-RU" sz="900" dirty="0"/>
              <a:t>проведение обучающих мероприятий Центром поддержки предпринимательства, Центром кластерного развития, Центром поддержки экспорта Амурской области</a:t>
            </a:r>
          </a:p>
          <a:p>
            <a:pPr indent="-126000" algn="just">
              <a:buFont typeface="Wingdings" pitchFamily="2" charset="2"/>
              <a:buChar char="ü"/>
            </a:pPr>
            <a:endParaRPr lang="ru-RU" sz="1200" b="1" dirty="0">
              <a:solidFill>
                <a:srgbClr val="0070C0"/>
              </a:solidFill>
            </a:endParaRPr>
          </a:p>
          <a:p>
            <a:pPr marL="0" indent="0" algn="just">
              <a:buFont typeface="Wingdings" pitchFamily="2" charset="2"/>
              <a:buNone/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634072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муниципальных гарантий </a:t>
            </a:r>
            <a:r>
              <a:rPr lang="ru-RU" sz="1000" dirty="0"/>
              <a:t>юридическим лицам, осуществляющим хозяйственную деятельность на территории муниципального образования</a:t>
            </a:r>
            <a:endParaRPr lang="ru-RU" sz="1000" b="1" dirty="0">
              <a:solidFill>
                <a:srgbClr val="0070C0"/>
              </a:solidFill>
            </a:endParaRP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в залог объектов залогового фонда муниципального образования города Благовещенска </a:t>
            </a:r>
            <a:r>
              <a:rPr lang="ru-RU" sz="1000" dirty="0"/>
              <a:t>для реализации инвестиционных проектов в соответствии с основными стратегическими направлениями развития города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льготы по арендной плате за земельные участки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Имущественная поддержка </a:t>
            </a:r>
            <a:r>
              <a:rPr lang="ru-RU" sz="1000" dirty="0"/>
              <a:t>в части предоставления в аренду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Организационная, информационная и консультационная поддержки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Поддержка субъектов малого и среднего предпринимательства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</a:t>
            </a:r>
            <a:r>
              <a:rPr lang="ru-RU" sz="1000" dirty="0"/>
              <a:t>для субсидирования части затрат, связанных с уплатой первого взноса (аванса) при заключении </a:t>
            </a:r>
            <a:r>
              <a:rPr lang="ru-RU" sz="1000" dirty="0" smtClean="0"/>
              <a:t>договоров</a:t>
            </a:r>
            <a:r>
              <a:rPr lang="ru-RU" sz="1000" dirty="0"/>
              <a:t> </a:t>
            </a:r>
            <a:r>
              <a:rPr lang="ru-RU" sz="1000" dirty="0" smtClean="0"/>
              <a:t>лизинга оборудования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затрат, связанных с приобретением оборудования в целях создания/развития/модернизации производства</a:t>
            </a:r>
            <a:endParaRPr lang="en-US" sz="1000" dirty="0" smtClean="0"/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 на приобретение, ремонт нежилых помещений, а также приобретение строительных материалов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70C0"/>
                </a:solidFill>
              </a:rPr>
              <a:t>Нефинансовые </a:t>
            </a:r>
            <a:r>
              <a:rPr lang="ru-RU" sz="1200" b="1" dirty="0">
                <a:solidFill>
                  <a:srgbClr val="0070C0"/>
                </a:solidFill>
              </a:rPr>
              <a:t>меры поддержки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Деятельность совета</a:t>
            </a:r>
            <a:r>
              <a:rPr lang="ru-RU" sz="950" dirty="0"/>
              <a:t> по улучшению инвестиционного климата и развитию предпринимательства при мэре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Сопровождение инвестиционных проектов</a:t>
            </a:r>
            <a:r>
              <a:rPr lang="ru-RU" sz="950" dirty="0"/>
              <a:t> по принципу «Одного окна» управлением экономического развития и инвестиций администрации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Внедрение Стандарта деятельности </a:t>
            </a:r>
            <a:r>
              <a:rPr lang="ru-RU" sz="950" dirty="0"/>
              <a:t>муниципального образования города Благовещенска по обеспечению благоприятного инвестиционного климата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Включение инвестиционных </a:t>
            </a:r>
            <a:r>
              <a:rPr lang="ru-RU" sz="950" b="1" dirty="0" smtClean="0"/>
              <a:t>проектов</a:t>
            </a:r>
            <a:r>
              <a:rPr lang="en-US" sz="950" b="1" dirty="0" smtClean="0"/>
              <a:t> c </a:t>
            </a:r>
            <a:r>
              <a:rPr lang="ru-RU" sz="950" b="1" dirty="0" smtClean="0"/>
              <a:t>участием городского бюджета </a:t>
            </a:r>
            <a:r>
              <a:rPr lang="ru-RU" sz="950" dirty="0"/>
              <a:t>в муниципальные программы в соответствии с бюджетным законодательством Российской Федерации</a:t>
            </a: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Муниципальная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16096"/>
            <a:ext cx="735951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ГОСУДАРСТВЕННАЯ И МУНИЦИПАЛЬНАЯ</a:t>
            </a:r>
          </a:p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ПОДДЕРЖКА ИНВЕСТИЦИОННОЙ ДЕЯТЕЛЬНОСТИ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9557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современного транспортно-логистического терминала в городе Благовещенске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с объемом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«Диспетчер»,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2801157631,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Тенистая, 101/2,</a:t>
                      </a:r>
                    </a:p>
                    <a:p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mail@artk.ru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качества, увеличение количества и объема предоставляемых транспортно-логистических услуг для организаций, предприятий и населения Амурской области / объем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в год.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11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  <a:endParaRPr lang="ru-RU" sz="1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3" descr="C:\Users\DailideDA\Desktop\34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877"/>
          <a:stretch/>
        </p:blipFill>
        <p:spPr bwMode="auto">
          <a:xfrm>
            <a:off x="6098558" y="-1"/>
            <a:ext cx="3045442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ailideDA\Desktop\ta536y0pg6dm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b="170"/>
          <a:stretch/>
        </p:blipFill>
        <p:spPr bwMode="auto">
          <a:xfrm>
            <a:off x="-5235" y="1"/>
            <a:ext cx="307110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ailideDA\Downloads\158556_dbc757ab3a67133eccfd73dc905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6809"/>
          <a:stretch/>
        </p:blipFill>
        <p:spPr bwMode="auto">
          <a:xfrm>
            <a:off x="3065870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24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60973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Создание, реконструкция, модернизация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эксплуатация объектов инфраструктуры международного аэропорта Благовещенск (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для обслуживания международных и внутренних авиалиний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«АБС Благовещенск», ИНН 9705142240,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Валовая, 26, этаж 6, помещение № 25.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 аэровокзального комплекса, мощностью 600 пассажиров в час, реконструкция действующего терминала.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 и средства инвестора (ГЧП)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создание / реконструкция объектов инженерной инфраструктуры (технологическое присоединение).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386" name="Picture 2" descr="C:\Users\DailideDA\Downloads\ei88v7sz027j-4-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ailideDA\Downloads\blagoveschensk_20930_6_blagoveschen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49"/>
          <a:stretch/>
        </p:blipFill>
        <p:spPr bwMode="auto">
          <a:xfrm>
            <a:off x="-5235" y="0"/>
            <a:ext cx="307110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ailideDA\Downloads\otxrhuovcsi8-6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833"/>
          <a:stretch/>
        </p:blipFill>
        <p:spPr bwMode="auto">
          <a:xfrm>
            <a:off x="3065871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324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трансграничной канатно-подвесной дороги через дороги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реку Амур между городами Благовещенск (РФ) –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(КНР)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«ЗЭД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7727797889,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Краснофлотская, 50.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международного транспортного коридор круглогодичного действия, пропускной способностью – 457 чел./час, 1034 тыс. чел./год (в направлении убытия и прибытия).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холдинга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(ПИП).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4" name="Picture 6" descr="C:\Users\DailideDA\Downloads\34b8eb2287bae0b410c0e0fc9250e3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9551"/>
          <a:stretch/>
        </p:blipFill>
        <p:spPr bwMode="auto">
          <a:xfrm>
            <a:off x="6098560" y="-1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ailideDA\Downloads\1577956127_72_0_1208_639_600x0_80_0_0_f4b8245734b38c2ec18e90c6857576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b="170"/>
          <a:stretch/>
        </p:blipFill>
        <p:spPr bwMode="auto">
          <a:xfrm>
            <a:off x="-5235" y="0"/>
            <a:ext cx="307110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ailideDA\Downloads\Первая_в_мире_трансграничная_канатная_дорога_(Благовещенск_-_Хэйхэ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/>
          <a:stretch/>
        </p:blipFill>
        <p:spPr bwMode="auto">
          <a:xfrm>
            <a:off x="3065874" y="0"/>
            <a:ext cx="3032686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72043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«Северного жилого района» г. Благовещенска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133, тел. 8 (4162) 233-714.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 микрорайона площадью территории 237 га и общей площадью жилья 1,7 млн. кв. метров Проект позволит обеспечить 17 78 тыс. кв. м жилья, открыть 3 980 мест в дошкольных учреждениях, организовать 8 840 мест для учащихся в спортивных школах.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98 797,00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строительство инженерной инфраструктуры и жилья,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предпроектная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проработка строительства социальной инфраструктуры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C:\Users\DailideDA\Downloads\0b02710b837f49425c5d01d858661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857"/>
          <a:stretch/>
        </p:blipFill>
        <p:spPr bwMode="auto">
          <a:xfrm>
            <a:off x="3065873" y="0"/>
            <a:ext cx="303268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ailideDA\Downloads\ta6xo9l60okj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6109"/>
          <a:stretch/>
        </p:blipFill>
        <p:spPr bwMode="auto">
          <a:xfrm>
            <a:off x="-5234" y="0"/>
            <a:ext cx="3071108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ilideDA\Downloads\cphxkbnzjjc4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702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4388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«Северный жилой район»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136, оф. 503, тел. 8 (914) 152-70-00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многоквартирных жилых домов общей площадью 188 181,52 кв. м., в т. ч. жилой площадью – 177 785,20 кв. м., нежилой площадью – 10 396,32 кв. м. 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финансирование, 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C:\Users\DailideDA\Downloads\pa638x7ttnz02z9i3x6xoanaqg6q7wv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3"/>
          <a:stretch/>
        </p:blipFill>
        <p:spPr bwMode="auto">
          <a:xfrm>
            <a:off x="6098559" y="1"/>
            <a:ext cx="3045442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DailideDA\Downloads\zeya-park-blagoveshcensk-jk-1685460898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4981"/>
          <a:stretch/>
        </p:blipFill>
        <p:spPr bwMode="auto">
          <a:xfrm>
            <a:off x="-5235" y="-1"/>
            <a:ext cx="3071108" cy="17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ailideDA\Downloads\zeya-park-blagoveshcensk-jk-1685460988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4743"/>
          <a:stretch/>
        </p:blipFill>
        <p:spPr bwMode="auto">
          <a:xfrm>
            <a:off x="3065873" y="1"/>
            <a:ext cx="3032685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22357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капитального строительства, предназначенных для размещения жилых помещений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 Мухина, д. 120, пом./оф. 20002/213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позволит обеспечить жильем население города Благовещенска.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земельного участка – 912 075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квартир – 334 180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нежилых помещений – 16 700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 «Амурская»</a:t>
                      </a:r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lavnaya-864x4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328"/>
          <a:stretch/>
        </p:blipFill>
        <p:spPr bwMode="auto">
          <a:xfrm>
            <a:off x="6094718" y="1"/>
            <a:ext cx="3049282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29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31312-image-8c960ddd-ebec-4af6-8c65-a688add54f5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/>
          <a:stretch/>
        </p:blipFill>
        <p:spPr bwMode="auto">
          <a:xfrm>
            <a:off x="-5235" y="1"/>
            <a:ext cx="3045441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creenshot_1-11-624x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5395"/>
          <a:stretch/>
        </p:blipFill>
        <p:spPr bwMode="auto">
          <a:xfrm>
            <a:off x="3040205" y="0"/>
            <a:ext cx="3058353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6975" r="22128" b="55769"/>
          <a:stretch/>
        </p:blipFill>
        <p:spPr bwMode="auto">
          <a:xfrm>
            <a:off x="0" y="-1230"/>
            <a:ext cx="9144000" cy="11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1" y="0"/>
            <a:ext cx="9143998" cy="1185902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69"/>
            <a:ext cx="2207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СОДЕРЖАНИЕ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67874"/>
              </p:ext>
            </p:extLst>
          </p:nvPr>
        </p:nvGraphicFramePr>
        <p:xfrm>
          <a:off x="971600" y="1700808"/>
          <a:ext cx="7416825" cy="44652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984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Обращение мэра города Благовещенска…………………………………………………………………………………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0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информация………………………………………………………………………………………………………………….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Транспортная инфраструктура и связь…………………………………………………………………………………....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Население и трудовые ресурсы…………………………………………………………………………………………..……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Туризм………………………………………………………………………………………………………………………………..………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инфраструктура……………………………………………………………………………………………..……..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1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Экономический потенциал…………………………………………………………………………………………………..…..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Инвестиционная привлекательность………………………………………………………………………………….……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Государственная и муниципальная поддержка инвестиционной деятельности………..…………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Инвестиционные проекты……………………………………………………………………………………………..…………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Нормативно-правовое регулирование инвестиционной и предпринимательской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деятельности……………………………………………………………………………………………………………………………..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5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Инфраструктура поддержки инвестиционной и предпринимательской деятельности….……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Справочная информация для инвесторов и предпринимателей………………………………….……….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6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6793"/>
              </p:ext>
            </p:extLst>
          </p:nvPr>
        </p:nvGraphicFramePr>
        <p:xfrm>
          <a:off x="464926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9001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территории в районе с. Плодопитомник муниципального образования г. Благовещенск       «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Игнатьевская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усадьба»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Буреяжилпромстрой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2801096964, г. Благовещенск, ул. Политехническая, 159/1, тел. 8 (4162) 420-254, 8416242054@mail.ru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76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 освоение территории путем жилищного строительства и объектов туризма. Общая площадь застройки - 402 га, 338 тыс. кв. метров жилья, 13,2 тыс.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  <a:r>
                        <a:rPr lang="ru-RU" sz="1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Предусмотрено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строительство объектов социальной инфраструктуры (площадью 12,32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):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школы на 1 974 места (8,63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);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детских садов на 700 мест (3.69 га).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11 982,00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04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малоэтажная застройка и строительство объектов инженерной инфраструктуры. Поиск инвесторов.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5" name="Picture 3" descr="C:\Users\DailideDA\Downloads\30184144803b473ad3a1b7d8f3d955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075" r="4222" b="27623"/>
          <a:stretch/>
        </p:blipFill>
        <p:spPr bwMode="auto">
          <a:xfrm>
            <a:off x="3065873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ailideDA\Downloads\89bdd1bf6772b89f86034939094a6b1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3693" r="2466" b="13816"/>
          <a:stretch/>
        </p:blipFill>
        <p:spPr bwMode="auto">
          <a:xfrm>
            <a:off x="-5234" y="-2"/>
            <a:ext cx="307110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ailideDA\Downloads\j96pa1pxuoir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59" y="0"/>
            <a:ext cx="3045441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30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4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8621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реконструкция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Благовещенского завода строительных материалов (3-й этап)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завод строительных материалов»,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338-238,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bzsm100@yandex.ru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технологии производства силикатного кирпича, в том числе с целью повышения качества силикатного кирпича, приобретение оборудования для производства.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мощность: кирпич силикатный - 131 млн. штук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SA500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29"/>
          <a:stretch/>
        </p:blipFill>
        <p:spPr bwMode="auto">
          <a:xfrm>
            <a:off x="6098560" y="0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8617" r="722" b="16196"/>
          <a:stretch/>
        </p:blipFill>
        <p:spPr bwMode="auto">
          <a:xfrm>
            <a:off x="-5234" y="1"/>
            <a:ext cx="3071108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748" r="2993"/>
          <a:stretch/>
        </p:blipFill>
        <p:spPr bwMode="auto">
          <a:xfrm>
            <a:off x="3065873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693767"/>
              </p:ext>
            </p:extLst>
          </p:nvPr>
        </p:nvGraphicFramePr>
        <p:xfrm>
          <a:off x="467545" y="1951224"/>
          <a:ext cx="8208911" cy="435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450"/>
                <a:gridCol w="6110461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 по выпуску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изделий из газобетона Амурской области, г. Благовещенск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ГБЗ»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с. Белогорье, ул. Заводская, 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209-991,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ukbh@yandex.ru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производства газобетонных блоков и плит и как следствие рост прибыли при продаже блоков и плит на рынке строительных материалов.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Газобетонные блоки - 90 тыс. куб. метров, газобетонные трубы - 30 тыс. куб. метров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– 202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9482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2540"/>
          <a:stretch/>
        </p:blipFill>
        <p:spPr bwMode="auto">
          <a:xfrm>
            <a:off x="6098561" y="1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11816"/>
          <a:stretch/>
        </p:blipFill>
        <p:spPr bwMode="auto">
          <a:xfrm>
            <a:off x="-5235" y="2"/>
            <a:ext cx="3071109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downlo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8" b="11558"/>
          <a:stretch/>
        </p:blipFill>
        <p:spPr bwMode="auto">
          <a:xfrm>
            <a:off x="3065873" y="1"/>
            <a:ext cx="303268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</a:t>
            </a:r>
            <a:r>
              <a:rPr lang="ru-RU" sz="2600" b="1" dirty="0">
                <a:cs typeface="Times New Roman" pitchFamily="18" charset="0"/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6699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многофункционального комплекса со спортивными и культурными объектами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г.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многофункционального комплекса со спортивными и культурными объектами на «Золотой миле» площадью 40 тыс. кв. метров.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dslyw7ogpv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6982"/>
          <a:stretch/>
        </p:blipFill>
        <p:spPr bwMode="auto">
          <a:xfrm>
            <a:off x="6098563" y="1"/>
            <a:ext cx="3045438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33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3i5fi6oqiu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956"/>
          <a:stretch/>
        </p:blipFill>
        <p:spPr bwMode="auto">
          <a:xfrm>
            <a:off x="-5235" y="1"/>
            <a:ext cx="304544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zgyz7ery00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90"/>
          <a:stretch/>
        </p:blipFill>
        <p:spPr bwMode="auto">
          <a:xfrm>
            <a:off x="3040206" y="0"/>
            <a:ext cx="305835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5251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гостиничного комплекса категории «4 звезды» на участке «Золотой мили»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гостиничного комплекса категории «4 звезды» на 135 номеров.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172-р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0-03-20_15-16-23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b="323"/>
          <a:stretch/>
        </p:blipFill>
        <p:spPr bwMode="auto">
          <a:xfrm>
            <a:off x="6098562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d84e1ac_8747_4d4c_bef6_2d86f0480c94.jpg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" b="537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59d660be0lo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508" b="551"/>
          <a:stretch/>
        </p:blipFill>
        <p:spPr bwMode="auto">
          <a:xfrm>
            <a:off x="3040203" y="0"/>
            <a:ext cx="3058357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22358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развлекательного кластера: терм, 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фуд-молла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ТРЦ, гостиничного комплекса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 «Благовещенские термы»)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«СЗ Арт-строй», ИНН 2801158868,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Текстильная, 118, литер А5, пом. 3, тел 8 (909) 894-46-36, e-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dag700@yandex.ru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Планируются к возведению объекты развлекательного кластера: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Городские термы – 5 000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ТРЦ – 21 500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3 000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Гостиничный комплекс –        4 100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3 967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средства, заемные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на территории 444 квартала кадастровых работ, постановка земельных участков на кадастровый учёт, государственная регистрация права муниципальной собственности.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proekt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В Оренбурге появится уникальный термальный курорт в ТРК «Армада» - Орен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Vzn3JiUHP8s_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809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980x1320_0xUBy18wIi_4238336530564184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4971"/>
          <a:stretch/>
        </p:blipFill>
        <p:spPr bwMode="auto">
          <a:xfrm>
            <a:off x="3040204" y="-4700"/>
            <a:ext cx="3058357" cy="17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49710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Общеобразовательная школа на 1 200 мест в Северном планировочном районе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Амурская область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«ПИК образовательные проекты – Благовещенск»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общеобразовательной школы на 1 200 мест.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1 714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1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84fc1ba915c779943c09032b6d35a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"/>
          <a:stretch/>
        </p:blipFill>
        <p:spPr bwMode="auto">
          <a:xfrm>
            <a:off x="6098560" y="0"/>
            <a:ext cx="3045440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24.12.2024)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v8pgppkotw5n5bxtbi4vf69j2dzxd5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"/>
          <a:stretch/>
        </p:blipFill>
        <p:spPr bwMode="auto">
          <a:xfrm>
            <a:off x="-5235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3bd131315e7bd9702ff17ac81bf7f87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/>
          <a:stretch/>
        </p:blipFill>
        <p:spPr bwMode="auto">
          <a:xfrm>
            <a:off x="3040203" y="2"/>
            <a:ext cx="3058357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9013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набережной реки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городе Благовещенске (Проект «Лазурный берег»)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«СЗ Лазурный берег», ИНН 773600375716,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Баррикадная, 19, стр. 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 кварталов 263, 265 и 266 (площадь территории 26,4 га), 345, 346 (ориентировочная площадь 11,1 га).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1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C:\Users\DailideDA\Downloads\lazurnyy-bereg-blagoveshcensk-jk-314168442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3288" b="208"/>
          <a:stretch/>
        </p:blipFill>
        <p:spPr bwMode="auto">
          <a:xfrm>
            <a:off x="-5235" y="1"/>
            <a:ext cx="3065702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ilideDA\Downloads\eb5f21ea2bfa41b5f5b265a9744fd7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"/>
          <a:stretch/>
        </p:blipFill>
        <p:spPr bwMode="auto">
          <a:xfrm>
            <a:off x="3060467" y="0"/>
            <a:ext cx="3038094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ilideDA\Downloads\9e92522e32964ded8f0e58d05c3d5e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7"/>
          <a:stretch/>
        </p:blipFill>
        <p:spPr bwMode="auto">
          <a:xfrm>
            <a:off x="6098561" y="-2885"/>
            <a:ext cx="3045439" cy="17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DailideDA\Desktop\iшр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7239"/>
          <a:stretch/>
        </p:blipFill>
        <p:spPr bwMode="auto">
          <a:xfrm>
            <a:off x="3053318" y="237"/>
            <a:ext cx="3045439" cy="17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3721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сенсорного парка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«Я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Чуствую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«Аргумент», ИНН 2801107775,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156/2, оф. 403, тел. 89145539900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объекта социально-культурного назначения – сенсорного парка «Я Чувствую» на земельном участке с кадастровым номером 28:01:110137:1 площадью 22,11 га.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1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Заключено трехстороннее соглашение о взаимодействии в связи со строительством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 социально-культурного назначения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земельных участках, предоставляемых в аренду без проведения торгов от 22.06.2021 № 188, предоставлены земельные участки в аренду без торгов.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" descr="C:\Users\DailideDA\Desktop\прнп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5286" r="1" b="9561"/>
          <a:stretch/>
        </p:blipFill>
        <p:spPr bwMode="auto">
          <a:xfrm>
            <a:off x="6098561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4" name="Picture 4" descr="C:\Users\DailideDA\Desktop\Shakespeare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4327" b="4339"/>
          <a:stretch/>
        </p:blipFill>
        <p:spPr bwMode="auto">
          <a:xfrm>
            <a:off x="-5236" y="1"/>
            <a:ext cx="3058553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078918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центр «Трибуна Холл» г. Благовещенск, Амурская область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 тел. 8 (4162) 233-714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883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 благоустройство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существующей площади Ленина и её плавного перехода на намывную территорию. Размещение культурного центра с трибуной, который станет универсальным сооружением и может быть использован как смотровая площадка, трибуна для зрителей и др.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600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строительство объектов, предусмотренных в рамках реализации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3cc11f67-13c3-4ae1-8627-f8302ba1de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8"/>
          <a:stretch/>
        </p:blipFill>
        <p:spPr bwMode="auto">
          <a:xfrm>
            <a:off x="-5234" y="367"/>
            <a:ext cx="3071094" cy="17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bf5f64eb-2994-4a66-b910-f1943ced639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/>
          <a:stretch/>
        </p:blipFill>
        <p:spPr bwMode="auto">
          <a:xfrm>
            <a:off x="3065871" y="-1"/>
            <a:ext cx="303269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90afbf05-f491-45f1-9486-ae5eb514368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189"/>
          <a:stretch/>
        </p:blipFill>
        <p:spPr bwMode="auto">
          <a:xfrm>
            <a:off x="6098560" y="368"/>
            <a:ext cx="3045439" cy="17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6334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l01nxkp04h1y84di55ikmxv2nbq8f3w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9200" r="8334" b="63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1593" y="348478"/>
            <a:ext cx="3512407" cy="72008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Arial" pitchFamily="34" charset="0"/>
              </a:rPr>
              <a:t>ОБРАЩЕНИЕ МЭРА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1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yhioy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-1"/>
          <a:stretch/>
        </p:blipFill>
        <p:spPr bwMode="auto">
          <a:xfrm>
            <a:off x="6098561" y="0"/>
            <a:ext cx="3045439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51029"/>
              </p:ext>
            </p:extLst>
          </p:nvPr>
        </p:nvGraphicFramePr>
        <p:xfrm>
          <a:off x="467544" y="1952836"/>
          <a:ext cx="8208912" cy="4356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объектов наружного освещения, находящихся в собственности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«СЛС Благовещенск», ИНН 2801256720,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д. 115, этаж 2, офис 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опор, замена неэффективного светового оборудования, создание архитектурного освещения зданий и сооружений, создание кабельной канализации, модернизация и устройство системы управления, оснащенной АСУНО.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концессионного соглашения.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ffufuf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 bwMode="auto">
          <a:xfrm>
            <a:off x="-5235" y="1"/>
            <a:ext cx="3046147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dfgegp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/>
        </p:blipFill>
        <p:spPr bwMode="auto">
          <a:xfrm>
            <a:off x="3040913" y="1"/>
            <a:ext cx="305764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2537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централизованных систем холодного водоснабжения и водоотведения, отдельных объектов таких систем муниципального образования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«Амурские коммунальные системы» ИНН 2801254956,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Мухина, д. 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с централизованными системами холодного водоснабжения и водоотведения, отдельными объектами таких систем.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2050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826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концессионного соглашения.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62_big-m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3"/>
          <a:stretch/>
        </p:blipFill>
        <p:spPr bwMode="auto">
          <a:xfrm>
            <a:off x="-5235" y="-2"/>
            <a:ext cx="307110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cd0510f8-e698-4f81-ab20-bda1baeeb0a2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3131"/>
          <a:stretch/>
        </p:blipFill>
        <p:spPr bwMode="auto">
          <a:xfrm>
            <a:off x="3065874" y="-2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3-40_VcDpmP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6098561" y="-2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33181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по глубокой переработке древесины – производству субстанций</a:t>
                      </a:r>
                    </a:p>
                    <a:p>
                      <a:pPr algn="ctr"/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дигидрокверцитина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арбиногалактана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Аметис-Фарм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ИНН: 2801176666,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Амурская область, г. Благовещенск, ул. Набережная, 68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завода по производству строительных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материалов макс. мощностью до 12 000 куб. м.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330,14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Имущественная поддержка.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6990"/>
          <a:stretch/>
        </p:blipFill>
        <p:spPr bwMode="auto">
          <a:xfrm>
            <a:off x="6098560" y="-2"/>
            <a:ext cx="3045440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6808"/>
          <a:stretch/>
        </p:blipFill>
        <p:spPr bwMode="auto">
          <a:xfrm>
            <a:off x="3065874" y="-1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 b="3340"/>
          <a:stretch/>
        </p:blipFill>
        <p:spPr bwMode="auto">
          <a:xfrm>
            <a:off x="-5235" y="2395"/>
            <a:ext cx="3071109" cy="17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25.02.1999 № 39-ФЗ «Об инвестиционной деятельности в Российской Федерации, осуществляемой в форме капитальных вложений»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09.07.1999 № 160-ФЗ «Об иностранных инвестициях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13.07.2015 № 224-ФЗ «О государственно-частном партнерстве, </a:t>
            </a:r>
            <a:r>
              <a:rPr lang="ru-RU" sz="1000" dirty="0" err="1" smtClean="0"/>
              <a:t>муниципально</a:t>
            </a:r>
            <a:r>
              <a:rPr lang="ru-RU" sz="1000" dirty="0" smtClean="0"/>
              <a:t>-частном </a:t>
            </a:r>
            <a:r>
              <a:rPr lang="ru-RU" sz="1000" dirty="0"/>
              <a:t>партнерстве в Российской Федерации и внесении изменений в отдельные законодательные акты Российской Федерации»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24.07.2007 № 209-ФЗ «О развитии малого и среднего предпринимательства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«Земельный кодекс Российской Федерации» от 25.10.2001 № 136-ФЗ (статья 39.6 «Случаи предоставления земельных участков, находящихся в государственной или муниципальной собственности, в аренду на торгах и без проведения торгов»)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«Градостроительный кодекс Российской Федерации» от 29.12.2004 № 190-ФЗ (часть 2 статья 51 «Разрешение на строительство»)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05.09.2007 № 374-ОЗ «Об инвестиционной деятельности в Амурской области»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11.01.2010 № 298-ОЗ «О поддержке и развитии малого и среднего предпринимательства в Амурской области»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04.10.2010 № 389-ОЗ «О пониженных ставках налога на прибыль организаций, подлежащего зачислению в областной бюджет» 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28.11.2003 № 266-ОЗ «О налоге на имущество организаций на территории Амурской области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14.02.2014 № 321-ОЗ «О реализации отдельных положений Налогового кодекса Российской Федерации в части осуществления региональных инвестиционных проектов»</a:t>
            </a:r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100" dirty="0" smtClean="0"/>
          </a:p>
          <a:p>
            <a:pPr lvl="0" algn="just">
              <a:buFont typeface="Wingdings" pitchFamily="2" charset="2"/>
              <a:buChar char="§"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05737" y="1268760"/>
            <a:ext cx="4286745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05.05.2015 № 528-ОЗ «Об установлении нулевой ставки налога, взимаемого в связи с применением упрощенной системы налогообложения, для налогоплательщиков - индивидуальных предпринимателей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Закон </a:t>
            </a:r>
            <a:r>
              <a:rPr lang="ru-RU" sz="1000" dirty="0"/>
              <a:t>Амурской области от 09.10.2012 № 93-ОЗ «О патентной системе налогообложения на территории Амурской области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09.02.2021 № 141 «Об утверждении правил предоставления субсидий из федерального бюджета российским кредитным организациям и государственной корпорации развития «ВЭБ.РФ» на возмещение недополученных ими доходов по кредитам, выданным по льготной ставке инвесторам для  реализации инвестиционных проектов, необходимых для устойчивого развития внутреннего и въездного туризм, и о внесении изменения в положение о правительственной комиссии по развитию туризма в Российской Федерации»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19.10.2020 № 1704 «Об утверждении правил определения новых инвестиционных проектов, в целях реализации которых средства бюджета субъекта Российской Федерации, высвобождаемые в результате снижения объема погашения задолженности субъекта Российской Федерации перед Российской Федерацией по бюджетным кредитам, подлежат направлению на осуществление субъектом Российской Федерации бюджетных инвестиций в объекты инфраструктуры»</a:t>
            </a:r>
            <a:endParaRPr lang="ru-RU" sz="1200" dirty="0"/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Российской Федерации от 12.10.2021 </a:t>
            </a:r>
            <a:r>
              <a:rPr lang="ru-RU" sz="1000" dirty="0" smtClean="0"/>
              <a:t>  № </a:t>
            </a:r>
            <a:r>
              <a:rPr lang="ru-RU" sz="1000" dirty="0"/>
              <a:t>1740 «Об утверждении правил списания задолженности субъекта Российской Федерации перед Российской Федерацией по бюджетным кредитам, методики расчета поступления налоговых доходов в федеральный бюджет от реализации новых инвестиционных проектов, в объеме поступления в федеральный бюджет которых Правительство Российской Федерации вправе списать задолженность субъектов Российской Федерации по бюджетным кредитам, и о признании утратившим силу постановления Правительства Российской </a:t>
            </a:r>
            <a:r>
              <a:rPr lang="ru-RU" sz="1000" dirty="0" smtClean="0"/>
              <a:t>Федерации от </a:t>
            </a:r>
            <a:r>
              <a:rPr lang="ru-RU" sz="1000" dirty="0"/>
              <a:t>19.10.2020 № 1705»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08004" y="1340769"/>
            <a:ext cx="0" cy="5112568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9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Губернатора Амурской области от 04.04.2011 № 217 «Об утверждении порядка формирования перечня приоритетных инвестиционных проектов»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18.04.2013 № 186 «Об организации работы по предоставлению налоговых льгот»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19.11.2014 № 697 «Об утверждении Регламента сопровождения инвестиционных проектов по принципу «одного окна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Правительства Амурской области от 01.07.2021 № 423 </a:t>
            </a:r>
            <a:r>
              <a:rPr lang="ru-RU" sz="1000" dirty="0" smtClean="0"/>
              <a:t>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порядка предоставления субсидий юридическим лицам на возмещение части затрат по подключению (технологическому присоединению) объектов капитального строительства к электрическим сетям и сетям инженерно-технического обеспечения при реализации приоритетных инвестиционных проектов амурской области в соответствии с распоряжением правительства амурской области от 8 августа 2011 г. n 90-р 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перечня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13.10.2021 № 796 «Об утверждении Порядка предоставления субсидий из областного бюджета на возмещение части затрат в связи с реализацией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24.09.2020 № 16/80 «Об имущественной поддержке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25.10.2007 № 34/114 «Об утверждении Положения о плате за земельные участки, находящиеся в собственности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27.11.2014 № 4/27 «Об утверждении Положения о залоговом фонде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lvl="0" algn="just"/>
            <a:endParaRPr lang="ru-RU" sz="1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7"/>
          <p:cNvSpPr txBox="1">
            <a:spLocks/>
          </p:cNvSpPr>
          <p:nvPr/>
        </p:nvSpPr>
        <p:spPr>
          <a:xfrm>
            <a:off x="4584104" y="1340768"/>
            <a:ext cx="4320480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Решение </a:t>
            </a:r>
            <a:r>
              <a:rPr lang="ru-RU" sz="1000" dirty="0"/>
              <a:t>Благовещенской городской Думы от 20.12.2018 № 51/128 «Стратегия социально-экономического развития муниципального образования города Благовещенска на период до 2025 года»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24.12.2019 № 6/51 «О внесении изменений в стратегию социально-экономического развития муниципального образования города Благовещенска на период до 2025 года, утвержденную решением Благовещенской городской Думы от 20.12.2018 №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24.12.2018 № 4255 «Об утверждении Плана мероприятий по реализации Стратегии социально-экономического развития муниципального образования города Благовещенска на период до 2025 года, утвержденной решением Благовещенской городской Думы от 20 декабря 2018 г. N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мэра города Благовещенска от 30.06.2016 № 20 «Об определении органа местного самоуправления муниципального образования города Благовещенска на осуществление полномочий в сфере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-частного партнерства»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20.12.2019 № 4387 «О реализации отдельных положений законодательства о концессионных соглашениях,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-частном партнерстве на территории муниципального образования города Благовещенска» 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03.10.2014 № 4129 «Об утверждении муниципальной программы «Развитие малого и среднего предпринимательства и туризма на территории города Благовещенска</a:t>
            </a:r>
            <a:r>
              <a:rPr lang="ru-RU" sz="1000" dirty="0" smtClean="0"/>
              <a:t>»</a:t>
            </a:r>
          </a:p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24.04.2017 № 1197 «Об утверждении инвестиционной стратегии муниципального образования города Благовещенска до 2025 года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algn="just"/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1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09.10.2017 № 3472 «Об утверждении Положения о муниципальной поддержке инвестиционной деятельности на территории муниципального образования города Благовещенска»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15.09.2015 № 3484 «О проведении оценки регулирующего воздействия проектов муниципальных нормативных правовых актов и экспертизы муниципальных нормативных правовых актов, затрагивающих вопросы осуществления предпринимательской и инвестиционной деятельности»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17.07.2015 № 2691 «Об утверждении Регламента сопровождения инвестиционных проектов на территории города Благовещенска по принципу «одного окна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11.09.2017 № 3040 «О создании совета по улучшению инвестиционного климата и развитию предпринимательства при мэре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25.06.2015 № 2415 «Об утверждении Административного регламента администрации города Благовещенска «Реализация преимущественного права выкупа муниципального имущества, находящегося в собственности муниципального образования города Благовещенска и арендуемого субъектами малого и среднего предпринимательства»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02.02.2017 № 266 «Об утверждении Положения о предоставлении муниципальной гарантии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10.03.2015 № 1066 «О порядке предоставления в залог объектов залогового фонда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lvl="0" algn="just"/>
            <a:endParaRPr lang="ru-RU" sz="10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7"/>
          <p:cNvSpPr>
            <a:spLocks noGrp="1"/>
          </p:cNvSpPr>
          <p:nvPr>
            <p:ph sz="half" idx="1"/>
          </p:nvPr>
        </p:nvSpPr>
        <p:spPr>
          <a:xfrm>
            <a:off x="4572000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10.11.2020 № 3894 «Об утверждении Перечня имущества и земельных участков, находящихся в собственности муниципального образования города Благовещенска, и земельных участков, государственная собственность на которые не разграничена, предназначенных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14.01.2022 № 149 «Об утверждении правил землепользования и застройки муниципального образования города Благовещенска</a:t>
            </a:r>
            <a:r>
              <a:rPr lang="ru-RU" sz="1000" dirty="0" smtClean="0"/>
              <a:t>»</a:t>
            </a:r>
            <a:endParaRPr lang="ru-RU" sz="1000" dirty="0"/>
          </a:p>
          <a:p>
            <a:pPr algn="just"/>
            <a:endParaRPr lang="ru-RU" sz="1000" dirty="0"/>
          </a:p>
          <a:p>
            <a:pPr lvl="0" algn="just"/>
            <a:endParaRPr lang="ru-RU" sz="1000" dirty="0"/>
          </a:p>
        </p:txBody>
      </p: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87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04024"/>
            <a:ext cx="8424936" cy="44080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организация «Агентство Амурской области по привлечению инвестиций» 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(в состав АНО входит Центр поддержки экспорта Амурской области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6120680" cy="2016224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Оказание </a:t>
            </a:r>
            <a:r>
              <a:rPr lang="ru-RU" sz="1100" dirty="0"/>
              <a:t>содействия предприятиям и организациям в подготовке необходимых документов для финансирования проектов, в том числе с помощью государственной </a:t>
            </a:r>
            <a:r>
              <a:rPr lang="ru-RU" sz="1100" dirty="0" smtClean="0"/>
              <a:t>поддержки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</a:t>
            </a:r>
            <a:r>
              <a:rPr lang="ru-RU" sz="1100" dirty="0" err="1"/>
              <a:t>выставочно</a:t>
            </a:r>
            <a:r>
              <a:rPr lang="ru-RU" sz="1100" dirty="0"/>
              <a:t>-ярмарочных и презентационных  мероприятий, международных </a:t>
            </a:r>
            <a:r>
              <a:rPr lang="ru-RU" sz="1100" dirty="0" smtClean="0"/>
              <a:t>бизнес-миссий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Организационное и информационное сопровождение инвестиционных проектов, в том числе координация взаимодействия инвесторов с органами государственной власти области и органами местного самоуправления муниципальных образований области по принципу «одного окна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обеспечении защиты интеллектуальной собственности за </a:t>
            </a:r>
            <a:r>
              <a:rPr lang="ru-RU" sz="1100" dirty="0" smtClean="0"/>
              <a:t>рубежом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размещении субъектов МСП на международных электронных торговых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6535166" y="1844824"/>
            <a:ext cx="2340000" cy="158417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</a:t>
            </a:r>
            <a:r>
              <a:rPr lang="ru-RU" sz="1100" dirty="0" smtClean="0"/>
              <a:t>Амурская</a:t>
            </a:r>
            <a:r>
              <a:rPr lang="ru-RU" sz="1100" dirty="0"/>
              <a:t>, </a:t>
            </a:r>
            <a:r>
              <a:rPr lang="ru-RU" sz="1100" dirty="0" smtClean="0"/>
              <a:t>38,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2 этаж,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212, 213;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/>
              <a:t>invest</a:t>
            </a:r>
            <a:r>
              <a:rPr lang="ru-RU" sz="1100" dirty="0"/>
              <a:t>.</a:t>
            </a:r>
            <a:r>
              <a:rPr lang="en-US" sz="1100" dirty="0" err="1"/>
              <a:t>amurobl</a:t>
            </a:r>
            <a:r>
              <a:rPr lang="ru-RU" sz="1100" dirty="0"/>
              <a:t>@</a:t>
            </a:r>
            <a:r>
              <a:rPr lang="en-US" sz="1100" dirty="0"/>
              <a:t>mail</a:t>
            </a:r>
            <a:r>
              <a:rPr lang="ru-RU" sz="1100" dirty="0"/>
              <a:t>.</a:t>
            </a:r>
            <a:r>
              <a:rPr lang="en-US" sz="1100" dirty="0" err="1" smtClean="0"/>
              <a:t>ru</a:t>
            </a:r>
            <a:r>
              <a:rPr lang="ru-RU" sz="1100" dirty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</a:t>
            </a:r>
            <a:r>
              <a:rPr lang="ru-RU" sz="1100" dirty="0" err="1"/>
              <a:t>invest.amurobl.r</a:t>
            </a:r>
            <a:r>
              <a:rPr lang="en-US" sz="1100" dirty="0"/>
              <a:t>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b="1" dirty="0"/>
              <a:t>Центр поддержки экспорта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772-609;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e-mail: info@amurexport.ru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Некоммерческая организация «Фонд содействия кредитованию субъектов малого и среднего предпринимательства Амурской области» (входит в состав НО «Центр поддержки предпринимательства» и «Центр кластерного развития»)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20" y="4521857"/>
            <a:ext cx="6120680" cy="122413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Предоставление </a:t>
            </a:r>
            <a:r>
              <a:rPr lang="ru-RU" sz="1100" dirty="0"/>
              <a:t>поручительств по обязательствам (кредитные договоры, договоры займа, договоры лизинга, договоры банковской гарантии)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Финансовое, маркетинговое, информационное, правовое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семинаров, тренингов, мастер-классов, </a:t>
            </a:r>
            <a:r>
              <a:rPr lang="ru-RU" sz="1100" dirty="0" smtClean="0"/>
              <a:t>форумов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в выводе на рынок новых продуктов (работ, услуг) участников территориальных кластеров;  продвижение товаров (работ, услуг) на </a:t>
            </a:r>
            <a:r>
              <a:rPr lang="ru-RU" sz="1100" dirty="0" err="1"/>
              <a:t>конгрессно</a:t>
            </a:r>
            <a:r>
              <a:rPr lang="ru-RU" sz="1100" dirty="0"/>
              <a:t>-выставочных </a:t>
            </a:r>
            <a:r>
              <a:rPr lang="ru-RU" sz="1100" dirty="0" smtClean="0"/>
              <a:t>мероприятиях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Обеспечение участия в мероприятиях на крупных российских и международных выставочных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1" name="Объект 8"/>
          <p:cNvSpPr txBox="1">
            <a:spLocks/>
          </p:cNvSpPr>
          <p:nvPr/>
        </p:nvSpPr>
        <p:spPr>
          <a:xfrm>
            <a:off x="6535166" y="4571206"/>
            <a:ext cx="2340000" cy="1368152"/>
          </a:xfrm>
          <a:prstGeom prst="rect">
            <a:avLst/>
          </a:prstGeom>
          <a:ln>
            <a:noFill/>
          </a:ln>
        </p:spPr>
        <p:txBody>
          <a:bodyPr vert="horz" lIns="0" tIns="45720" rIns="9000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</a:t>
            </a:r>
            <a:r>
              <a:rPr lang="ru-RU" sz="1100" dirty="0" smtClean="0"/>
              <a:t>Благовещенск, ул</a:t>
            </a:r>
            <a:r>
              <a:rPr lang="ru-RU" sz="1100" dirty="0"/>
              <a:t>. </a:t>
            </a:r>
            <a:r>
              <a:rPr lang="ru-RU" sz="1100" dirty="0" smtClean="0"/>
              <a:t>Амурская, 38;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</a:t>
            </a:r>
            <a:r>
              <a:rPr lang="ru-RU" sz="1100" dirty="0" smtClean="0"/>
              <a:t>+7 (4162</a:t>
            </a:r>
            <a:r>
              <a:rPr lang="ru-RU" sz="1100" dirty="0"/>
              <a:t>) </a:t>
            </a:r>
            <a:r>
              <a:rPr lang="ru-RU" sz="1100" dirty="0" smtClean="0"/>
              <a:t>77 26 46,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(965) 671 10 70;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https://</a:t>
            </a:r>
            <a:r>
              <a:rPr lang="en-US" sz="1100" dirty="0" smtClean="0"/>
              <a:t>business.amurobl.ru</a:t>
            </a:r>
            <a:r>
              <a:rPr lang="ru-RU" sz="1100" dirty="0" smtClean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amurfondgarant.ru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030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827" y="3212976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малого и среднего предпринимательства «ОПОРА РОССИИ»</a:t>
            </a:r>
          </a:p>
        </p:txBody>
      </p:sp>
      <p:sp>
        <p:nvSpPr>
          <p:cNvPr id="8" name="Объект 8"/>
          <p:cNvSpPr txBox="1">
            <a:spLocks/>
          </p:cNvSpPr>
          <p:nvPr/>
        </p:nvSpPr>
        <p:spPr>
          <a:xfrm>
            <a:off x="6377568" y="3609021"/>
            <a:ext cx="2520280" cy="10441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Пушкина, </a:t>
            </a:r>
            <a:r>
              <a:rPr lang="ru-RU" sz="1100" dirty="0" smtClean="0"/>
              <a:t>64;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58-21-92,</a:t>
            </a:r>
            <a:endParaRPr lang="en-US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+7 (914) 558-21-92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opora-amur@mail.ru;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.opora-amur.ru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19" y="3644033"/>
            <a:ext cx="6264697" cy="1152128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Юридическое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Консультационные услуги в целях содействия развитию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Проведение для малых и средних предприятий семинаров, конференций, форумов, «круглых столов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1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23" name="Текст 2"/>
          <p:cNvSpPr>
            <a:spLocks noGrp="1"/>
          </p:cNvSpPr>
          <p:nvPr>
            <p:ph type="body" idx="1"/>
          </p:nvPr>
        </p:nvSpPr>
        <p:spPr>
          <a:xfrm>
            <a:off x="330384" y="4792589"/>
            <a:ext cx="8424936" cy="2160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«Деловая Россия»</a:t>
            </a:r>
          </a:p>
        </p:txBody>
      </p:sp>
      <p:sp>
        <p:nvSpPr>
          <p:cNvPr id="24" name="Объект 8"/>
          <p:cNvSpPr>
            <a:spLocks noGrp="1"/>
          </p:cNvSpPr>
          <p:nvPr>
            <p:ph sz="half" idx="2"/>
          </p:nvPr>
        </p:nvSpPr>
        <p:spPr>
          <a:xfrm>
            <a:off x="251521" y="5008614"/>
            <a:ext cx="6137604" cy="792088"/>
          </a:xfrm>
          <a:ln>
            <a:noFill/>
          </a:ln>
        </p:spPr>
        <p:txBody>
          <a:bodyPr>
            <a:noAutofit/>
          </a:bodyPr>
          <a:lstStyle/>
          <a:p>
            <a:pPr marL="0" lv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Объединение усилий предпринимателей для содействия созданию в России благоприятного делового климата, ускоренному развитию отечественной экономики, становлению среднего класса – класса новых российских собственников – и росту благосостояния народа; установление делового и социального партнерства между властью и деловым сообществом; защита законных прав и интересов предпринимателей.</a:t>
            </a: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00192" y="5008614"/>
            <a:ext cx="2599144" cy="1228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 301, </a:t>
            </a:r>
            <a:r>
              <a:rPr lang="ru-RU" sz="1000" dirty="0"/>
              <a:t>офис </a:t>
            </a:r>
            <a:r>
              <a:rPr lang="ru-RU" sz="1000" dirty="0" smtClean="0"/>
              <a:t>118;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37-70-10,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+7 (909) </a:t>
            </a:r>
            <a:r>
              <a:rPr lang="ru-RU" sz="1000" dirty="0" smtClean="0"/>
              <a:t>817 </a:t>
            </a:r>
            <a:r>
              <a:rPr lang="ru-RU" sz="1000" dirty="0"/>
              <a:t>70 </a:t>
            </a:r>
            <a:r>
              <a:rPr lang="ru-RU" sz="1000" dirty="0" smtClean="0"/>
              <a:t>10;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</a:t>
            </a:r>
            <a:r>
              <a:rPr lang="ru-RU" sz="1000" dirty="0"/>
              <a:t>-</a:t>
            </a:r>
            <a:r>
              <a:rPr lang="en-US" sz="1000" dirty="0"/>
              <a:t>mail</a:t>
            </a:r>
            <a:r>
              <a:rPr lang="ru-RU" sz="1000" dirty="0"/>
              <a:t>: </a:t>
            </a:r>
            <a:r>
              <a:rPr lang="ru-RU" sz="1000" dirty="0" smtClean="0"/>
              <a:t>Dellorosamur28@mail.ru;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https://deloros.ru/regiony/dalnevostochnyy/amurskaya-oblast/</a:t>
            </a:r>
            <a:endParaRPr lang="ru-RU" sz="1000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324195" y="1270695"/>
            <a:ext cx="8424936" cy="4320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Совет по улучшению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инвестиционного климата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и развитию предпринимательства при мэре города Благовещенска</a:t>
            </a:r>
          </a:p>
        </p:txBody>
      </p:sp>
      <p:sp>
        <p:nvSpPr>
          <p:cNvPr id="16" name="Объект 8"/>
          <p:cNvSpPr>
            <a:spLocks noGrp="1"/>
          </p:cNvSpPr>
          <p:nvPr>
            <p:ph sz="half" idx="2"/>
          </p:nvPr>
        </p:nvSpPr>
        <p:spPr>
          <a:xfrm>
            <a:off x="251519" y="1702743"/>
            <a:ext cx="6265363" cy="1510233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инвесторам (инициаторам) инвестиционных проектов и субъектам малого и среднего предпринимательства в преодолении административных и других барьеров, возникающих при реализации инвестиционных и иных проектов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Рассмотрение вопросов, возникающих у инвесторов и субъектов предпринимательства по реализации инвестиционных и иных проектов 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Подготовка предложений по повышению инвестиционной привлекательности и созданию благоприятной среды для развития предпринимательства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8" name="Объект 8"/>
          <p:cNvSpPr txBox="1">
            <a:spLocks/>
          </p:cNvSpPr>
          <p:nvPr/>
        </p:nvSpPr>
        <p:spPr>
          <a:xfrm>
            <a:off x="6379056" y="1734740"/>
            <a:ext cx="2520280" cy="902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Ленина 131, </a:t>
            </a:r>
            <a:r>
              <a:rPr lang="ru-RU" sz="1100" dirty="0" err="1"/>
              <a:t>каб</a:t>
            </a:r>
            <a:r>
              <a:rPr lang="ru-RU" sz="1100" dirty="0"/>
              <a:t>. </a:t>
            </a:r>
            <a:r>
              <a:rPr lang="ru-RU" sz="1100" dirty="0" smtClean="0"/>
              <a:t>105;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911</a:t>
            </a:r>
            <a:r>
              <a:rPr lang="ru-RU" sz="1100" dirty="0" smtClean="0"/>
              <a:t>,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56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34624" y="1426794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ГАУ Амурской области «Многофункциональный центр предоставления государственных и муниципальных услуг по городу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Благовещенску»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41160" y="1840723"/>
            <a:ext cx="6328684" cy="5040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Font typeface="Arial" pitchFamily="34" charset="0"/>
              <a:buNone/>
            </a:pPr>
            <a:r>
              <a:rPr lang="ru-RU" sz="1200" dirty="0" smtClean="0"/>
              <a:t>Предоставление широкого спектра государственных </a:t>
            </a:r>
            <a:r>
              <a:rPr lang="ru-RU" sz="1200" dirty="0"/>
              <a:t>и муниципальных услуг по принципу «одного окна</a:t>
            </a:r>
            <a:r>
              <a:rPr lang="ru-RU" sz="1200" dirty="0" smtClean="0"/>
              <a:t>»</a:t>
            </a:r>
            <a:r>
              <a:rPr lang="en-US" sz="1200" dirty="0" smtClean="0"/>
              <a:t>.</a:t>
            </a:r>
            <a:endParaRPr lang="ru-RU" sz="1200" dirty="0"/>
          </a:p>
        </p:txBody>
      </p:sp>
      <p:sp>
        <p:nvSpPr>
          <p:cNvPr id="21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3990" y="1685831"/>
            <a:ext cx="2520280" cy="1152128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ул. 50 лет </a:t>
            </a:r>
            <a:r>
              <a:rPr lang="ru-RU" sz="1000" dirty="0" smtClean="0"/>
              <a:t>Октября, 4/2, 6/1, 8/2,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</a:t>
            </a:r>
            <a:r>
              <a:rPr lang="ru-RU" sz="1000" dirty="0" smtClean="0"/>
              <a:t>л. Амурская, 38;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</a:t>
            </a:r>
            <a:r>
              <a:rPr lang="en-US" sz="1000" dirty="0"/>
              <a:t>. (4162) </a:t>
            </a:r>
            <a:r>
              <a:rPr lang="en-US" sz="1000" dirty="0" smtClean="0"/>
              <a:t>992-222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e-mail: </a:t>
            </a:r>
            <a:r>
              <a:rPr lang="en-US" sz="1000" dirty="0" smtClean="0"/>
              <a:t>mfc_blag@mail.ru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https://mfc-amur.ru</a:t>
            </a:r>
            <a:endParaRPr lang="ru-RU" sz="1000" dirty="0"/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04C39658-2938-4233-B196-2A2A5F54A32F}"/>
              </a:ext>
            </a:extLst>
          </p:cNvPr>
          <p:cNvSpPr txBox="1">
            <a:spLocks/>
          </p:cNvSpPr>
          <p:nvPr/>
        </p:nvSpPr>
        <p:spPr>
          <a:xfrm>
            <a:off x="323975" y="2621935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</a:rPr>
              <a:t>микрокредитная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компания «Центр кредитной поддержки предпринимательства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Объект 8">
            <a:extLst>
              <a:ext uri="{FF2B5EF4-FFF2-40B4-BE49-F238E27FC236}">
                <a16:creationId xmlns="" xmlns:a16="http://schemas.microsoft.com/office/drawing/2014/main" id="{9AE3E78C-34AC-4A83-9302-9B65CDFC1275}"/>
              </a:ext>
            </a:extLst>
          </p:cNvPr>
          <p:cNvSpPr txBox="1">
            <a:spLocks/>
          </p:cNvSpPr>
          <p:nvPr/>
        </p:nvSpPr>
        <p:spPr>
          <a:xfrm>
            <a:off x="6533621" y="3053983"/>
            <a:ext cx="2340000" cy="100811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smtClean="0"/>
              <a:t>Амурская, 38;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</a:t>
            </a:r>
            <a:r>
              <a:rPr lang="ru-RU" sz="1000" dirty="0" smtClean="0"/>
              <a:t>770-730,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</a:t>
            </a:r>
            <a:r>
              <a:rPr lang="ru-RU" sz="1000" dirty="0" smtClean="0"/>
              <a:t>7-914-556-36-06;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https://</a:t>
            </a:r>
            <a:r>
              <a:rPr lang="ru-RU" sz="1000" dirty="0" smtClean="0"/>
              <a:t>бизнескредит28.рф</a:t>
            </a:r>
            <a:endParaRPr lang="ru-RU" sz="1000" dirty="0"/>
          </a:p>
        </p:txBody>
      </p:sp>
      <p:sp>
        <p:nvSpPr>
          <p:cNvPr id="24" name="Объект 8">
            <a:extLst>
              <a:ext uri="{FF2B5EF4-FFF2-40B4-BE49-F238E27FC236}">
                <a16:creationId xmlns="" xmlns:a16="http://schemas.microsoft.com/office/drawing/2014/main" id="{A3B5E2F8-753D-4448-87A2-5550F7B77754}"/>
              </a:ext>
            </a:extLst>
          </p:cNvPr>
          <p:cNvSpPr txBox="1">
            <a:spLocks/>
          </p:cNvSpPr>
          <p:nvPr/>
        </p:nvSpPr>
        <p:spPr>
          <a:xfrm>
            <a:off x="232661" y="3053983"/>
            <a:ext cx="6120680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Обеспечение доступа субъектов малого и среднего предпринимательства и организаций, образующих инфраструктуру поддержки субъектов малого и среднего предпринимательства на территории Амурской области, к финансовым ресурсам посредством предоставления </a:t>
            </a:r>
            <a:r>
              <a:rPr lang="ru-RU" sz="1100" dirty="0" err="1" smtClean="0"/>
              <a:t>микрозаймов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25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23975" y="4025824"/>
            <a:ext cx="8424936" cy="288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Уполномоченный по защите прав предпринимателей Амурской области – </a:t>
            </a:r>
            <a:r>
              <a:rPr lang="ru-RU" sz="1200" dirty="0" smtClean="0">
                <a:solidFill>
                  <a:srgbClr val="0066CC"/>
                </a:solidFill>
              </a:rPr>
              <a:t>Радченко Игорь Павлович</a:t>
            </a:r>
            <a:endParaRPr lang="ru-RU" sz="1200" dirty="0">
              <a:solidFill>
                <a:srgbClr val="0066CC"/>
              </a:solidFill>
            </a:endParaRPr>
          </a:p>
        </p:txBody>
      </p:sp>
      <p:sp>
        <p:nvSpPr>
          <p:cNvPr id="13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30511" y="4346080"/>
            <a:ext cx="6336704" cy="16965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Защита прав </a:t>
            </a:r>
            <a:r>
              <a:rPr lang="ru-RU" sz="1100" dirty="0"/>
              <a:t>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Осуществление контроля </a:t>
            </a:r>
            <a:r>
              <a:rPr lang="ru-RU" sz="1100" dirty="0"/>
              <a:t>за соблюдением прав и законных интересов предпринимателей федеральными органами исполнительной власти, органами исполнительной власти </a:t>
            </a:r>
            <a:r>
              <a:rPr lang="ru-RU" sz="1100" dirty="0" smtClean="0"/>
              <a:t>субъектов Российской </a:t>
            </a:r>
            <a:r>
              <a:rPr lang="ru-RU" sz="1100" dirty="0"/>
              <a:t>Федерации, органами местного </a:t>
            </a:r>
            <a:r>
              <a:rPr lang="ru-RU" sz="1100" dirty="0" smtClean="0"/>
              <a:t>самоуправления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Содействие </a:t>
            </a:r>
            <a:r>
              <a:rPr lang="ru-RU" sz="1100" dirty="0"/>
              <a:t>развитию общественных институтов, ориентированных на защиту прав 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Взаимодействие </a:t>
            </a:r>
            <a:r>
              <a:rPr lang="ru-RU" sz="1100" dirty="0"/>
              <a:t>с предпринимательским </a:t>
            </a:r>
            <a:r>
              <a:rPr lang="ru-RU" sz="1100" dirty="0" smtClean="0"/>
              <a:t>сообществом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Участие </a:t>
            </a:r>
            <a:r>
              <a:rPr lang="ru-RU" sz="1100" dirty="0"/>
              <a:t>в формировании и реализации государственной политики в области развития предпринимательской деятельности.</a:t>
            </a:r>
          </a:p>
        </p:txBody>
      </p:sp>
      <p:sp>
        <p:nvSpPr>
          <p:cNvPr id="14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1361" y="4292190"/>
            <a:ext cx="2520280" cy="175039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</a:t>
            </a:r>
            <a:r>
              <a:rPr lang="ru-RU" sz="1000" dirty="0" smtClean="0"/>
              <a:t>Благовещенск,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, 211, </a:t>
            </a:r>
            <a:r>
              <a:rPr lang="ru-RU" sz="1000" dirty="0" err="1" smtClean="0"/>
              <a:t>каб</a:t>
            </a:r>
            <a:r>
              <a:rPr lang="ru-RU" sz="1000" dirty="0" smtClean="0"/>
              <a:t>. 102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тел</a:t>
            </a:r>
            <a:r>
              <a:rPr lang="en-US" sz="1000" dirty="0" smtClean="0"/>
              <a:t>.</a:t>
            </a:r>
            <a:r>
              <a:rPr lang="ru-RU" sz="1000" dirty="0" smtClean="0"/>
              <a:t> (4162) 221-651,</a:t>
            </a:r>
            <a:r>
              <a:rPr lang="en-US" sz="1000" dirty="0" smtClean="0"/>
              <a:t> </a:t>
            </a:r>
            <a:endParaRPr lang="ru-RU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909</a:t>
            </a:r>
            <a:r>
              <a:rPr lang="ru-RU" sz="1000" dirty="0" smtClean="0"/>
              <a:t>-</a:t>
            </a:r>
            <a:r>
              <a:rPr lang="en-US" sz="1000" dirty="0" smtClean="0"/>
              <a:t>817</a:t>
            </a:r>
            <a:r>
              <a:rPr lang="ru-RU" sz="1000" dirty="0" smtClean="0"/>
              <a:t>-</a:t>
            </a:r>
            <a:r>
              <a:rPr lang="en-US" sz="1000" dirty="0" smtClean="0"/>
              <a:t>08</a:t>
            </a:r>
            <a:r>
              <a:rPr lang="ru-RU" sz="1000" dirty="0" smtClean="0"/>
              <a:t>-</a:t>
            </a:r>
            <a:r>
              <a:rPr lang="en-US" sz="1000" dirty="0" smtClean="0"/>
              <a:t>56</a:t>
            </a:r>
            <a:r>
              <a:rPr lang="ru-RU" sz="1000" dirty="0" smtClean="0"/>
              <a:t>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914</a:t>
            </a:r>
            <a:r>
              <a:rPr lang="ru-RU" sz="1000" dirty="0" smtClean="0"/>
              <a:t>-</a:t>
            </a:r>
            <a:r>
              <a:rPr lang="en-US" sz="1000" dirty="0" smtClean="0"/>
              <a:t>387</a:t>
            </a:r>
            <a:r>
              <a:rPr lang="ru-RU" sz="1000" dirty="0" smtClean="0"/>
              <a:t>-</a:t>
            </a:r>
            <a:r>
              <a:rPr lang="en-US" sz="1000" dirty="0" smtClean="0"/>
              <a:t>16</a:t>
            </a:r>
            <a:r>
              <a:rPr lang="ru-RU" sz="1000" dirty="0" smtClean="0"/>
              <a:t>-</a:t>
            </a:r>
            <a:r>
              <a:rPr lang="en-US" sz="1000" dirty="0" smtClean="0"/>
              <a:t>06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e-mail:</a:t>
            </a:r>
            <a:r>
              <a:rPr lang="ru-RU" sz="1000" dirty="0"/>
              <a:t> </a:t>
            </a:r>
            <a:r>
              <a:rPr lang="en-US" sz="1000" dirty="0" smtClean="0"/>
              <a:t>amurobl@ombudsmanbiz.ru</a:t>
            </a:r>
          </a:p>
        </p:txBody>
      </p:sp>
    </p:spTree>
    <p:extLst>
      <p:ext uri="{BB962C8B-B14F-4D97-AF65-F5344CB8AC3E}">
        <p14:creationId xmlns:p14="http://schemas.microsoft.com/office/powerpoint/2010/main" val="34218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343800" y="2708920"/>
            <a:ext cx="8424936" cy="288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Союз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«Торгово-промышленная палата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Объект 8"/>
          <p:cNvSpPr>
            <a:spLocks noGrp="1"/>
          </p:cNvSpPr>
          <p:nvPr>
            <p:ph sz="half" idx="2"/>
          </p:nvPr>
        </p:nvSpPr>
        <p:spPr>
          <a:xfrm>
            <a:off x="244861" y="2996952"/>
            <a:ext cx="6192688" cy="13681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Представление и защита прав и интересов бизнеса; содействие урегулированию споров между хозяйствующими субъектами; содействие развитию образования и подготовки кадров для предпринимательской деятельности; содействие в патентовании изобретений, полезных моделей, промышленных образцов, регистрация товарных знаков и т.п. Информационные и консультационные услуги по вопросам организации и ведения предпринимательской деятельности, независимая оценка различных видов собственности, услуги по внешнеэкономической и коммерческой деятельности, независимые услуги в области охраны труда, официальные переводы.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>
          <a:xfrm>
            <a:off x="6218883" y="2996952"/>
            <a:ext cx="2664296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Чайковского, 1,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314;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</a:t>
            </a:r>
            <a:r>
              <a:rPr lang="en-US" sz="1100" dirty="0" smtClean="0"/>
              <a:t> </a:t>
            </a:r>
            <a:r>
              <a:rPr lang="ru-RU" sz="1100" dirty="0"/>
              <a:t>г</a:t>
            </a:r>
            <a:r>
              <a:rPr lang="ru-RU" sz="1100" dirty="0" smtClean="0"/>
              <a:t>ор. линии/приёмная: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 smtClean="0"/>
              <a:t>info@tppamur.ru</a:t>
            </a:r>
            <a:r>
              <a:rPr lang="ru-RU" sz="1100" dirty="0" smtClean="0"/>
              <a:t>;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</a:t>
            </a:r>
            <a:r>
              <a:rPr lang="en-US" sz="1100" dirty="0" smtClean="0"/>
              <a:t>://www.amur.tpprf.ru</a:t>
            </a:r>
            <a:endParaRPr lang="en-US" sz="1100" dirty="0"/>
          </a:p>
        </p:txBody>
      </p:sp>
      <p:pic>
        <p:nvPicPr>
          <p:cNvPr id="2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33376" y="161237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49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idx="1"/>
          </p:nvPr>
        </p:nvSpPr>
        <p:spPr>
          <a:xfrm>
            <a:off x="318827" y="1448780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Региональное объединение работодателей «Союз промышленников, предпринимателей и работодателей Амурской области»</a:t>
            </a: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348193" y="1880828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51-07-65;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Pvb-amur@mail.ru,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class@drsk.ru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 fontAlgn="base">
              <a:spcBef>
                <a:spcPts val="0"/>
              </a:spcBef>
              <a:buNone/>
            </a:pPr>
            <a:r>
              <a:rPr lang="ru-RU" sz="1100" dirty="0"/>
              <a:t>http://amur.rspp.ru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34" name="Объект 8"/>
          <p:cNvSpPr>
            <a:spLocks noGrp="1"/>
          </p:cNvSpPr>
          <p:nvPr>
            <p:ph sz="half" idx="2"/>
          </p:nvPr>
        </p:nvSpPr>
        <p:spPr>
          <a:xfrm>
            <a:off x="226703" y="1901788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Оценка регулирующего воздействия нормативных правовых </a:t>
            </a:r>
            <a:r>
              <a:rPr lang="ru-RU" sz="1100" dirty="0" smtClean="0"/>
              <a:t>актов</a:t>
            </a:r>
            <a:r>
              <a:rPr lang="en-US" sz="1100" dirty="0" smtClean="0"/>
              <a:t>.</a:t>
            </a:r>
            <a:endParaRPr lang="ru-RU" sz="1100" u="sng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Услуги в сфере международного </a:t>
            </a:r>
            <a:r>
              <a:rPr lang="ru-RU" sz="1100" dirty="0" smtClean="0"/>
              <a:t>сотрудничества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информационной и консультационной помощи по вопросам социальной ответственности и социально-трудовых </a:t>
            </a:r>
            <a:r>
              <a:rPr lang="ru-RU" sz="1100" dirty="0" smtClean="0"/>
              <a:t>отношений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318827" y="4545124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Фонд «Центр компетенций в сфере сельскохозяйственной кооперации и поддержки фермеров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48193" y="4977172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Ленина, 120, оф. 37;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 (4162) 209-533, 219-533,</a:t>
            </a:r>
            <a:r>
              <a:rPr lang="en-US" sz="1100" dirty="0" smtClean="0"/>
              <a:t> </a:t>
            </a:r>
            <a:endParaRPr lang="ru-RU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</a:t>
            </a:r>
            <a:r>
              <a:rPr lang="ru-RU" sz="1100" dirty="0"/>
              <a:t>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 smtClean="0"/>
              <a:t>: </a:t>
            </a:r>
            <a:r>
              <a:rPr lang="en-US" sz="1100" dirty="0" smtClean="0"/>
              <a:t>ck-amur@yandex.ru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26" name="Объект 8"/>
          <p:cNvSpPr>
            <a:spLocks noGrp="1"/>
          </p:cNvSpPr>
          <p:nvPr>
            <p:ph sz="half" idx="2"/>
          </p:nvPr>
        </p:nvSpPr>
        <p:spPr>
          <a:xfrm>
            <a:off x="226703" y="4998132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Основной целью деятельности Центра компетенций является оказание информационных и консультационных услуг в области сельского хозяйства физическим и юридическим лицам, включая граждан, ведущих личное подсобное хозяйство (ЛПХ) и главам крестьянских (фермерских) хозяйств (КФХ).</a:t>
            </a:r>
          </a:p>
        </p:txBody>
      </p:sp>
    </p:spTree>
    <p:extLst>
      <p:ext uri="{BB962C8B-B14F-4D97-AF65-F5344CB8AC3E}">
        <p14:creationId xmlns:p14="http://schemas.microsoft.com/office/powerpoint/2010/main" val="21954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92696"/>
            <a:ext cx="66967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Уважаемые </a:t>
            </a:r>
            <a:r>
              <a:rPr lang="ru-RU" sz="1600" b="1" i="1" dirty="0"/>
              <a:t>инвесторы и предприниматели</a:t>
            </a:r>
            <a:r>
              <a:rPr lang="ru-RU" sz="1600" b="1" i="1" dirty="0" smtClean="0"/>
              <a:t>!</a:t>
            </a:r>
          </a:p>
          <a:p>
            <a:pPr algn="just"/>
            <a:endParaRPr lang="ru-RU" sz="1400" b="1" i="1" dirty="0"/>
          </a:p>
          <a:p>
            <a:pPr indent="457200" algn="just"/>
            <a:r>
              <a:rPr lang="ru-RU" sz="1400" dirty="0"/>
              <a:t>Наш город был основан в 1856 году как </a:t>
            </a:r>
            <a:r>
              <a:rPr lang="ru-RU" sz="1400" dirty="0" err="1"/>
              <a:t>Усть-Зейский</a:t>
            </a:r>
            <a:r>
              <a:rPr lang="ru-RU" sz="1400" dirty="0"/>
              <a:t> военный пост на Амуре, на границе с Китаем. Сегодня Благовещенск – административный, политический, деловой, промышленный, научно-образова­тельный и культурный центр Амурской области. Администрация города делает всё возможное для того, чтобы повысить привлекательность делового  климата столицы Приамурья.</a:t>
            </a:r>
          </a:p>
          <a:p>
            <a:pPr indent="457200" algn="just"/>
            <a:r>
              <a:rPr lang="ru-RU" sz="1400" dirty="0"/>
              <a:t>Уникальное географическое положение на границе с КНР, наличие таможенного перехода и развитой транспортной инфраструктуры – международного аэропорта, железнодорожного, автомобильного, речного транспорта – способствуют укреплению экономического и социального сотрудничества России и Китая. Трансграничный мост и канатно-подвесная дорога через реку Амур открывают новые возможности развития туризма, торговли и промышленного производства.  </a:t>
            </a:r>
          </a:p>
          <a:p>
            <a:pPr indent="457200" algn="just"/>
            <a:r>
              <a:rPr lang="ru-RU" sz="1400" dirty="0"/>
              <a:t>На территории Благовещенска реализуются крупные инвестиционные проекты, </a:t>
            </a:r>
            <a:r>
              <a:rPr lang="ru-RU" sz="1400" dirty="0" smtClean="0"/>
              <a:t>город открыт </a:t>
            </a:r>
            <a:r>
              <a:rPr lang="ru-RU" sz="1400" dirty="0"/>
              <a:t>для новых деловых партнеров. Наша инвестиционная политика направлена на поддержку конкурентоспособности, снижение административных барьеров, сопровождение перспективных проектов и установление эффективного сотрудничества с инвесторами во всех отраслях.</a:t>
            </a:r>
          </a:p>
          <a:p>
            <a:pPr indent="457200" algn="just"/>
            <a:r>
              <a:rPr lang="ru-RU" sz="1400" dirty="0"/>
              <a:t>Мы готовы к диалогу с инвестиционным сообществом.</a:t>
            </a:r>
          </a:p>
          <a:p>
            <a:pPr indent="457200" algn="just"/>
            <a:r>
              <a:rPr lang="ru-RU" sz="1400" dirty="0"/>
              <a:t>Приглашаем оценить инвестиционный потенциал нашего города и перспективы совместной работы.</a:t>
            </a: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r>
              <a:rPr lang="ru-RU" sz="1400" b="1" i="1" dirty="0">
                <a:cs typeface="Arial" pitchFamily="34" charset="0"/>
              </a:rPr>
              <a:t>Мэр города Благовещенска</a:t>
            </a:r>
          </a:p>
          <a:p>
            <a:pPr algn="just"/>
            <a:r>
              <a:rPr lang="ru-RU" sz="1400" b="1" i="1" dirty="0">
                <a:cs typeface="Arial" pitchFamily="34" charset="0"/>
              </a:rPr>
              <a:t>Олег </a:t>
            </a:r>
            <a:r>
              <a:rPr lang="ru-RU" sz="1400" b="1" i="1" dirty="0" err="1">
                <a:cs typeface="Arial" pitchFamily="34" charset="0"/>
              </a:rPr>
              <a:t>Имамеев</a:t>
            </a:r>
            <a:endParaRPr lang="ru-RU" sz="1400" b="1" i="1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08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281" y="3217373"/>
            <a:ext cx="4555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b="1" dirty="0">
                <a:solidFill>
                  <a:srgbClr val="0070C0"/>
                </a:solidFill>
              </a:rPr>
              <a:t>Управление экономического развития и инвестиций администрации города Благовещенска</a:t>
            </a:r>
          </a:p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dirty="0"/>
              <a:t>675000, Амурская область, г. Благовещенск, ул. Ленина, </a:t>
            </a:r>
            <a:r>
              <a:rPr lang="ru-RU" sz="1200" dirty="0" smtClean="0"/>
              <a:t>131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Начальник управления – Соколовская Елена Александровна, тел. +7 (4162) </a:t>
            </a:r>
            <a:r>
              <a:rPr lang="ru-RU" sz="1200" dirty="0" smtClean="0"/>
              <a:t>233-900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Отдел развития предпринимательства и инвестиций – </a:t>
            </a:r>
            <a:r>
              <a:rPr lang="ru-RU" sz="1200" dirty="0" err="1" smtClean="0"/>
              <a:t>каб</a:t>
            </a:r>
            <a:r>
              <a:rPr lang="ru-RU" sz="1200" dirty="0" smtClean="0"/>
              <a:t>. 105, тел</a:t>
            </a:r>
            <a:r>
              <a:rPr lang="ru-RU" sz="1200" dirty="0"/>
              <a:t>. +7 (4162) </a:t>
            </a:r>
            <a:r>
              <a:rPr lang="ru-RU" sz="1200" dirty="0" smtClean="0"/>
              <a:t>233-911, +7 (4162) 233-912, +7 (4162) 233-913</a:t>
            </a:r>
            <a:endParaRPr lang="ru-RU" sz="1200" dirty="0"/>
          </a:p>
          <a:p>
            <a:endParaRPr lang="ru-RU" sz="1200" dirty="0"/>
          </a:p>
          <a:p>
            <a:r>
              <a:rPr lang="en-US" sz="1200" dirty="0" smtClean="0"/>
              <a:t>e-mail</a:t>
            </a:r>
            <a:r>
              <a:rPr lang="en-US" sz="1200" dirty="0"/>
              <a:t>: otdel.opin@admblag.ru</a:t>
            </a:r>
            <a:endParaRPr lang="ru-RU" sz="1200" dirty="0"/>
          </a:p>
          <a:p>
            <a:endParaRPr lang="ru-RU" sz="1200" dirty="0" smtClean="0"/>
          </a:p>
          <a:p>
            <a:r>
              <a:rPr lang="ru-RU" sz="1200" dirty="0" smtClean="0"/>
              <a:t>Обратная связь на сайте - адрес </a:t>
            </a:r>
            <a:r>
              <a:rPr lang="ru-RU" sz="1200" dirty="0"/>
              <a:t>в сети </a:t>
            </a:r>
            <a:r>
              <a:rPr lang="ru-RU" sz="1200" dirty="0" smtClean="0"/>
              <a:t>Интернет: www.admblag.ru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D7DD87-FE3C-4F42-8905-CFC05D4B371C}"/>
              </a:ext>
            </a:extLst>
          </p:cNvPr>
          <p:cNvSpPr txBox="1"/>
          <p:nvPr/>
        </p:nvSpPr>
        <p:spPr>
          <a:xfrm>
            <a:off x="398785" y="1417174"/>
            <a:ext cx="813690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Контакты</a:t>
            </a:r>
          </a:p>
          <a:p>
            <a:endParaRPr lang="ru-RU" sz="5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Калашников Александр Сергеевич</a:t>
            </a:r>
            <a:r>
              <a:rPr lang="ru-RU" sz="1200" dirty="0"/>
              <a:t> - заместитель мэра города Благовещенска, телефон: </a:t>
            </a:r>
            <a:r>
              <a:rPr lang="ru-RU" sz="1200" dirty="0" smtClean="0"/>
              <a:t>233-714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/>
              <a:t>Кролевецкий</a:t>
            </a:r>
            <a:r>
              <a:rPr lang="ru-RU" sz="1200" dirty="0"/>
              <a:t> Андрей Анатольевич - начальник управления архитектуры и градостроительства администрации города Благовещенска, телефон: </a:t>
            </a:r>
            <a:r>
              <a:rPr lang="ru-RU" sz="1200" dirty="0" smtClean="0"/>
              <a:t>233-817, 233-815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 smtClean="0"/>
              <a:t>Покарева</a:t>
            </a:r>
            <a:r>
              <a:rPr lang="ru-RU" sz="1200" dirty="0" smtClean="0"/>
              <a:t> Ольга Михайловна -</a:t>
            </a:r>
            <a:r>
              <a:rPr lang="ru-RU" sz="1200" dirty="0"/>
              <a:t> начальник земельного управления администрации города </a:t>
            </a:r>
            <a:r>
              <a:rPr lang="ru-RU" sz="1200" dirty="0" smtClean="0"/>
              <a:t>Благовещенска, </a:t>
            </a:r>
          </a:p>
          <a:p>
            <a:r>
              <a:rPr lang="ru-RU" sz="1200" dirty="0" smtClean="0"/>
              <a:t>телефон</a:t>
            </a:r>
            <a:r>
              <a:rPr lang="ru-RU" sz="1200" dirty="0"/>
              <a:t>: </a:t>
            </a:r>
            <a:r>
              <a:rPr lang="ru-RU" sz="1200" dirty="0" smtClean="0"/>
              <a:t>233-861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/>
              <a:t>Богданова Ольга Альбертовна - председатель комитета по управлению имуществом муниципального образования города Благовещенска, телефон: </a:t>
            </a:r>
            <a:r>
              <a:rPr lang="ru-RU" sz="1200" dirty="0" smtClean="0"/>
              <a:t>223-701</a:t>
            </a:r>
            <a:endParaRPr lang="ru-RU" sz="1200" dirty="0"/>
          </a:p>
          <a:p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18863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СПРАВОЧНАЯ ИНФОРМАЦИЯ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ДЛЯ ИНВЕСТОРОВ И ПРЕДПРИНИМАТЕЛЕЙ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027" name="Picture 3" descr="C:\Users\DailideDA\Desktop\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89" y="386104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r="25000" b="27284"/>
          <a:stretch/>
        </p:blipFill>
        <p:spPr bwMode="auto">
          <a:xfrm>
            <a:off x="0" y="1592795"/>
            <a:ext cx="9144000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821307"/>
            <a:ext cx="9144000" cy="121538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7604" y="3095929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ДОБРО ПОЖАЛОВАТЬ В БЛАГОВЕЩЕНСК!</a:t>
            </a:r>
          </a:p>
        </p:txBody>
      </p:sp>
    </p:spTree>
    <p:extLst>
      <p:ext uri="{BB962C8B-B14F-4D97-AF65-F5344CB8AC3E}">
        <p14:creationId xmlns:p14="http://schemas.microsoft.com/office/powerpoint/2010/main" val="7839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" y="0"/>
            <a:ext cx="9147058" cy="686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9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Безымян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b="34369"/>
          <a:stretch/>
        </p:blipFill>
        <p:spPr bwMode="auto">
          <a:xfrm>
            <a:off x="1" y="-1"/>
            <a:ext cx="6768000" cy="11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stockphoto-1201719417-10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1" y="0"/>
            <a:ext cx="2375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mblem-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4" y="16476"/>
            <a:ext cx="1146438" cy="11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56016"/>
            <a:ext cx="446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ОБЩАЯ ИНФОРМАЦИЯ</a:t>
            </a:r>
          </a:p>
        </p:txBody>
      </p:sp>
      <p:pic>
        <p:nvPicPr>
          <p:cNvPr id="7" name="Рисунок 6" descr="C:\Users\User\Desktop\Амурская область карта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19317" r="36944" b="20789"/>
          <a:stretch/>
        </p:blipFill>
        <p:spPr bwMode="auto">
          <a:xfrm>
            <a:off x="251520" y="1268760"/>
            <a:ext cx="396044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8152" y="1410998"/>
            <a:ext cx="4386336" cy="525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Дата основания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1856</a:t>
            </a:r>
            <a:r>
              <a:rPr lang="ru-RU" sz="1200" dirty="0"/>
              <a:t> год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Площадь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321</a:t>
            </a:r>
            <a:r>
              <a:rPr lang="ru-RU" sz="1200" dirty="0"/>
              <a:t> км</a:t>
            </a:r>
            <a:r>
              <a:rPr lang="ru-RU" sz="1200" baseline="30000" dirty="0"/>
              <a:t>2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Численность населения: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smtClean="0"/>
              <a:t>тыс</a:t>
            </a:r>
            <a:r>
              <a:rPr lang="ru-RU" sz="1200" dirty="0"/>
              <a:t>. человек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Плотность населения: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766</a:t>
            </a:r>
            <a:r>
              <a:rPr lang="ru-RU" sz="1200" dirty="0" smtClean="0"/>
              <a:t> чел</a:t>
            </a:r>
            <a:r>
              <a:rPr lang="ru-RU" sz="1200" dirty="0"/>
              <a:t>./км</a:t>
            </a:r>
            <a:r>
              <a:rPr lang="ru-RU" sz="1200" baseline="30000" dirty="0"/>
              <a:t>2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В состав территории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муниципального образования города Благовещенска входят сельские населенные пункты: село Белогорье, поселок </a:t>
            </a:r>
            <a:r>
              <a:rPr lang="ru-RU" sz="1100" dirty="0" err="1"/>
              <a:t>Мухинка</a:t>
            </a:r>
            <a:r>
              <a:rPr lang="ru-RU" sz="1100" dirty="0"/>
              <a:t>, железнодорожные станции Белогорье и </a:t>
            </a:r>
            <a:r>
              <a:rPr lang="ru-RU" sz="1100" dirty="0" err="1"/>
              <a:t>Призейская</a:t>
            </a:r>
            <a:r>
              <a:rPr lang="ru-RU" sz="1100" dirty="0"/>
              <a:t>, село Плодопитомник, село Садовое.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Климатические условия: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Благовещенск расположен на юге Амурской области в умеренном географическом поясе, преобладает муссонный климат. Средняя температура января: – </a:t>
            </a:r>
            <a:r>
              <a:rPr lang="ru-RU" sz="1100" dirty="0" smtClean="0"/>
              <a:t>21°С</a:t>
            </a:r>
            <a:r>
              <a:rPr lang="ru-RU" sz="1100" dirty="0"/>
              <a:t>, средняя температура июля: +</a:t>
            </a:r>
            <a:r>
              <a:rPr lang="ru-RU" sz="1100" dirty="0" smtClean="0"/>
              <a:t>22,</a:t>
            </a:r>
            <a:r>
              <a:rPr lang="ru-RU" sz="1100" dirty="0"/>
              <a:t>2</a:t>
            </a:r>
            <a:r>
              <a:rPr lang="ru-RU" sz="1100" dirty="0" smtClean="0"/>
              <a:t>°С</a:t>
            </a:r>
            <a:r>
              <a:rPr lang="ru-RU" sz="1100" dirty="0"/>
              <a:t>.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Часовой пояс: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UTC+9/MSK+6. </a:t>
            </a:r>
            <a:r>
              <a:rPr lang="ru-RU" sz="1200" b="1" dirty="0">
                <a:solidFill>
                  <a:srgbClr val="0070C0"/>
                </a:solidFill>
              </a:rPr>
              <a:t>Телефонный код: </a:t>
            </a:r>
            <a:r>
              <a:rPr lang="ru-RU" sz="1100" dirty="0"/>
              <a:t>+7 4162.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Природные ресурсы: </a:t>
            </a:r>
            <a:r>
              <a:rPr lang="ru-RU" sz="1100" dirty="0"/>
              <a:t>город Благовещенск расположен на левом берегу р. Амур при впадении в нее р. </a:t>
            </a:r>
            <a:r>
              <a:rPr lang="ru-RU" sz="1100" dirty="0" err="1" smtClean="0"/>
              <a:t>Зея</a:t>
            </a:r>
            <a:r>
              <a:rPr lang="ru-RU" sz="1100" dirty="0" smtClean="0"/>
              <a:t>. </a:t>
            </a:r>
            <a:r>
              <a:rPr lang="ru-RU" sz="1100" dirty="0"/>
              <a:t>В долине рек Амур и </a:t>
            </a:r>
            <a:r>
              <a:rPr lang="ru-RU" sz="1100" dirty="0" err="1"/>
              <a:t>Зея</a:t>
            </a:r>
            <a:r>
              <a:rPr lang="ru-RU" sz="1100" dirty="0"/>
              <a:t> по территории города протекают реки </a:t>
            </a:r>
            <a:r>
              <a:rPr lang="ru-RU" sz="1100" dirty="0" err="1"/>
              <a:t>Бурхановка</a:t>
            </a:r>
            <a:r>
              <a:rPr lang="ru-RU" sz="1100" dirty="0"/>
              <a:t> и Чигири. Площадь зеленых насаждений в пределах современной городской черты составляет 11 783 га, что соответствует 36,7% общей площади города. Наибольшую площадь занимают городские леса 11 185 га, которые расположены большими массивами и представлены </a:t>
            </a:r>
            <a:r>
              <a:rPr lang="ru-RU" sz="1100" dirty="0" err="1"/>
              <a:t>низкобонитетными</a:t>
            </a:r>
            <a:r>
              <a:rPr lang="ru-RU" sz="1100" dirty="0"/>
              <a:t> насаждениями дуба монгольского, березы и ценными для рекреации насаждениями сосны.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Минеральные ресурсы: </a:t>
            </a:r>
            <a:r>
              <a:rPr lang="ru-RU" sz="1100" dirty="0"/>
              <a:t>в пределах территории городского округа разведаны и утверждены балансы запасов месторождения полезных ископаемых: песок природный, песок кварцевый, песок строительный, галька, гравий, щебень, торф, суглинок для кирпича М 125, глина для керамического кирпича,  суглинок для керамзита М 500,  глина для керамзита, </a:t>
            </a:r>
            <a:r>
              <a:rPr lang="ru-RU" sz="1100" dirty="0" err="1"/>
              <a:t>гранодиорит</a:t>
            </a:r>
            <a:r>
              <a:rPr lang="ru-RU" sz="1100" dirty="0"/>
              <a:t> для получения щебня в тяжелый бетон, сапропель силикатный.</a:t>
            </a:r>
          </a:p>
          <a:p>
            <a:pPr algn="just">
              <a:spcAft>
                <a:spcPts val="300"/>
              </a:spcAft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29309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Благовещенск является административным центром </a:t>
            </a:r>
            <a:r>
              <a:rPr lang="ru-RU" sz="1200" dirty="0"/>
              <a:t>Амурской области, расположен в Дальневосточном федеральном округе Российской Федерации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5229202"/>
            <a:ext cx="36004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Город Благовещенск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единственный из областных центров</a:t>
            </a:r>
            <a:r>
              <a:rPr lang="ru-RU" sz="1200" dirty="0"/>
              <a:t> Российской Федерации, который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расположен на государственной границе</a:t>
            </a:r>
            <a:r>
              <a:rPr lang="ru-RU" sz="1200" dirty="0"/>
              <a:t>. Благовещенск и китайский город </a:t>
            </a:r>
            <a:r>
              <a:rPr lang="ru-RU" sz="1200" dirty="0" err="1"/>
              <a:t>Хэйхэ</a:t>
            </a:r>
            <a:r>
              <a:rPr lang="ru-RU" sz="1200" dirty="0"/>
              <a:t> разделяют лишь 800 метров реки Амур.  </a:t>
            </a:r>
          </a:p>
        </p:txBody>
      </p:sp>
      <p:sp>
        <p:nvSpPr>
          <p:cNvPr id="20" name="Овал 19"/>
          <p:cNvSpPr/>
          <p:nvPr/>
        </p:nvSpPr>
        <p:spPr>
          <a:xfrm>
            <a:off x="2591792" y="3356992"/>
            <a:ext cx="108000" cy="108000"/>
          </a:xfrm>
          <a:prstGeom prst="ellipse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2798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0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осттт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848" r="91" b="848"/>
          <a:stretch/>
        </p:blipFill>
        <p:spPr bwMode="auto">
          <a:xfrm>
            <a:off x="0" y="-16701"/>
            <a:ext cx="9144000" cy="68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0947" y="8868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00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blagoveschensk_new_airport-ural-airlines-820x4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3" b="46190"/>
          <a:stretch/>
        </p:blipFill>
        <p:spPr bwMode="auto">
          <a:xfrm>
            <a:off x="0" y="-3509"/>
            <a:ext cx="9143999" cy="11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3509"/>
            <a:ext cx="9144000" cy="1183107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70"/>
            <a:ext cx="6552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ТРАНСПОРТНАЯ ИНФРАСТРУКТУРА И СВЯЗЬ 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835" y="1219151"/>
            <a:ext cx="8352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0066CC"/>
                </a:solidFill>
              </a:rPr>
              <a:t>Благовещенск</a:t>
            </a:r>
            <a:r>
              <a:rPr lang="ru-RU" sz="1200" dirty="0"/>
              <a:t> – один из наиболее развитых приграничных городов на территории Дальнего Востока, он имеет сложившуюся транспортную инфраструктуру: железнодорожное, воздушное, речное, автомобильное сообщения. Таможенный переход города является транзитным центром для туристов, а также импорта и экспорта товаров.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43608" y="191683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Автомобильный транспорт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590455" y="1890701"/>
            <a:ext cx="315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Железнодорожный транспорт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31086" y="3254125"/>
            <a:ext cx="236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Воздушный транспорт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580112" y="3254125"/>
            <a:ext cx="19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Водный транспорт</a:t>
            </a:r>
          </a:p>
        </p:txBody>
      </p:sp>
      <p:pic>
        <p:nvPicPr>
          <p:cNvPr id="165" name="Picture 1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214" y="1948299"/>
            <a:ext cx="450217" cy="328573"/>
          </a:xfrm>
          <a:prstGeom prst="rect">
            <a:avLst/>
          </a:prstGeom>
          <a:noFill/>
        </p:spPr>
      </p:pic>
      <p:pic>
        <p:nvPicPr>
          <p:cNvPr id="166" name="Picture 10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878" y="1810082"/>
            <a:ext cx="288925" cy="466790"/>
          </a:xfrm>
          <a:prstGeom prst="rect">
            <a:avLst/>
          </a:prstGeom>
          <a:noFill/>
        </p:spPr>
      </p:pic>
      <p:sp>
        <p:nvSpPr>
          <p:cNvPr id="167" name="Freeform 108"/>
          <p:cNvSpPr/>
          <p:nvPr/>
        </p:nvSpPr>
        <p:spPr>
          <a:xfrm>
            <a:off x="267692" y="3254125"/>
            <a:ext cx="331347" cy="333283"/>
          </a:xfrm>
          <a:custGeom>
            <a:avLst/>
            <a:gdLst/>
            <a:ahLst/>
            <a:cxnLst/>
            <a:rect l="l" t="t" r="r" b="b"/>
            <a:pathLst>
              <a:path w="440714" h="435710">
                <a:moveTo>
                  <a:pt x="419620" y="17703"/>
                </a:moveTo>
                <a:cubicBezTo>
                  <a:pt x="398513" y="0"/>
                  <a:pt x="286563" y="119125"/>
                  <a:pt x="286563" y="119125"/>
                </a:cubicBezTo>
                <a:lnTo>
                  <a:pt x="42011" y="98538"/>
                </a:lnTo>
                <a:cubicBezTo>
                  <a:pt x="42011" y="98538"/>
                  <a:pt x="0" y="129907"/>
                  <a:pt x="11747" y="131698"/>
                </a:cubicBezTo>
                <a:cubicBezTo>
                  <a:pt x="225069" y="164299"/>
                  <a:pt x="205867" y="207542"/>
                  <a:pt x="205867" y="207542"/>
                </a:cubicBezTo>
                <a:lnTo>
                  <a:pt x="146329" y="295007"/>
                </a:lnTo>
                <a:cubicBezTo>
                  <a:pt x="146329" y="295007"/>
                  <a:pt x="127736" y="287476"/>
                  <a:pt x="60807" y="277735"/>
                </a:cubicBezTo>
                <a:cubicBezTo>
                  <a:pt x="40640" y="299846"/>
                  <a:pt x="51689" y="309930"/>
                  <a:pt x="51689" y="309930"/>
                </a:cubicBezTo>
                <a:cubicBezTo>
                  <a:pt x="51689" y="309930"/>
                  <a:pt x="94246" y="313879"/>
                  <a:pt x="116078" y="328167"/>
                </a:cubicBezTo>
                <a:cubicBezTo>
                  <a:pt x="106946" y="360374"/>
                  <a:pt x="106946" y="360374"/>
                  <a:pt x="138189" y="348347"/>
                </a:cubicBezTo>
                <a:cubicBezTo>
                  <a:pt x="150711" y="368083"/>
                  <a:pt x="162217" y="410793"/>
                  <a:pt x="162217" y="410793"/>
                </a:cubicBezTo>
                <a:cubicBezTo>
                  <a:pt x="162217" y="410793"/>
                  <a:pt x="173279" y="420877"/>
                  <a:pt x="193459" y="398779"/>
                </a:cubicBezTo>
                <a:cubicBezTo>
                  <a:pt x="187185" y="341375"/>
                  <a:pt x="168440" y="315187"/>
                  <a:pt x="168440" y="315187"/>
                </a:cubicBezTo>
                <a:lnTo>
                  <a:pt x="250088" y="247890"/>
                </a:lnTo>
                <a:cubicBezTo>
                  <a:pt x="250088" y="247890"/>
                  <a:pt x="280352" y="214730"/>
                  <a:pt x="332295" y="424191"/>
                </a:cubicBezTo>
                <a:cubicBezTo>
                  <a:pt x="335165" y="435710"/>
                  <a:pt x="362559" y="391032"/>
                  <a:pt x="362559" y="391032"/>
                </a:cubicBezTo>
                <a:lnTo>
                  <a:pt x="330784" y="159460"/>
                </a:lnTo>
                <a:cubicBezTo>
                  <a:pt x="330784" y="159460"/>
                  <a:pt x="440714" y="35406"/>
                  <a:pt x="419620" y="17703"/>
                </a:cubicBezTo>
              </a:path>
            </a:pathLst>
          </a:custGeom>
          <a:solidFill>
            <a:srgbClr val="0078B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68" name="Picture 10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942" y="3185634"/>
            <a:ext cx="577850" cy="408305"/>
          </a:xfrm>
          <a:prstGeom prst="rect">
            <a:avLst/>
          </a:prstGeom>
          <a:noFill/>
        </p:spPr>
      </p:pic>
      <p:sp>
        <p:nvSpPr>
          <p:cNvPr id="169" name="TextBox 168"/>
          <p:cNvSpPr txBox="1"/>
          <p:nvPr/>
        </p:nvSpPr>
        <p:spPr>
          <a:xfrm>
            <a:off x="4788024" y="3619585"/>
            <a:ext cx="4176464" cy="175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2 крупных предприятия речного транспорта</a:t>
            </a:r>
            <a:r>
              <a:rPr lang="ru-RU" sz="1100" dirty="0"/>
              <a:t>: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«Торговый порт Благовещенск»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и перевалка сои, угля, контейнеров, леса, тарно-штучных грузов, навалочных грузов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000" dirty="0"/>
              <a:t>добыча нерудных строительных материалов</a:t>
            </a:r>
          </a:p>
          <a:p>
            <a:pPr algn="just">
              <a:lnSpc>
                <a:spcPct val="80000"/>
              </a:lnSpc>
              <a:spcAft>
                <a:spcPts val="200"/>
              </a:spcAft>
            </a:pPr>
            <a:r>
              <a:rPr lang="ru-RU" sz="1000" dirty="0"/>
              <a:t>В летний период работает грузовая паромная переправа, в зимний период - понтонный мост, </a:t>
            </a:r>
            <a:r>
              <a:rPr lang="ru-RU" sz="1000" b="1" dirty="0"/>
              <a:t>соединяющий порты России и Китая</a:t>
            </a:r>
            <a:r>
              <a:rPr lang="ru-RU" sz="1000" dirty="0"/>
              <a:t>. </a:t>
            </a:r>
          </a:p>
          <a:p>
            <a:pPr marL="171450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«Пассажирский порт «</a:t>
            </a:r>
            <a:r>
              <a:rPr lang="ru-RU" sz="1100" b="1" dirty="0" err="1">
                <a:solidFill>
                  <a:srgbClr val="0070C0"/>
                </a:solidFill>
              </a:rPr>
              <a:t>АмурАССО</a:t>
            </a:r>
            <a:r>
              <a:rPr lang="ru-RU" sz="1100" b="1" dirty="0">
                <a:solidFill>
                  <a:srgbClr val="0070C0"/>
                </a:solidFill>
              </a:rPr>
              <a:t>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пассажиров и грузов, в том числе негабаритных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погрузо-разгрузочные операции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складское хранение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таможенное оформление грузов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79512" y="3623286"/>
            <a:ext cx="416945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Аэропорт города Благовещенска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r>
              <a:rPr lang="ru-RU" sz="1000" dirty="0" smtClean="0"/>
              <a:t>входит в состав национальной опорной аэропортовой сети и включен в перечень аэродромов федерального значения. Взлетно-посадочная полоса класса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000" dirty="0" smtClean="0"/>
              <a:t> позволяет обслуживать все типы самолетов и вертолетов отечественного иностранного производства. Перевозка пассажиров осуществляется по внутрироссийским и международным направлениям. Ежегодно перевозится порядка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400,0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тыс. пассажиров. </a:t>
            </a:r>
            <a:endParaRPr lang="ru-RU" sz="1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788024" y="2276872"/>
            <a:ext cx="4176464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Железнодорожная станция «Благовещенск»</a:t>
            </a:r>
            <a:r>
              <a:rPr lang="ru-RU" sz="1100" dirty="0" smtClean="0"/>
              <a:t> </a:t>
            </a:r>
            <a:r>
              <a:rPr lang="ru-RU" sz="1000" dirty="0" smtClean="0"/>
              <a:t>является грузовой станцией 1-го класса с параллельным расположением парков. Объем выполняемых </a:t>
            </a:r>
            <a:r>
              <a:rPr lang="ru-RU" sz="1000" dirty="0" err="1" smtClean="0"/>
              <a:t>погрузочно</a:t>
            </a:r>
            <a:r>
              <a:rPr lang="en-US" sz="1000" dirty="0"/>
              <a:t>-</a:t>
            </a:r>
            <a:r>
              <a:rPr lang="ru-RU" sz="1000" dirty="0" smtClean="0"/>
              <a:t>разгрузочных работ</a:t>
            </a:r>
            <a:r>
              <a:rPr lang="ru-RU" sz="1000" dirty="0"/>
              <a:t> </a:t>
            </a:r>
            <a:r>
              <a:rPr lang="ru-RU" sz="1000" dirty="0" smtClean="0"/>
              <a:t>составляет более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3,8</a:t>
            </a:r>
            <a:r>
              <a:rPr lang="ru-RU" sz="1000" dirty="0" smtClean="0"/>
              <a:t> млн. тонн в год. Через станцию осуществляется движение поездов дальнего следования по направлениям: г. Москва; г. Чита; г. Тында; г. Хабаровск; г. Нижний Бестях (Якутия); г. Владивосток; г. Белогорск.</a:t>
            </a:r>
            <a:endParaRPr lang="ru-RU" sz="1000" dirty="0"/>
          </a:p>
        </p:txBody>
      </p:sp>
      <p:sp>
        <p:nvSpPr>
          <p:cNvPr id="172" name="TextBox 171"/>
          <p:cNvSpPr txBox="1"/>
          <p:nvPr/>
        </p:nvSpPr>
        <p:spPr>
          <a:xfrm>
            <a:off x="179512" y="2276872"/>
            <a:ext cx="4176464" cy="112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 smtClean="0"/>
              <a:t>Общая протяженность муниципальной маршрутной сети (в одном направлении) составляет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км.</a:t>
            </a:r>
            <a:endParaRPr lang="ru-RU" sz="1000" dirty="0"/>
          </a:p>
          <a:p>
            <a:pPr algn="just">
              <a:lnSpc>
                <a:spcPct val="80000"/>
              </a:lnSpc>
            </a:pPr>
            <a:r>
              <a:rPr lang="ru-RU" sz="1000" dirty="0"/>
              <a:t>Грузооборот грузовых автомобилей крупных и средних предприятий всех видов экономической деятельности в </a:t>
            </a:r>
            <a:r>
              <a:rPr lang="ru-RU" sz="1000" dirty="0" smtClean="0"/>
              <a:t>202</a:t>
            </a:r>
            <a:r>
              <a:rPr lang="ru-RU" sz="1000" dirty="0"/>
              <a:t>3</a:t>
            </a:r>
            <a:r>
              <a:rPr lang="ru-RU" sz="1000" dirty="0" smtClean="0"/>
              <a:t> </a:t>
            </a:r>
            <a:r>
              <a:rPr lang="ru-RU" sz="1000" dirty="0"/>
              <a:t>году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105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646,6 </a:t>
            </a:r>
            <a:r>
              <a:rPr lang="ru-RU" sz="1000" dirty="0"/>
              <a:t>тыс. т-км 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Пассажирооборот автомобильного транспорта общего пользования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34 003,3 </a:t>
            </a:r>
            <a:r>
              <a:rPr lang="ru-RU" sz="1000" dirty="0" smtClean="0"/>
              <a:t>тыс</a:t>
            </a:r>
            <a:r>
              <a:rPr lang="ru-RU" sz="1000" dirty="0"/>
              <a:t>. пасс.-км</a:t>
            </a:r>
            <a:r>
              <a:rPr lang="ru-RU" sz="900" dirty="0"/>
              <a:t>.</a:t>
            </a:r>
          </a:p>
          <a:p>
            <a:endParaRPr lang="ru-RU" sz="900" dirty="0"/>
          </a:p>
        </p:txBody>
      </p:sp>
      <p:sp>
        <p:nvSpPr>
          <p:cNvPr id="202" name="TextBox 201"/>
          <p:cNvSpPr txBox="1"/>
          <p:nvPr/>
        </p:nvSpPr>
        <p:spPr>
          <a:xfrm>
            <a:off x="688175" y="4689740"/>
            <a:ext cx="3111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НАПРАВЛЕНИЯ АЭРОПОРТА БЛАГОВЕЩЕНСК (ИГНАТЬЕВО)</a:t>
            </a:r>
          </a:p>
        </p:txBody>
      </p:sp>
      <p:cxnSp>
        <p:nvCxnSpPr>
          <p:cNvPr id="217" name="Прямая соединительная линия 216"/>
          <p:cNvCxnSpPr/>
          <p:nvPr/>
        </p:nvCxnSpPr>
        <p:spPr>
          <a:xfrm>
            <a:off x="4572000" y="1837590"/>
            <a:ext cx="0" cy="468226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Рисунок 217" descr="http://www.transinfo.su/files/transinfo/image/icon-gp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8" y="5409440"/>
            <a:ext cx="360040" cy="3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Box 218"/>
          <p:cNvSpPr txBox="1"/>
          <p:nvPr/>
        </p:nvSpPr>
        <p:spPr>
          <a:xfrm>
            <a:off x="5580112" y="5431046"/>
            <a:ext cx="204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Связь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4805942" y="5804443"/>
            <a:ext cx="415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/>
              <a:t>Основной оператор фиксированной связи и </a:t>
            </a:r>
            <a:r>
              <a:rPr lang="ru-RU" sz="1000" dirty="0" err="1"/>
              <a:t>интернет-провайдер</a:t>
            </a:r>
            <a:r>
              <a:rPr lang="ru-RU" sz="1000" dirty="0"/>
              <a:t> —  «Ростелеком».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Операторы сотовой связи: «МТС», Билайн», «МегаФон», </a:t>
            </a:r>
            <a:r>
              <a:rPr lang="ru-RU" sz="1000" dirty="0" smtClean="0"/>
              <a:t>«Теле2». </a:t>
            </a:r>
            <a:r>
              <a:rPr lang="ru-RU" sz="1000" dirty="0"/>
              <a:t>В Благовещенске доступна GSM- и CDMA-связь китайских операторов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Mobile</a:t>
            </a:r>
            <a:r>
              <a:rPr lang="ru-RU" sz="1000" dirty="0"/>
              <a:t> и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Unicom</a:t>
            </a:r>
            <a:r>
              <a:rPr lang="ru-RU" sz="1000" dirty="0"/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9</a:t>
            </a:r>
          </a:p>
        </p:txBody>
      </p:sp>
      <p:sp>
        <p:nvSpPr>
          <p:cNvPr id="98" name="Овал 97"/>
          <p:cNvSpPr/>
          <p:nvPr/>
        </p:nvSpPr>
        <p:spPr>
          <a:xfrm>
            <a:off x="2225897" y="6714696"/>
            <a:ext cx="36512" cy="365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3874"/>
              </p:ext>
            </p:extLst>
          </p:nvPr>
        </p:nvGraphicFramePr>
        <p:xfrm>
          <a:off x="246185" y="4977172"/>
          <a:ext cx="4032448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7332"/>
                <a:gridCol w="1863105"/>
                <a:gridCol w="1192011"/>
              </a:tblGrid>
              <a:tr h="10919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Москва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Комсомольск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-на-Амуре</a:t>
                      </a:r>
                      <a:endParaRPr lang="ru-RU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3872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Владивосток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Сочи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50728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Иркутск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Свободный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5758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Чита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Октябрьский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4976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Хабаровск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Зея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Якутск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Тында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Новосибирск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Пхукет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Улан-Удэ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Утапао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Екатеринбург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Южно-Сахалинск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Внутрироссийские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Красноярск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Внутриобластные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Магадан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Международные</a:t>
                      </a:r>
                      <a:r>
                        <a:rPr lang="ru-RU" sz="800" baseline="0" dirty="0" smtClean="0"/>
                        <a:t>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7" name="Овал 76"/>
          <p:cNvSpPr/>
          <p:nvPr/>
        </p:nvSpPr>
        <p:spPr>
          <a:xfrm>
            <a:off x="2042317" y="5570549"/>
            <a:ext cx="250825" cy="2508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071783" y="5600198"/>
            <a:ext cx="190626" cy="1915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8" name="Овал 77"/>
          <p:cNvSpPr/>
          <p:nvPr/>
        </p:nvSpPr>
        <p:spPr>
          <a:xfrm flipV="1">
            <a:off x="2987819" y="575250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9" name="Овал 78"/>
          <p:cNvSpPr/>
          <p:nvPr/>
        </p:nvSpPr>
        <p:spPr>
          <a:xfrm flipV="1">
            <a:off x="2987815" y="539147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0" name="Овал 79"/>
          <p:cNvSpPr/>
          <p:nvPr/>
        </p:nvSpPr>
        <p:spPr>
          <a:xfrm flipV="1">
            <a:off x="2987816" y="55063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1" name="Овал 80"/>
          <p:cNvSpPr/>
          <p:nvPr/>
        </p:nvSpPr>
        <p:spPr>
          <a:xfrm flipV="1">
            <a:off x="2987817" y="562692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единительная линия 81"/>
          <p:cNvCxnSpPr>
            <a:stCxn id="85" idx="5"/>
            <a:endCxn id="78" idx="2"/>
          </p:cNvCxnSpPr>
          <p:nvPr/>
        </p:nvCxnSpPr>
        <p:spPr>
          <a:xfrm>
            <a:off x="2211289" y="5739256"/>
            <a:ext cx="776530" cy="3610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76" idx="7"/>
            <a:endCxn id="79" idx="2"/>
          </p:cNvCxnSpPr>
          <p:nvPr/>
        </p:nvCxnSpPr>
        <p:spPr>
          <a:xfrm flipV="1">
            <a:off x="2234492" y="5414338"/>
            <a:ext cx="753323" cy="2139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6" idx="7"/>
            <a:endCxn id="80" idx="2"/>
          </p:cNvCxnSpPr>
          <p:nvPr/>
        </p:nvCxnSpPr>
        <p:spPr>
          <a:xfrm flipV="1">
            <a:off x="2234492" y="5529214"/>
            <a:ext cx="753324" cy="990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6" idx="7"/>
            <a:endCxn id="81" idx="2"/>
          </p:cNvCxnSpPr>
          <p:nvPr/>
        </p:nvCxnSpPr>
        <p:spPr>
          <a:xfrm>
            <a:off x="2234492" y="5628246"/>
            <a:ext cx="753325" cy="215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 flipV="1">
            <a:off x="1281906" y="623731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9" name="Овал 98"/>
          <p:cNvSpPr/>
          <p:nvPr/>
        </p:nvSpPr>
        <p:spPr>
          <a:xfrm flipV="1">
            <a:off x="1281910" y="636216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1" name="Овал 100"/>
          <p:cNvSpPr/>
          <p:nvPr/>
        </p:nvSpPr>
        <p:spPr>
          <a:xfrm flipV="1">
            <a:off x="1281907" y="611173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2" name="Овал 101"/>
          <p:cNvSpPr/>
          <p:nvPr/>
        </p:nvSpPr>
        <p:spPr>
          <a:xfrm flipV="1">
            <a:off x="1281908" y="599850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3" name="Овал 102"/>
          <p:cNvSpPr/>
          <p:nvPr/>
        </p:nvSpPr>
        <p:spPr>
          <a:xfrm flipV="1">
            <a:off x="1281910" y="58772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9" name="Овал 108"/>
          <p:cNvSpPr/>
          <p:nvPr/>
        </p:nvSpPr>
        <p:spPr>
          <a:xfrm flipV="1">
            <a:off x="1281909" y="575148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3" name="Овал 112"/>
          <p:cNvSpPr/>
          <p:nvPr/>
        </p:nvSpPr>
        <p:spPr>
          <a:xfrm flipV="1">
            <a:off x="1281905" y="562646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4" name="Овал 113"/>
          <p:cNvSpPr/>
          <p:nvPr/>
        </p:nvSpPr>
        <p:spPr>
          <a:xfrm flipV="1">
            <a:off x="1281904" y="551051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6" name="Овал 115"/>
          <p:cNvSpPr/>
          <p:nvPr/>
        </p:nvSpPr>
        <p:spPr>
          <a:xfrm flipV="1">
            <a:off x="1281903" y="538532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7" name="Овал 116"/>
          <p:cNvSpPr/>
          <p:nvPr/>
        </p:nvSpPr>
        <p:spPr>
          <a:xfrm flipV="1">
            <a:off x="1281910" y="5256725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9" name="Овал 118"/>
          <p:cNvSpPr/>
          <p:nvPr/>
        </p:nvSpPr>
        <p:spPr>
          <a:xfrm flipV="1">
            <a:off x="1281902" y="513433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5" name="Овал 124"/>
          <p:cNvSpPr/>
          <p:nvPr/>
        </p:nvSpPr>
        <p:spPr>
          <a:xfrm flipV="1">
            <a:off x="1281901" y="501317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6" name="Прямая соединительная линия 125"/>
          <p:cNvCxnSpPr>
            <a:stCxn id="77" idx="1"/>
            <a:endCxn id="125" idx="7"/>
          </p:cNvCxnSpPr>
          <p:nvPr/>
        </p:nvCxnSpPr>
        <p:spPr>
          <a:xfrm flipH="1" flipV="1">
            <a:off x="1320925" y="5052200"/>
            <a:ext cx="758124" cy="55508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77" idx="1"/>
            <a:endCxn id="119" idx="7"/>
          </p:cNvCxnSpPr>
          <p:nvPr/>
        </p:nvCxnSpPr>
        <p:spPr>
          <a:xfrm flipH="1" flipV="1">
            <a:off x="1320926" y="5173356"/>
            <a:ext cx="758123" cy="4339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77" idx="1"/>
          </p:cNvCxnSpPr>
          <p:nvPr/>
        </p:nvCxnSpPr>
        <p:spPr>
          <a:xfrm flipH="1" flipV="1">
            <a:off x="1327630" y="5302445"/>
            <a:ext cx="751419" cy="3048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stCxn id="77" idx="2"/>
          </p:cNvCxnSpPr>
          <p:nvPr/>
        </p:nvCxnSpPr>
        <p:spPr>
          <a:xfrm flipH="1" flipV="1">
            <a:off x="1327629" y="5408187"/>
            <a:ext cx="714688" cy="2877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77" idx="2"/>
            <a:endCxn id="114" idx="6"/>
          </p:cNvCxnSpPr>
          <p:nvPr/>
        </p:nvCxnSpPr>
        <p:spPr>
          <a:xfrm flipH="1" flipV="1">
            <a:off x="1327623" y="5533373"/>
            <a:ext cx="714694" cy="16258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77" idx="2"/>
            <a:endCxn id="113" idx="6"/>
          </p:cNvCxnSpPr>
          <p:nvPr/>
        </p:nvCxnSpPr>
        <p:spPr>
          <a:xfrm flipH="1" flipV="1">
            <a:off x="1327624" y="5649321"/>
            <a:ext cx="714693" cy="466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stCxn id="77" idx="3"/>
            <a:endCxn id="109" idx="6"/>
          </p:cNvCxnSpPr>
          <p:nvPr/>
        </p:nvCxnSpPr>
        <p:spPr>
          <a:xfrm flipH="1" flipV="1">
            <a:off x="1327628" y="5774345"/>
            <a:ext cx="751421" cy="102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stCxn id="77" idx="3"/>
          </p:cNvCxnSpPr>
          <p:nvPr/>
        </p:nvCxnSpPr>
        <p:spPr>
          <a:xfrm flipH="1">
            <a:off x="1327629" y="5784642"/>
            <a:ext cx="751420" cy="115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77" idx="3"/>
            <a:endCxn id="102" idx="5"/>
          </p:cNvCxnSpPr>
          <p:nvPr/>
        </p:nvCxnSpPr>
        <p:spPr>
          <a:xfrm flipH="1">
            <a:off x="1320932" y="5784642"/>
            <a:ext cx="758117" cy="2205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stCxn id="77" idx="4"/>
            <a:endCxn id="101" idx="5"/>
          </p:cNvCxnSpPr>
          <p:nvPr/>
        </p:nvCxnSpPr>
        <p:spPr>
          <a:xfrm flipH="1">
            <a:off x="1320931" y="5821374"/>
            <a:ext cx="846799" cy="29705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77" idx="4"/>
            <a:endCxn id="96" idx="5"/>
          </p:cNvCxnSpPr>
          <p:nvPr/>
        </p:nvCxnSpPr>
        <p:spPr>
          <a:xfrm flipH="1">
            <a:off x="1320930" y="5821374"/>
            <a:ext cx="846800" cy="4226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77" idx="4"/>
            <a:endCxn id="99" idx="5"/>
          </p:cNvCxnSpPr>
          <p:nvPr/>
        </p:nvCxnSpPr>
        <p:spPr>
          <a:xfrm flipH="1">
            <a:off x="1320934" y="5821374"/>
            <a:ext cx="846796" cy="5474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flipV="1">
            <a:off x="2657538" y="612077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2" name="Овал 61"/>
          <p:cNvSpPr/>
          <p:nvPr/>
        </p:nvSpPr>
        <p:spPr>
          <a:xfrm flipV="1">
            <a:off x="2657538" y="623731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8" name="Овал 67"/>
          <p:cNvSpPr/>
          <p:nvPr/>
        </p:nvSpPr>
        <p:spPr>
          <a:xfrm flipV="1">
            <a:off x="2990243" y="5029340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9" name="Прямая соединительная линия 68"/>
          <p:cNvCxnSpPr>
            <a:stCxn id="77" idx="0"/>
            <a:endCxn id="68" idx="2"/>
          </p:cNvCxnSpPr>
          <p:nvPr/>
        </p:nvCxnSpPr>
        <p:spPr>
          <a:xfrm flipV="1">
            <a:off x="2167730" y="5052199"/>
            <a:ext cx="822513" cy="5183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 flipV="1">
            <a:off x="2991020" y="514271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70" name="Прямая соединительная линия 69"/>
          <p:cNvCxnSpPr>
            <a:stCxn id="77" idx="0"/>
            <a:endCxn id="67" idx="2"/>
          </p:cNvCxnSpPr>
          <p:nvPr/>
        </p:nvCxnSpPr>
        <p:spPr>
          <a:xfrm flipV="1">
            <a:off x="2167730" y="5165575"/>
            <a:ext cx="823290" cy="40497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 flipV="1">
            <a:off x="2657538" y="636216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2104597" y="5634735"/>
            <a:ext cx="124997" cy="1224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5" name="Овал 114"/>
          <p:cNvSpPr/>
          <p:nvPr/>
        </p:nvSpPr>
        <p:spPr>
          <a:xfrm flipV="1">
            <a:off x="2987818" y="588048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18" name="Прямая соединительная линия 117"/>
          <p:cNvCxnSpPr>
            <a:stCxn id="85" idx="5"/>
            <a:endCxn id="115" idx="2"/>
          </p:cNvCxnSpPr>
          <p:nvPr/>
        </p:nvCxnSpPr>
        <p:spPr>
          <a:xfrm>
            <a:off x="2211289" y="5739256"/>
            <a:ext cx="776529" cy="1640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Овал 119"/>
          <p:cNvSpPr/>
          <p:nvPr/>
        </p:nvSpPr>
        <p:spPr>
          <a:xfrm flipV="1">
            <a:off x="2989460" y="52656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4" name="Прямая соединительная линия 123"/>
          <p:cNvCxnSpPr>
            <a:stCxn id="76" idx="7"/>
            <a:endCxn id="120" idx="2"/>
          </p:cNvCxnSpPr>
          <p:nvPr/>
        </p:nvCxnSpPr>
        <p:spPr>
          <a:xfrm flipV="1">
            <a:off x="2234492" y="5288514"/>
            <a:ext cx="754968" cy="3397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189491</TotalTime>
  <Words>7069</Words>
  <Application>Microsoft Office PowerPoint</Application>
  <PresentationFormat>Экран (4:3)</PresentationFormat>
  <Paragraphs>883</Paragraphs>
  <Slides>51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Соколовская Елена Александровна</dc:creator>
  <cp:lastModifiedBy>Букулова Ангелина Валерьевна</cp:lastModifiedBy>
  <cp:revision>1578</cp:revision>
  <cp:lastPrinted>2024-04-24T03:51:02Z</cp:lastPrinted>
  <dcterms:created xsi:type="dcterms:W3CDTF">2017-08-09T05:22:47Z</dcterms:created>
  <dcterms:modified xsi:type="dcterms:W3CDTF">2025-02-13T01:02:09Z</dcterms:modified>
</cp:coreProperties>
</file>