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2.xml" ContentType="application/vnd.openxmlformats-officedocument.drawingml.chartshapes+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3.xml" ContentType="application/vnd.openxmlformats-officedocument.drawingml.chartshapes+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notesSlides/notesSlide1.xml" ContentType="application/vnd.openxmlformats-officedocument.presentationml.notesSlide+xml"/>
  <Override PartName="/ppt/charts/chart7.xml" ContentType="application/vnd.openxmlformats-officedocument.drawingml.chart+xml"/>
  <Override PartName="/ppt/charts/chart8.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9.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6" r:id="rId2"/>
    <p:sldMasterId id="2147483664" r:id="rId3"/>
  </p:sldMasterIdLst>
  <p:notesMasterIdLst>
    <p:notesMasterId r:id="rId33"/>
  </p:notesMasterIdLst>
  <p:sldIdLst>
    <p:sldId id="256" r:id="rId4"/>
    <p:sldId id="268" r:id="rId5"/>
    <p:sldId id="261" r:id="rId6"/>
    <p:sldId id="258" r:id="rId7"/>
    <p:sldId id="271" r:id="rId8"/>
    <p:sldId id="272" r:id="rId9"/>
    <p:sldId id="301" r:id="rId10"/>
    <p:sldId id="257" r:id="rId11"/>
    <p:sldId id="300" r:id="rId12"/>
    <p:sldId id="302" r:id="rId13"/>
    <p:sldId id="303" r:id="rId14"/>
    <p:sldId id="304" r:id="rId15"/>
    <p:sldId id="285" r:id="rId16"/>
    <p:sldId id="275" r:id="rId17"/>
    <p:sldId id="308" r:id="rId18"/>
    <p:sldId id="305" r:id="rId19"/>
    <p:sldId id="309" r:id="rId20"/>
    <p:sldId id="310" r:id="rId21"/>
    <p:sldId id="294" r:id="rId22"/>
    <p:sldId id="295" r:id="rId23"/>
    <p:sldId id="293" r:id="rId24"/>
    <p:sldId id="307" r:id="rId25"/>
    <p:sldId id="265" r:id="rId26"/>
    <p:sldId id="298" r:id="rId27"/>
    <p:sldId id="296" r:id="rId28"/>
    <p:sldId id="306" r:id="rId29"/>
    <p:sldId id="299" r:id="rId30"/>
    <p:sldId id="264" r:id="rId31"/>
    <p:sldId id="263" r:id="rId32"/>
  </p:sldIdLst>
  <p:sldSz cx="12192000" cy="6858000"/>
  <p:notesSz cx="6797675" cy="9929813"/>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Захаревич Елена" initials="ЗЕ" lastIdx="1" clrIdx="0">
    <p:extLst>
      <p:ext uri="{19B8F6BF-5375-455C-9EA6-DF929625EA0E}">
        <p15:presenceInfo xmlns:p15="http://schemas.microsoft.com/office/powerpoint/2012/main" userId="Захаревич Елена"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AECD"/>
    <a:srgbClr val="000000"/>
    <a:srgbClr val="FF0000"/>
    <a:srgbClr val="ED7D31"/>
    <a:srgbClr val="62B8DB"/>
    <a:srgbClr val="7770B4"/>
    <a:srgbClr val="D8A12A"/>
    <a:srgbClr val="00BB79"/>
    <a:srgbClr val="4472C5"/>
    <a:srgbClr val="BF126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72833802-FEF1-4C79-8D5D-14CF1EAF98D9}" styleName="Светлый стиль 2 — акцент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Светлый стиль 3 — акцент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296" autoAdjust="0"/>
    <p:restoredTop sz="93800" autoAdjust="0"/>
  </p:normalViewPr>
  <p:slideViewPr>
    <p:cSldViewPr snapToGrid="0">
      <p:cViewPr varScale="1">
        <p:scale>
          <a:sx n="64" d="100"/>
          <a:sy n="64" d="100"/>
        </p:scale>
        <p:origin x="66" y="4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commentAuthors" Target="commentAuthor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presProps" Target="presProps.xml"/><Relationship Id="rId8" Type="http://schemas.openxmlformats.org/officeDocument/2006/relationships/slide" Target="slides/slide5.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3" Type="http://schemas.openxmlformats.org/officeDocument/2006/relationships/package" Target="../embeddings/_____Microsoft_Excel.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image" Target="../media/image6.jpg"/><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_____Microsoft_Excel1.xlsx"/></Relationships>
</file>

<file path=ppt/charts/_rels/chart3.xml.rels><?xml version="1.0" encoding="UTF-8" standalone="yes"?>
<Relationships xmlns="http://schemas.openxmlformats.org/package/2006/relationships"><Relationship Id="rId3" Type="http://schemas.openxmlformats.org/officeDocument/2006/relationships/package" Target="../embeddings/_____Microsoft_Excel2.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2.xml"/></Relationships>
</file>

<file path=ppt/charts/_rels/chart4.xml.rels><?xml version="1.0" encoding="UTF-8" standalone="yes"?>
<Relationships xmlns="http://schemas.openxmlformats.org/package/2006/relationships"><Relationship Id="rId3" Type="http://schemas.openxmlformats.org/officeDocument/2006/relationships/package" Target="../embeddings/_____Microsoft_Excel3.xlsx"/><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3.xml"/></Relationships>
</file>

<file path=ppt/charts/_rels/chart5.xml.rels><?xml version="1.0" encoding="UTF-8" standalone="yes"?>
<Relationships xmlns="http://schemas.openxmlformats.org/package/2006/relationships"><Relationship Id="rId3" Type="http://schemas.openxmlformats.org/officeDocument/2006/relationships/package" Target="../embeddings/_____Microsoft_Excel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1" Type="http://schemas.openxmlformats.org/officeDocument/2006/relationships/package" Target="../embeddings/_____Microsoft_Excel5.xlsx"/></Relationships>
</file>

<file path=ppt/charts/_rels/chart7.xml.rels><?xml version="1.0" encoding="UTF-8" standalone="yes"?>
<Relationships xmlns="http://schemas.openxmlformats.org/package/2006/relationships"><Relationship Id="rId1" Type="http://schemas.openxmlformats.org/officeDocument/2006/relationships/package" Target="../embeddings/_____Microsoft_Excel6.xlsx"/></Relationships>
</file>

<file path=ppt/charts/_rels/chart8.xml.rels><?xml version="1.0" encoding="UTF-8" standalone="yes"?>
<Relationships xmlns="http://schemas.openxmlformats.org/package/2006/relationships"><Relationship Id="rId3" Type="http://schemas.openxmlformats.org/officeDocument/2006/relationships/package" Target="../embeddings/_____Microsoft_Excel7.xlsx"/><Relationship Id="rId2" Type="http://schemas.microsoft.com/office/2011/relationships/chartColorStyle" Target="colors6.xml"/><Relationship Id="rId1" Type="http://schemas.microsoft.com/office/2011/relationships/chartStyle" Target="style6.xml"/></Relationships>
</file>

<file path=ppt/charts/_rels/chart9.xml.rels><?xml version="1.0" encoding="UTF-8" standalone="yes"?>
<Relationships xmlns="http://schemas.openxmlformats.org/package/2006/relationships"><Relationship Id="rId3" Type="http://schemas.openxmlformats.org/officeDocument/2006/relationships/package" Target="../embeddings/_____Microsoft_Excel8.xlsx"/><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5053751453088074E-2"/>
          <c:y val="1.6474190327055917E-2"/>
          <c:w val="0.92984399353098346"/>
          <c:h val="0.87635644526752943"/>
        </c:manualLayout>
      </c:layout>
      <c:barChart>
        <c:barDir val="col"/>
        <c:grouping val="stacked"/>
        <c:varyColors val="0"/>
        <c:ser>
          <c:idx val="0"/>
          <c:order val="0"/>
          <c:tx>
            <c:strRef>
              <c:f>Лист1!$B$1</c:f>
              <c:strCache>
                <c:ptCount val="1"/>
                <c:pt idx="0">
                  <c:v>Неналоговые</c:v>
                </c:pt>
              </c:strCache>
            </c:strRef>
          </c:tx>
          <c:spPr>
            <a:gradFill rotWithShape="1">
              <a:gsLst>
                <a:gs pos="0">
                  <a:schemeClr val="accent1">
                    <a:tint val="100000"/>
                    <a:shade val="100000"/>
                    <a:satMod val="130000"/>
                  </a:schemeClr>
                </a:gs>
                <a:gs pos="100000">
                  <a:schemeClr val="accent1">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scene3d>
            <a:sp3d>
              <a:bevelB prst="relaxedInset"/>
            </a:sp3d>
          </c:spPr>
          <c:invertIfNegative val="0"/>
          <c:dLbls>
            <c:spPr>
              <a:noFill/>
              <a:ln>
                <a:noFill/>
              </a:ln>
              <a:effectLst>
                <a:glow rad="228600">
                  <a:schemeClr val="accent3">
                    <a:satMod val="175000"/>
                    <a:alpha val="40000"/>
                  </a:schemeClr>
                </a:glow>
              </a:effectLst>
            </c:spPr>
            <c:txPr>
              <a:bodyPr rot="0" spcFirstLastPara="1" vertOverflow="ellipsis" vert="horz" wrap="square" lIns="38100" tIns="19050" rIns="38100" bIns="19050" anchor="ctr" anchorCtr="0">
                <a:spAutoFit/>
              </a:bodyPr>
              <a:lstStyle/>
              <a:p>
                <a:pPr algn="ctr">
                  <a:defRPr lang="en-US" sz="2000" b="1" i="0" u="none" strike="noStrike" kern="1200" baseline="0">
                    <a:solidFill>
                      <a:srgbClr val="1C3A5E"/>
                    </a:solidFill>
                    <a:latin typeface="+mn-lt"/>
                    <a:ea typeface="+mn-ea"/>
                    <a:cs typeface="+mn-cs"/>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numRef>
              <c:f>Лист1!$A$2:$A$4</c:f>
              <c:numCache>
                <c:formatCode>General</c:formatCode>
                <c:ptCount val="3"/>
                <c:pt idx="0">
                  <c:v>2022</c:v>
                </c:pt>
                <c:pt idx="1">
                  <c:v>2023</c:v>
                </c:pt>
                <c:pt idx="2">
                  <c:v>2024</c:v>
                </c:pt>
              </c:numCache>
            </c:numRef>
          </c:cat>
          <c:val>
            <c:numRef>
              <c:f>Лист1!$B$2:$B$4</c:f>
              <c:numCache>
                <c:formatCode>#,##0</c:formatCode>
                <c:ptCount val="3"/>
                <c:pt idx="0">
                  <c:v>983</c:v>
                </c:pt>
                <c:pt idx="1">
                  <c:v>1379</c:v>
                </c:pt>
                <c:pt idx="2">
                  <c:v>888</c:v>
                </c:pt>
              </c:numCache>
            </c:numRef>
          </c:val>
          <c:extLst>
            <c:ext xmlns:c16="http://schemas.microsoft.com/office/drawing/2014/chart" uri="{C3380CC4-5D6E-409C-BE32-E72D297353CC}">
              <c16:uniqueId val="{00000000-C413-43F8-81F4-85C928C83577}"/>
            </c:ext>
          </c:extLst>
        </c:ser>
        <c:ser>
          <c:idx val="1"/>
          <c:order val="1"/>
          <c:tx>
            <c:strRef>
              <c:f>Лист1!$C$1</c:f>
              <c:strCache>
                <c:ptCount val="1"/>
                <c:pt idx="0">
                  <c:v>Налоговые</c:v>
                </c:pt>
              </c:strCache>
            </c:strRef>
          </c:tx>
          <c:spPr>
            <a:gradFill rotWithShape="1">
              <a:gsLst>
                <a:gs pos="0">
                  <a:schemeClr val="accent2">
                    <a:tint val="100000"/>
                    <a:shade val="100000"/>
                    <a:satMod val="130000"/>
                  </a:schemeClr>
                </a:gs>
                <a:gs pos="100000">
                  <a:schemeClr val="accent2">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scene3d>
            <a:sp3d>
              <a:bevelB prst="relaxedInset"/>
            </a:sp3d>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2000" b="1" i="0" u="none" strike="noStrike" kern="1200" baseline="0">
                    <a:solidFill>
                      <a:schemeClr val="tx1"/>
                    </a:solidFill>
                    <a:latin typeface="+mn-lt"/>
                    <a:ea typeface="+mn-ea"/>
                    <a:cs typeface="+mn-cs"/>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numRef>
              <c:f>Лист1!$A$2:$A$4</c:f>
              <c:numCache>
                <c:formatCode>General</c:formatCode>
                <c:ptCount val="3"/>
                <c:pt idx="0">
                  <c:v>2022</c:v>
                </c:pt>
                <c:pt idx="1">
                  <c:v>2023</c:v>
                </c:pt>
                <c:pt idx="2">
                  <c:v>2024</c:v>
                </c:pt>
              </c:numCache>
            </c:numRef>
          </c:cat>
          <c:val>
            <c:numRef>
              <c:f>Лист1!$C$2:$C$4</c:f>
              <c:numCache>
                <c:formatCode>#,##0</c:formatCode>
                <c:ptCount val="3"/>
                <c:pt idx="0">
                  <c:v>3189</c:v>
                </c:pt>
                <c:pt idx="1">
                  <c:v>3578</c:v>
                </c:pt>
                <c:pt idx="2">
                  <c:v>4398</c:v>
                </c:pt>
              </c:numCache>
            </c:numRef>
          </c:val>
          <c:extLst>
            <c:ext xmlns:c16="http://schemas.microsoft.com/office/drawing/2014/chart" uri="{C3380CC4-5D6E-409C-BE32-E72D297353CC}">
              <c16:uniqueId val="{00000001-C413-43F8-81F4-85C928C83577}"/>
            </c:ext>
          </c:extLst>
        </c:ser>
        <c:ser>
          <c:idx val="2"/>
          <c:order val="2"/>
          <c:tx>
            <c:strRef>
              <c:f>Лист1!$D$1</c:f>
              <c:strCache>
                <c:ptCount val="1"/>
                <c:pt idx="0">
                  <c:v>Безвозмездные поступления</c:v>
                </c:pt>
              </c:strCache>
            </c:strRef>
          </c:tx>
          <c:spPr>
            <a:gradFill rotWithShape="1">
              <a:gsLst>
                <a:gs pos="0">
                  <a:srgbClr val="CB496E"/>
                </a:gs>
                <a:gs pos="100000">
                  <a:srgbClr val="F6BCCF"/>
                </a:gs>
              </a:gsLst>
              <a:lin ang="16200000" scaled="0"/>
            </a:gradFill>
            <a:ln>
              <a:noFill/>
            </a:ln>
            <a:effectLst>
              <a:outerShdw blurRad="40000" dist="23000" dir="5400000" rotWithShape="0">
                <a:srgbClr val="000000">
                  <a:alpha val="35000"/>
                </a:srgbClr>
              </a:outerShdw>
            </a:effectLst>
            <a:scene3d>
              <a:camera prst="orthographicFront"/>
              <a:lightRig rig="threePt" dir="t"/>
            </a:scene3d>
            <a:sp3d>
              <a:bevelT/>
              <a:bevelB prst="relaxedInset"/>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accent1">
                        <a:lumMod val="75000"/>
                      </a:schemeClr>
                    </a:solidFill>
                    <a:latin typeface="+mn-lt"/>
                    <a:ea typeface="+mn-ea"/>
                    <a:cs typeface="+mn-cs"/>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numRef>
              <c:f>Лист1!$A$2:$A$4</c:f>
              <c:numCache>
                <c:formatCode>General</c:formatCode>
                <c:ptCount val="3"/>
                <c:pt idx="0">
                  <c:v>2022</c:v>
                </c:pt>
                <c:pt idx="1">
                  <c:v>2023</c:v>
                </c:pt>
                <c:pt idx="2">
                  <c:v>2024</c:v>
                </c:pt>
              </c:numCache>
            </c:numRef>
          </c:cat>
          <c:val>
            <c:numRef>
              <c:f>Лист1!$D$2:$D$4</c:f>
              <c:numCache>
                <c:formatCode>#,##0</c:formatCode>
                <c:ptCount val="3"/>
                <c:pt idx="0">
                  <c:v>10809</c:v>
                </c:pt>
                <c:pt idx="1">
                  <c:v>11771</c:v>
                </c:pt>
                <c:pt idx="2">
                  <c:v>10831</c:v>
                </c:pt>
              </c:numCache>
            </c:numRef>
          </c:val>
          <c:extLst>
            <c:ext xmlns:c16="http://schemas.microsoft.com/office/drawing/2014/chart" uri="{C3380CC4-5D6E-409C-BE32-E72D297353CC}">
              <c16:uniqueId val="{00000002-C413-43F8-81F4-85C928C83577}"/>
            </c:ext>
          </c:extLst>
        </c:ser>
        <c:dLbls>
          <c:showLegendKey val="0"/>
          <c:showVal val="1"/>
          <c:showCatName val="0"/>
          <c:showSerName val="0"/>
          <c:showPercent val="0"/>
          <c:showBubbleSize val="0"/>
        </c:dLbls>
        <c:gapWidth val="150"/>
        <c:overlap val="100"/>
        <c:axId val="1151674975"/>
        <c:axId val="1151659999"/>
      </c:barChart>
      <c:catAx>
        <c:axId val="1151674975"/>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2000" b="1" i="0" u="none" strike="noStrike" kern="1200" baseline="0">
                <a:solidFill>
                  <a:schemeClr val="tx1"/>
                </a:solidFill>
                <a:latin typeface="+mn-lt"/>
                <a:ea typeface="+mn-ea"/>
                <a:cs typeface="+mn-cs"/>
              </a:defRPr>
            </a:pPr>
            <a:endParaRPr lang="ru-RU"/>
          </a:p>
        </c:txPr>
        <c:crossAx val="1151659999"/>
        <c:crosses val="autoZero"/>
        <c:auto val="1"/>
        <c:lblAlgn val="ctr"/>
        <c:lblOffset val="100"/>
        <c:noMultiLvlLbl val="0"/>
      </c:catAx>
      <c:valAx>
        <c:axId val="1151659999"/>
        <c:scaling>
          <c:orientation val="minMax"/>
        </c:scaling>
        <c:delete val="1"/>
        <c:axPos val="l"/>
        <c:numFmt formatCode="#,##0" sourceLinked="1"/>
        <c:majorTickMark val="none"/>
        <c:minorTickMark val="none"/>
        <c:tickLblPos val="nextTo"/>
        <c:crossAx val="1151674975"/>
        <c:crosses val="autoZero"/>
        <c:crossBetween val="between"/>
      </c:valAx>
      <c:spPr>
        <a:noFill/>
        <a:ln w="25400">
          <a:noFill/>
        </a:ln>
        <a:effectLst/>
      </c:spPr>
    </c:plotArea>
    <c:legend>
      <c:legendPos val="l"/>
      <c:layout>
        <c:manualLayout>
          <c:xMode val="edge"/>
          <c:yMode val="edge"/>
          <c:x val="2.5511275079642382E-3"/>
          <c:y val="1.97391932446307E-2"/>
          <c:w val="0.28588708227546916"/>
          <c:h val="0.17696263926041692"/>
        </c:manualLayout>
      </c:layout>
      <c:overlay val="1"/>
      <c:spPr>
        <a:noFill/>
        <a:ln>
          <a:noFill/>
        </a:ln>
        <a:effectLst/>
      </c:spPr>
      <c:txPr>
        <a:bodyPr rot="0" spcFirstLastPara="1" vertOverflow="ellipsis" vert="horz" wrap="square" anchor="ctr" anchorCtr="1"/>
        <a:lstStyle/>
        <a:p>
          <a:pPr>
            <a:defRPr sz="1600" b="1" i="0" u="none" strike="noStrike" kern="1200" baseline="0">
              <a:solidFill>
                <a:schemeClr val="tx2"/>
              </a:solidFill>
              <a:latin typeface="+mn-lt"/>
              <a:ea typeface="+mn-ea"/>
              <a:cs typeface="+mn-cs"/>
            </a:defRPr>
          </a:pPr>
          <a:endParaRPr lang="ru-RU"/>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ru-RU"/>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w="25400">
          <a:noFill/>
        </a:ln>
        <a:effectLst/>
        <a:sp3d/>
      </c:spPr>
    </c:sideWall>
    <c:backWall>
      <c:thickness val="0"/>
      <c:spPr>
        <a:noFill/>
        <a:ln w="25400">
          <a:noFill/>
        </a:ln>
        <a:effectLst/>
        <a:sp3d/>
      </c:spPr>
    </c:backWall>
    <c:plotArea>
      <c:layout>
        <c:manualLayout>
          <c:layoutTarget val="inner"/>
          <c:xMode val="edge"/>
          <c:yMode val="edge"/>
          <c:x val="0.36134951442683855"/>
          <c:y val="2.2303977233704697E-2"/>
          <c:w val="0.63708502255113242"/>
          <c:h val="0.87135233020912695"/>
        </c:manualLayout>
      </c:layout>
      <c:bar3DChart>
        <c:barDir val="bar"/>
        <c:grouping val="clustered"/>
        <c:varyColors val="0"/>
        <c:ser>
          <c:idx val="0"/>
          <c:order val="0"/>
          <c:tx>
            <c:strRef>
              <c:f>Лист1!$B$1</c:f>
              <c:strCache>
                <c:ptCount val="1"/>
                <c:pt idx="0">
                  <c:v>Исполнение за 2024 год</c:v>
                </c:pt>
              </c:strCache>
            </c:strRef>
          </c:tx>
          <c:spPr>
            <a:solidFill>
              <a:srgbClr val="BF1363"/>
            </a:solidFill>
            <a:ln>
              <a:noFill/>
            </a:ln>
            <a:effectLst/>
            <a:scene3d>
              <a:camera prst="orthographicFront"/>
              <a:lightRig rig="threePt" dir="t"/>
            </a:scene3d>
            <a:sp3d>
              <a:bevelT w="165100" prst="coolSlant"/>
              <a:bevelB w="165100" prst="coolSlant"/>
            </a:sp3d>
          </c:spPr>
          <c:invertIfNegative val="0"/>
          <c:dLbls>
            <c:dLbl>
              <c:idx val="0"/>
              <c:layout>
                <c:manualLayout>
                  <c:x val="-2.1045837666881263E-3"/>
                  <c:y val="7.576766532010474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4D0-4D44-AF9B-248D41C531EC}"/>
                </c:ext>
              </c:extLst>
            </c:dLbl>
            <c:dLbl>
              <c:idx val="1"/>
              <c:layout>
                <c:manualLayout>
                  <c:x val="4.5312500000000054E-2"/>
                  <c:y val="1.0516198361170553E-2"/>
                </c:manualLayout>
              </c:layout>
              <c:tx>
                <c:rich>
                  <a:bodyPr/>
                  <a:lstStyle/>
                  <a:p>
                    <a:r>
                      <a:rPr lang="en-US" dirty="0"/>
                      <a:t>888</a:t>
                    </a:r>
                  </a:p>
                  <a:p>
                    <a:endParaRPr lang="en-US" dirty="0"/>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4D0-4D44-AF9B-248D41C531EC}"/>
                </c:ext>
              </c:extLst>
            </c:dLbl>
            <c:dLbl>
              <c:idx val="2"/>
              <c:layout>
                <c:manualLayout>
                  <c:x val="4.8437500000000001E-2"/>
                  <c:y val="3.41776446738042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4D0-4D44-AF9B-248D41C531EC}"/>
                </c:ext>
              </c:extLst>
            </c:dLbl>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rgbClr val="800000"/>
                    </a:solidFill>
                    <a:latin typeface="+mn-lt"/>
                    <a:ea typeface="+mn-ea"/>
                    <a:cs typeface="+mn-cs"/>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Лист1!$A$2:$A$4</c:f>
              <c:strCache>
                <c:ptCount val="3"/>
                <c:pt idx="0">
                  <c:v>Безвозмездные поступления</c:v>
                </c:pt>
                <c:pt idx="1">
                  <c:v>Неналоговые доходы</c:v>
                </c:pt>
                <c:pt idx="2">
                  <c:v>Налоговые доходы</c:v>
                </c:pt>
              </c:strCache>
            </c:strRef>
          </c:cat>
          <c:val>
            <c:numRef>
              <c:f>Лист1!$B$2:$B$4</c:f>
              <c:numCache>
                <c:formatCode>#,##0</c:formatCode>
                <c:ptCount val="3"/>
                <c:pt idx="0">
                  <c:v>10831</c:v>
                </c:pt>
                <c:pt idx="1">
                  <c:v>888</c:v>
                </c:pt>
                <c:pt idx="2">
                  <c:v>4398</c:v>
                </c:pt>
              </c:numCache>
            </c:numRef>
          </c:val>
          <c:extLst>
            <c:ext xmlns:c16="http://schemas.microsoft.com/office/drawing/2014/chart" uri="{C3380CC4-5D6E-409C-BE32-E72D297353CC}">
              <c16:uniqueId val="{00000003-74D0-4D44-AF9B-248D41C531EC}"/>
            </c:ext>
          </c:extLst>
        </c:ser>
        <c:ser>
          <c:idx val="1"/>
          <c:order val="1"/>
          <c:tx>
            <c:strRef>
              <c:f>Лист1!$C$1</c:f>
              <c:strCache>
                <c:ptCount val="1"/>
                <c:pt idx="0">
                  <c:v>Уточненный план</c:v>
                </c:pt>
              </c:strCache>
            </c:strRef>
          </c:tx>
          <c:spPr>
            <a:solidFill>
              <a:srgbClr val="1C4587"/>
            </a:solidFill>
            <a:ln>
              <a:noFill/>
            </a:ln>
            <a:effectLst/>
            <a:scene3d>
              <a:camera prst="orthographicFront"/>
              <a:lightRig rig="threePt" dir="t"/>
            </a:scene3d>
            <a:sp3d>
              <a:bevelT w="165100" prst="coolSlant"/>
              <a:bevelB w="165100" prst="coolSlant"/>
            </a:sp3d>
          </c:spPr>
          <c:invertIfNegative val="0"/>
          <c:dLbls>
            <c:dLbl>
              <c:idx val="0"/>
              <c:layout>
                <c:manualLayout>
                  <c:x val="0"/>
                  <c:y val="-0.13910034823445122"/>
                </c:manualLayout>
              </c:layout>
              <c:tx>
                <c:rich>
                  <a:bodyPr/>
                  <a:lstStyle/>
                  <a:p>
                    <a:fld id="{C86AE1C2-2039-486F-86AA-A68B2CDFA675}" type="VALUE">
                      <a:rPr lang="en-US" smtClean="0"/>
                      <a:pPr/>
                      <a:t>[ЗНАЧЕНИЕ]</a:t>
                    </a:fld>
                    <a:endParaRPr lang="ru-RU"/>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74D0-4D44-AF9B-248D41C531EC}"/>
                </c:ext>
              </c:extLst>
            </c:dLbl>
            <c:dLbl>
              <c:idx val="1"/>
              <c:layout>
                <c:manualLayout>
                  <c:x val="3.7499999999999943E-2"/>
                  <c:y val="-3.41776446738042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74D0-4D44-AF9B-248D41C531EC}"/>
                </c:ext>
              </c:extLst>
            </c:dLbl>
            <c:dLbl>
              <c:idx val="2"/>
              <c:layout>
                <c:manualLayout>
                  <c:x val="5.1562499999999997E-2"/>
                  <c:y val="-4.732289262526748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74D0-4D44-AF9B-248D41C531EC}"/>
                </c:ext>
              </c:extLst>
            </c:dLbl>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rgbClr val="800000"/>
                    </a:solidFill>
                    <a:latin typeface="+mn-lt"/>
                    <a:ea typeface="+mn-ea"/>
                    <a:cs typeface="+mn-cs"/>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Лист1!$A$2:$A$4</c:f>
              <c:strCache>
                <c:ptCount val="3"/>
                <c:pt idx="0">
                  <c:v>Безвозмездные поступления</c:v>
                </c:pt>
                <c:pt idx="1">
                  <c:v>Неналоговые доходы</c:v>
                </c:pt>
                <c:pt idx="2">
                  <c:v>Налоговые доходы</c:v>
                </c:pt>
              </c:strCache>
            </c:strRef>
          </c:cat>
          <c:val>
            <c:numRef>
              <c:f>Лист1!$C$2:$C$4</c:f>
              <c:numCache>
                <c:formatCode>#,##0</c:formatCode>
                <c:ptCount val="3"/>
                <c:pt idx="0">
                  <c:v>11307</c:v>
                </c:pt>
                <c:pt idx="1">
                  <c:v>652</c:v>
                </c:pt>
                <c:pt idx="2">
                  <c:v>4333</c:v>
                </c:pt>
              </c:numCache>
            </c:numRef>
          </c:val>
          <c:extLst>
            <c:ext xmlns:c16="http://schemas.microsoft.com/office/drawing/2014/chart" uri="{C3380CC4-5D6E-409C-BE32-E72D297353CC}">
              <c16:uniqueId val="{00000007-74D0-4D44-AF9B-248D41C531EC}"/>
            </c:ext>
          </c:extLst>
        </c:ser>
        <c:dLbls>
          <c:showLegendKey val="0"/>
          <c:showVal val="0"/>
          <c:showCatName val="0"/>
          <c:showSerName val="0"/>
          <c:showPercent val="0"/>
          <c:showBubbleSize val="0"/>
        </c:dLbls>
        <c:gapWidth val="150"/>
        <c:shape val="box"/>
        <c:axId val="490436184"/>
        <c:axId val="490435528"/>
        <c:axId val="0"/>
      </c:bar3DChart>
      <c:catAx>
        <c:axId val="49043618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1" i="0" u="none" strike="noStrike" kern="1200" baseline="0">
                <a:solidFill>
                  <a:schemeClr val="tx1"/>
                </a:solidFill>
                <a:latin typeface="+mn-lt"/>
                <a:ea typeface="+mn-ea"/>
                <a:cs typeface="+mn-cs"/>
              </a:defRPr>
            </a:pPr>
            <a:endParaRPr lang="ru-RU"/>
          </a:p>
        </c:txPr>
        <c:crossAx val="490435528"/>
        <c:crosses val="autoZero"/>
        <c:auto val="1"/>
        <c:lblAlgn val="ctr"/>
        <c:lblOffset val="100"/>
        <c:noMultiLvlLbl val="0"/>
      </c:catAx>
      <c:valAx>
        <c:axId val="490435528"/>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490436184"/>
        <c:crosses val="autoZero"/>
        <c:crossBetween val="between"/>
      </c:valAx>
      <c:spPr>
        <a:blipFill dpi="0" rotWithShape="1">
          <a:blip xmlns:r="http://schemas.openxmlformats.org/officeDocument/2006/relationships" r:embed="rId3">
            <a:alphaModFix amt="29000"/>
          </a:blip>
          <a:srcRect/>
          <a:stretch>
            <a:fillRect/>
          </a:stretch>
        </a:blipFill>
        <a:ln>
          <a:noFill/>
        </a:ln>
        <a:effectLst>
          <a:softEdge rad="12700"/>
        </a:effectLst>
        <a:scene3d>
          <a:camera prst="orthographicFront"/>
          <a:lightRig rig="threePt" dir="t"/>
        </a:scene3d>
        <a:sp3d>
          <a:bevelB w="165100" prst="coolSlant"/>
        </a:sp3d>
      </c:spPr>
    </c:plotArea>
    <c:legend>
      <c:legendPos val="b"/>
      <c:layout>
        <c:manualLayout>
          <c:xMode val="edge"/>
          <c:yMode val="edge"/>
          <c:x val="3.8476228828845542E-2"/>
          <c:y val="0.94007610087388893"/>
          <c:w val="0.72541508761228912"/>
          <c:h val="5.0266496879856397E-2"/>
        </c:manualLayout>
      </c:layout>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legend>
    <c:plotVisOnly val="1"/>
    <c:dispBlanksAs val="gap"/>
    <c:showDLblsOverMax val="0"/>
  </c:chart>
  <c:spPr>
    <a:solidFill>
      <a:schemeClr val="accent3">
        <a:lumMod val="20000"/>
        <a:lumOff val="80000"/>
        <a:alpha val="24000"/>
      </a:schemeClr>
    </a:solidFill>
    <a:ln>
      <a:solidFill>
        <a:prstClr val="black">
          <a:tint val="75000"/>
          <a:alpha val="28000"/>
        </a:prstClr>
      </a:solidFill>
    </a:ln>
    <a:effectLst/>
  </c:spPr>
  <c:txPr>
    <a:bodyPr/>
    <a:lstStyle/>
    <a:p>
      <a:pPr>
        <a:defRPr/>
      </a:pPr>
      <a:endParaRPr lang="ru-RU"/>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20"/>
      <c:rAngAx val="0"/>
      <c:perspective val="20"/>
    </c:view3D>
    <c:floor>
      <c:thickness val="0"/>
      <c:spPr>
        <a:noFill/>
        <a:ln>
          <a:noFill/>
        </a:ln>
        <a:effectLst/>
        <a:sp3d/>
      </c:spPr>
    </c:floor>
    <c:sideWall>
      <c:thickness val="0"/>
      <c:spPr>
        <a:noFill/>
        <a:ln w="25400">
          <a:noFill/>
        </a:ln>
        <a:effectLst/>
        <a:scene3d>
          <a:camera prst="orthographicFront"/>
          <a:lightRig rig="threePt" dir="t"/>
        </a:scene3d>
        <a:sp3d>
          <a:bevelT w="6350"/>
        </a:sp3d>
      </c:spPr>
    </c:sideWall>
    <c:backWall>
      <c:thickness val="0"/>
      <c:spPr>
        <a:noFill/>
        <a:ln w="25400">
          <a:noFill/>
        </a:ln>
        <a:effectLst/>
        <a:scene3d>
          <a:camera prst="orthographicFront"/>
          <a:lightRig rig="threePt" dir="t"/>
        </a:scene3d>
        <a:sp3d>
          <a:bevelT w="6350"/>
        </a:sp3d>
      </c:spPr>
    </c:backWall>
    <c:plotArea>
      <c:layout>
        <c:manualLayout>
          <c:layoutTarget val="inner"/>
          <c:xMode val="edge"/>
          <c:yMode val="edge"/>
          <c:x val="7.8339514821383852E-3"/>
          <c:y val="1.1718749279112373E-2"/>
          <c:w val="0.98023857466289999"/>
          <c:h val="0.86514321695723317"/>
        </c:manualLayout>
      </c:layout>
      <c:bar3DChart>
        <c:barDir val="col"/>
        <c:grouping val="stacked"/>
        <c:varyColors val="0"/>
        <c:ser>
          <c:idx val="0"/>
          <c:order val="0"/>
          <c:tx>
            <c:strRef>
              <c:f>Лист1!$B$1</c:f>
              <c:strCache>
                <c:ptCount val="1"/>
                <c:pt idx="0">
                  <c:v>Госпошлина</c:v>
                </c:pt>
              </c:strCache>
            </c:strRef>
          </c:tx>
          <c:spPr>
            <a:solidFill>
              <a:schemeClr val="accent1"/>
            </a:solidFill>
            <a:ln>
              <a:noFill/>
            </a:ln>
            <a:effectLst/>
            <a:sp3d/>
          </c:spPr>
          <c:invertIfNegative val="0"/>
          <c:dLbls>
            <c:dLbl>
              <c:idx val="0"/>
              <c:layout>
                <c:manualLayout>
                  <c:x val="0.11228663791065023"/>
                  <c:y val="3.1640623053603323E-2"/>
                </c:manualLayout>
              </c:layout>
              <c:spPr>
                <a:noFill/>
                <a:ln>
                  <a:noFill/>
                </a:ln>
                <a:effectLst>
                  <a:glow rad="1574800">
                    <a:schemeClr val="accent4">
                      <a:lumMod val="60000"/>
                      <a:lumOff val="40000"/>
                      <a:alpha val="68000"/>
                    </a:schemeClr>
                  </a:glow>
                </a:effectLst>
              </c:spPr>
              <c:txPr>
                <a:bodyPr rot="0" spcFirstLastPara="1" vertOverflow="ellipsis" vert="horz" wrap="square" lIns="38100" tIns="19050" rIns="38100" bIns="19050" anchor="ctr" anchorCtr="1">
                  <a:noAutofit/>
                </a:bodyPr>
                <a:lstStyle/>
                <a:p>
                  <a:pPr>
                    <a:defRPr sz="1800" b="1" i="0" u="none" strike="noStrike" kern="1200" baseline="0">
                      <a:solidFill>
                        <a:srgbClr val="8A0000"/>
                      </a:solidFill>
                      <a:latin typeface="Fjalla One" panose="020B0604020202020204" charset="0"/>
                      <a:ea typeface="+mn-ea"/>
                      <a:cs typeface="+mn-cs"/>
                    </a:defRPr>
                  </a:pPr>
                  <a:endParaRPr lang="ru-RU"/>
                </a:p>
              </c:txPr>
              <c:showLegendKey val="0"/>
              <c:showVal val="1"/>
              <c:showCatName val="0"/>
              <c:showSerName val="0"/>
              <c:showPercent val="0"/>
              <c:showBubbleSize val="0"/>
              <c:extLst>
                <c:ext xmlns:c15="http://schemas.microsoft.com/office/drawing/2012/chart" uri="{CE6537A1-D6FC-4f65-9D91-7224C49458BB}">
                  <c15:layout>
                    <c:manualLayout>
                      <c:w val="4.0103354699527867E-2"/>
                      <c:h val="5.0624996885765446E-2"/>
                    </c:manualLayout>
                  </c15:layout>
                </c:ext>
                <c:ext xmlns:c16="http://schemas.microsoft.com/office/drawing/2014/chart" uri="{C3380CC4-5D6E-409C-BE32-E72D297353CC}">
                  <c16:uniqueId val="{00000000-DD08-4A30-96BC-03EF1DEE0129}"/>
                </c:ext>
              </c:extLst>
            </c:dLbl>
            <c:dLbl>
              <c:idx val="1"/>
              <c:layout>
                <c:manualLayout>
                  <c:x val="0.11098097933029379"/>
                  <c:y val="2.343749855822465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D08-4A30-96BC-03EF1DEE0129}"/>
                </c:ext>
              </c:extLst>
            </c:dLbl>
            <c:dLbl>
              <c:idx val="2"/>
              <c:layout>
                <c:manualLayout>
                  <c:x val="0.11228663791065009"/>
                  <c:y val="9.3749994232898981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DD08-4A30-96BC-03EF1DEE0129}"/>
                </c:ext>
              </c:extLst>
            </c:dLbl>
            <c:spPr>
              <a:noFill/>
              <a:ln>
                <a:noFill/>
              </a:ln>
              <a:effectLst>
                <a:glow rad="1574800">
                  <a:schemeClr val="accent4">
                    <a:lumMod val="60000"/>
                    <a:lumOff val="40000"/>
                    <a:alpha val="68000"/>
                  </a:schemeClr>
                </a:glow>
              </a:effectLst>
            </c:spPr>
            <c:txPr>
              <a:bodyPr rot="0" spcFirstLastPara="1" vertOverflow="ellipsis" vert="horz" wrap="square" lIns="38100" tIns="19050" rIns="38100" bIns="19050" anchor="ctr" anchorCtr="1">
                <a:spAutoFit/>
              </a:bodyPr>
              <a:lstStyle/>
              <a:p>
                <a:pPr>
                  <a:defRPr sz="1800" b="1" i="0" u="none" strike="noStrike" kern="1200" baseline="0">
                    <a:solidFill>
                      <a:srgbClr val="8A0000"/>
                    </a:solidFill>
                    <a:latin typeface="Fjalla One" panose="020B0604020202020204" charset="0"/>
                    <a:ea typeface="+mn-ea"/>
                    <a:cs typeface="+mn-cs"/>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Лист1!$A$2:$A$4</c:f>
              <c:numCache>
                <c:formatCode>General</c:formatCode>
                <c:ptCount val="3"/>
                <c:pt idx="0">
                  <c:v>2022</c:v>
                </c:pt>
                <c:pt idx="1">
                  <c:v>2023</c:v>
                </c:pt>
                <c:pt idx="2">
                  <c:v>2024</c:v>
                </c:pt>
              </c:numCache>
            </c:numRef>
          </c:cat>
          <c:val>
            <c:numRef>
              <c:f>Лист1!$B$2:$B$4</c:f>
              <c:numCache>
                <c:formatCode>General</c:formatCode>
                <c:ptCount val="3"/>
                <c:pt idx="0">
                  <c:v>61</c:v>
                </c:pt>
                <c:pt idx="1">
                  <c:v>75</c:v>
                </c:pt>
                <c:pt idx="2">
                  <c:v>97</c:v>
                </c:pt>
              </c:numCache>
            </c:numRef>
          </c:val>
          <c:extLst>
            <c:ext xmlns:c16="http://schemas.microsoft.com/office/drawing/2014/chart" uri="{C3380CC4-5D6E-409C-BE32-E72D297353CC}">
              <c16:uniqueId val="{00000003-DD08-4A30-96BC-03EF1DEE0129}"/>
            </c:ext>
          </c:extLst>
        </c:ser>
        <c:ser>
          <c:idx val="1"/>
          <c:order val="1"/>
          <c:tx>
            <c:strRef>
              <c:f>Лист1!$C$1</c:f>
              <c:strCache>
                <c:ptCount val="1"/>
                <c:pt idx="0">
                  <c:v>Земельный налог</c:v>
                </c:pt>
              </c:strCache>
            </c:strRef>
          </c:tx>
          <c:spPr>
            <a:solidFill>
              <a:schemeClr val="accent2"/>
            </a:solidFill>
            <a:ln>
              <a:noFill/>
            </a:ln>
            <a:effectLst/>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rgbClr val="FFFF00"/>
                    </a:solidFill>
                    <a:latin typeface="Fjalla One" panose="020B0604020202020204" charset="0"/>
                    <a:ea typeface="+mn-ea"/>
                    <a:cs typeface="+mn-cs"/>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Лист1!$A$2:$A$4</c:f>
              <c:numCache>
                <c:formatCode>General</c:formatCode>
                <c:ptCount val="3"/>
                <c:pt idx="0">
                  <c:v>2022</c:v>
                </c:pt>
                <c:pt idx="1">
                  <c:v>2023</c:v>
                </c:pt>
                <c:pt idx="2">
                  <c:v>2024</c:v>
                </c:pt>
              </c:numCache>
            </c:numRef>
          </c:cat>
          <c:val>
            <c:numRef>
              <c:f>Лист1!$C$2:$C$4</c:f>
              <c:numCache>
                <c:formatCode>General</c:formatCode>
                <c:ptCount val="3"/>
                <c:pt idx="0">
                  <c:v>265</c:v>
                </c:pt>
                <c:pt idx="1">
                  <c:v>262</c:v>
                </c:pt>
                <c:pt idx="2">
                  <c:v>267</c:v>
                </c:pt>
              </c:numCache>
            </c:numRef>
          </c:val>
          <c:extLst>
            <c:ext xmlns:c16="http://schemas.microsoft.com/office/drawing/2014/chart" uri="{C3380CC4-5D6E-409C-BE32-E72D297353CC}">
              <c16:uniqueId val="{00000004-DD08-4A30-96BC-03EF1DEE0129}"/>
            </c:ext>
          </c:extLst>
        </c:ser>
        <c:ser>
          <c:idx val="2"/>
          <c:order val="2"/>
          <c:tx>
            <c:strRef>
              <c:f>Лист1!$D$1</c:f>
              <c:strCache>
                <c:ptCount val="1"/>
                <c:pt idx="0">
                  <c:v>Налог на имущество физических лиц</c:v>
                </c:pt>
              </c:strCache>
            </c:strRef>
          </c:tx>
          <c:spPr>
            <a:solidFill>
              <a:srgbClr val="00B050"/>
            </a:solidFill>
            <a:ln>
              <a:noFill/>
            </a:ln>
            <a:effectLst/>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Fjalla One" panose="020B0604020202020204" charset="0"/>
                    <a:ea typeface="+mn-ea"/>
                    <a:cs typeface="+mn-cs"/>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Лист1!$A$2:$A$4</c:f>
              <c:numCache>
                <c:formatCode>General</c:formatCode>
                <c:ptCount val="3"/>
                <c:pt idx="0">
                  <c:v>2022</c:v>
                </c:pt>
                <c:pt idx="1">
                  <c:v>2023</c:v>
                </c:pt>
                <c:pt idx="2">
                  <c:v>2024</c:v>
                </c:pt>
              </c:numCache>
            </c:numRef>
          </c:cat>
          <c:val>
            <c:numRef>
              <c:f>Лист1!$D$2:$D$4</c:f>
              <c:numCache>
                <c:formatCode>General</c:formatCode>
                <c:ptCount val="3"/>
                <c:pt idx="0">
                  <c:v>376</c:v>
                </c:pt>
                <c:pt idx="1">
                  <c:v>452</c:v>
                </c:pt>
                <c:pt idx="2">
                  <c:v>486</c:v>
                </c:pt>
              </c:numCache>
            </c:numRef>
          </c:val>
          <c:extLst>
            <c:ext xmlns:c16="http://schemas.microsoft.com/office/drawing/2014/chart" uri="{C3380CC4-5D6E-409C-BE32-E72D297353CC}">
              <c16:uniqueId val="{00000005-DD08-4A30-96BC-03EF1DEE0129}"/>
            </c:ext>
          </c:extLst>
        </c:ser>
        <c:ser>
          <c:idx val="3"/>
          <c:order val="3"/>
          <c:tx>
            <c:strRef>
              <c:f>Лист1!$E$1</c:f>
              <c:strCache>
                <c:ptCount val="1"/>
                <c:pt idx="0">
                  <c:v>Налоги на совокупный доход</c:v>
                </c:pt>
              </c:strCache>
            </c:strRef>
          </c:tx>
          <c:spPr>
            <a:solidFill>
              <a:srgbClr val="CB496E"/>
            </a:solidFill>
            <a:ln>
              <a:noFill/>
            </a:ln>
            <a:effectLst/>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Fjalla One" panose="020B0604020202020204" charset="0"/>
                    <a:ea typeface="+mn-ea"/>
                    <a:cs typeface="+mn-cs"/>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Лист1!$A$2:$A$4</c:f>
              <c:numCache>
                <c:formatCode>General</c:formatCode>
                <c:ptCount val="3"/>
                <c:pt idx="0">
                  <c:v>2022</c:v>
                </c:pt>
                <c:pt idx="1">
                  <c:v>2023</c:v>
                </c:pt>
                <c:pt idx="2">
                  <c:v>2024</c:v>
                </c:pt>
              </c:numCache>
            </c:numRef>
          </c:cat>
          <c:val>
            <c:numRef>
              <c:f>Лист1!$E$2:$E$4</c:f>
              <c:numCache>
                <c:formatCode>General</c:formatCode>
                <c:ptCount val="3"/>
                <c:pt idx="0">
                  <c:v>540</c:v>
                </c:pt>
                <c:pt idx="1">
                  <c:v>498</c:v>
                </c:pt>
                <c:pt idx="2">
                  <c:v>712</c:v>
                </c:pt>
              </c:numCache>
            </c:numRef>
          </c:val>
          <c:extLst>
            <c:ext xmlns:c16="http://schemas.microsoft.com/office/drawing/2014/chart" uri="{C3380CC4-5D6E-409C-BE32-E72D297353CC}">
              <c16:uniqueId val="{00000006-DD08-4A30-96BC-03EF1DEE0129}"/>
            </c:ext>
          </c:extLst>
        </c:ser>
        <c:ser>
          <c:idx val="4"/>
          <c:order val="4"/>
          <c:tx>
            <c:strRef>
              <c:f>Лист1!$F$1</c:f>
              <c:strCache>
                <c:ptCount val="1"/>
                <c:pt idx="0">
                  <c:v>Акцизы</c:v>
                </c:pt>
              </c:strCache>
            </c:strRef>
          </c:tx>
          <c:spPr>
            <a:solidFill>
              <a:srgbClr val="FFFF00"/>
            </a:solidFill>
            <a:ln>
              <a:noFill/>
            </a:ln>
            <a:effectLst/>
            <a:sp3d/>
          </c:spPr>
          <c:invertIfNegative val="0"/>
          <c:dLbls>
            <c:dLbl>
              <c:idx val="0"/>
              <c:layout>
                <c:manualLayout>
                  <c:x val="0.12142624797314497"/>
                  <c:y val="-2.109374870240227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DD08-4A30-96BC-03EF1DEE0129}"/>
                </c:ext>
              </c:extLst>
            </c:dLbl>
            <c:dLbl>
              <c:idx val="1"/>
              <c:layout>
                <c:manualLayout>
                  <c:x val="0.12534322371421416"/>
                  <c:y val="-1.7578031645052186E-2"/>
                </c:manualLayout>
              </c:layout>
              <c:spPr>
                <a:noFill/>
                <a:ln>
                  <a:noFill/>
                </a:ln>
                <a:effectLst/>
              </c:spPr>
              <c:txPr>
                <a:bodyPr rot="0" spcFirstLastPara="1" vertOverflow="ellipsis" vert="horz" wrap="square" lIns="38100" tIns="19050" rIns="38100" bIns="19050" anchor="ctr" anchorCtr="1">
                  <a:noAutofit/>
                </a:bodyPr>
                <a:lstStyle/>
                <a:p>
                  <a:pPr>
                    <a:defRPr sz="2000" b="1" i="0" u="none" strike="noStrike" kern="1200" baseline="0">
                      <a:solidFill>
                        <a:schemeClr val="tx1"/>
                      </a:solidFill>
                      <a:highlight>
                        <a:srgbClr val="FFFF00"/>
                      </a:highlight>
                      <a:latin typeface="+mn-lt"/>
                      <a:ea typeface="+mn-ea"/>
                      <a:cs typeface="+mn-cs"/>
                    </a:defRPr>
                  </a:pPr>
                  <a:endParaRPr lang="ru-RU"/>
                </a:p>
              </c:txPr>
              <c:showLegendKey val="0"/>
              <c:showVal val="1"/>
              <c:showCatName val="0"/>
              <c:showSerName val="0"/>
              <c:showPercent val="0"/>
              <c:showBubbleSize val="0"/>
              <c:extLst>
                <c:ext xmlns:c15="http://schemas.microsoft.com/office/drawing/2012/chart" uri="{CE6537A1-D6FC-4f65-9D91-7224C49458BB}">
                  <c15:layout>
                    <c:manualLayout>
                      <c:w val="5.9133277104341242E-2"/>
                      <c:h val="5.568749657434198E-2"/>
                    </c:manualLayout>
                  </c15:layout>
                </c:ext>
                <c:ext xmlns:c16="http://schemas.microsoft.com/office/drawing/2014/chart" uri="{C3380CC4-5D6E-409C-BE32-E72D297353CC}">
                  <c16:uniqueId val="{00000008-DD08-4A30-96BC-03EF1DEE0129}"/>
                </c:ext>
              </c:extLst>
            </c:dLbl>
            <c:dLbl>
              <c:idx val="2"/>
              <c:layout>
                <c:manualLayout>
                  <c:x val="0.13252439731005547"/>
                  <c:y val="-3.046856357845951E-2"/>
                </c:manualLayout>
              </c:layout>
              <c:spPr>
                <a:noFill/>
                <a:ln>
                  <a:noFill/>
                </a:ln>
                <a:effectLst/>
              </c:spPr>
              <c:txPr>
                <a:bodyPr rot="0" spcFirstLastPara="1" vertOverflow="ellipsis" vert="horz" wrap="square" lIns="38100" tIns="19050" rIns="38100" bIns="19050" anchor="ctr" anchorCtr="1">
                  <a:noAutofit/>
                </a:bodyPr>
                <a:lstStyle/>
                <a:p>
                  <a:pPr>
                    <a:defRPr sz="2000" b="1" i="0" u="none" strike="noStrike" kern="1200" baseline="0">
                      <a:solidFill>
                        <a:schemeClr val="tx1"/>
                      </a:solidFill>
                      <a:highlight>
                        <a:srgbClr val="FFFF00"/>
                      </a:highlight>
                      <a:latin typeface="+mn-lt"/>
                      <a:ea typeface="+mn-ea"/>
                      <a:cs typeface="+mn-cs"/>
                    </a:defRPr>
                  </a:pPr>
                  <a:endParaRPr lang="ru-RU"/>
                </a:p>
              </c:txPr>
              <c:showLegendKey val="0"/>
              <c:showVal val="1"/>
              <c:showCatName val="0"/>
              <c:showSerName val="0"/>
              <c:showPercent val="0"/>
              <c:showBubbleSize val="0"/>
              <c:extLst>
                <c:ext xmlns:c15="http://schemas.microsoft.com/office/drawing/2012/chart" uri="{CE6537A1-D6FC-4f65-9D91-7224C49458BB}">
                  <c15:layout>
                    <c:manualLayout>
                      <c:w val="7.0884204327548814E-2"/>
                      <c:h val="6.9749995709276841E-2"/>
                    </c:manualLayout>
                  </c15:layout>
                </c:ext>
                <c:ext xmlns:c16="http://schemas.microsoft.com/office/drawing/2014/chart" uri="{C3380CC4-5D6E-409C-BE32-E72D297353CC}">
                  <c16:uniqueId val="{00000009-DD08-4A30-96BC-03EF1DEE0129}"/>
                </c:ext>
              </c:extLst>
            </c:dLbl>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tx1"/>
                    </a:solidFill>
                    <a:highlight>
                      <a:srgbClr val="FFFF00"/>
                    </a:highlight>
                    <a:latin typeface="+mn-lt"/>
                    <a:ea typeface="+mn-ea"/>
                    <a:cs typeface="+mn-cs"/>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Лист1!$A$2:$A$4</c:f>
              <c:numCache>
                <c:formatCode>General</c:formatCode>
                <c:ptCount val="3"/>
                <c:pt idx="0">
                  <c:v>2022</c:v>
                </c:pt>
                <c:pt idx="1">
                  <c:v>2023</c:v>
                </c:pt>
                <c:pt idx="2">
                  <c:v>2024</c:v>
                </c:pt>
              </c:numCache>
            </c:numRef>
          </c:cat>
          <c:val>
            <c:numRef>
              <c:f>Лист1!$F$2:$F$4</c:f>
              <c:numCache>
                <c:formatCode>General</c:formatCode>
                <c:ptCount val="3"/>
                <c:pt idx="0">
                  <c:v>17</c:v>
                </c:pt>
                <c:pt idx="1">
                  <c:v>17</c:v>
                </c:pt>
                <c:pt idx="2">
                  <c:v>19</c:v>
                </c:pt>
              </c:numCache>
            </c:numRef>
          </c:val>
          <c:extLst>
            <c:ext xmlns:c16="http://schemas.microsoft.com/office/drawing/2014/chart" uri="{C3380CC4-5D6E-409C-BE32-E72D297353CC}">
              <c16:uniqueId val="{0000000A-DD08-4A30-96BC-03EF1DEE0129}"/>
            </c:ext>
          </c:extLst>
        </c:ser>
        <c:ser>
          <c:idx val="5"/>
          <c:order val="5"/>
          <c:tx>
            <c:strRef>
              <c:f>Лист1!$G$1</c:f>
              <c:strCache>
                <c:ptCount val="1"/>
                <c:pt idx="0">
                  <c:v>Налог на доходы физических лиц</c:v>
                </c:pt>
              </c:strCache>
            </c:strRef>
          </c:tx>
          <c:spPr>
            <a:solidFill>
              <a:schemeClr val="accent1">
                <a:lumMod val="60000"/>
                <a:lumOff val="40000"/>
              </a:schemeClr>
            </a:solidFill>
            <a:ln>
              <a:noFill/>
            </a:ln>
            <a:effectLst/>
            <a:sp3d/>
          </c:spPr>
          <c:invertIfNegative val="0"/>
          <c:dLbls>
            <c:dLbl>
              <c:idx val="0"/>
              <c:layout>
                <c:manualLayout>
                  <c:x val="1.3056585803563974E-3"/>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DD08-4A30-96BC-03EF1DEE0129}"/>
                </c:ext>
              </c:extLst>
            </c:dLbl>
            <c:dLbl>
              <c:idx val="1"/>
              <c:layout>
                <c:manualLayout>
                  <c:x val="0"/>
                  <c:y val="-3.046874812569216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DD08-4A30-96BC-03EF1DEE0129}"/>
                </c:ext>
              </c:extLst>
            </c:dLbl>
            <c:dLbl>
              <c:idx val="2"/>
              <c:layout>
                <c:manualLayout>
                  <c:x val="1.3056585803563974E-3"/>
                  <c:y val="-0.10312499365618889"/>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DD08-4A30-96BC-03EF1DEE0129}"/>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Fjalla One" panose="020B0604020202020204" charset="0"/>
                    <a:ea typeface="+mn-ea"/>
                    <a:cs typeface="+mn-cs"/>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Лист1!$A$2:$A$4</c:f>
              <c:numCache>
                <c:formatCode>General</c:formatCode>
                <c:ptCount val="3"/>
                <c:pt idx="0">
                  <c:v>2022</c:v>
                </c:pt>
                <c:pt idx="1">
                  <c:v>2023</c:v>
                </c:pt>
                <c:pt idx="2">
                  <c:v>2024</c:v>
                </c:pt>
              </c:numCache>
            </c:numRef>
          </c:cat>
          <c:val>
            <c:numRef>
              <c:f>Лист1!$G$2:$G$4</c:f>
              <c:numCache>
                <c:formatCode>General</c:formatCode>
                <c:ptCount val="3"/>
                <c:pt idx="0">
                  <c:v>1930</c:v>
                </c:pt>
                <c:pt idx="1">
                  <c:v>2273</c:v>
                </c:pt>
                <c:pt idx="2">
                  <c:v>2817</c:v>
                </c:pt>
              </c:numCache>
            </c:numRef>
          </c:val>
          <c:extLst>
            <c:ext xmlns:c16="http://schemas.microsoft.com/office/drawing/2014/chart" uri="{C3380CC4-5D6E-409C-BE32-E72D297353CC}">
              <c16:uniqueId val="{0000000E-DD08-4A30-96BC-03EF1DEE0129}"/>
            </c:ext>
          </c:extLst>
        </c:ser>
        <c:dLbls>
          <c:showLegendKey val="0"/>
          <c:showVal val="0"/>
          <c:showCatName val="0"/>
          <c:showSerName val="0"/>
          <c:showPercent val="0"/>
          <c:showBubbleSize val="0"/>
        </c:dLbls>
        <c:gapWidth val="150"/>
        <c:shape val="box"/>
        <c:axId val="367638751"/>
        <c:axId val="367639167"/>
        <c:axId val="0"/>
      </c:bar3DChart>
      <c:catAx>
        <c:axId val="36763875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ru-RU"/>
          </a:p>
        </c:txPr>
        <c:crossAx val="367639167"/>
        <c:crosses val="autoZero"/>
        <c:auto val="1"/>
        <c:lblAlgn val="ctr"/>
        <c:lblOffset val="100"/>
        <c:noMultiLvlLbl val="0"/>
      </c:catAx>
      <c:valAx>
        <c:axId val="367639167"/>
        <c:scaling>
          <c:orientation val="minMax"/>
        </c:scaling>
        <c:delete val="1"/>
        <c:axPos val="l"/>
        <c:majorGridlines>
          <c:spPr>
            <a:ln w="9525" cap="flat" cmpd="sng" algn="ctr">
              <a:noFill/>
              <a:round/>
            </a:ln>
            <a:effectLst/>
          </c:spPr>
        </c:majorGridlines>
        <c:numFmt formatCode="General" sourceLinked="1"/>
        <c:majorTickMark val="none"/>
        <c:minorTickMark val="none"/>
        <c:tickLblPos val="nextTo"/>
        <c:crossAx val="367638751"/>
        <c:crosses val="autoZero"/>
        <c:crossBetween val="between"/>
      </c:valAx>
      <c:spPr>
        <a:noFill/>
        <a:ln w="25400">
          <a:noFill/>
        </a:ln>
        <a:effectLst>
          <a:glow rad="63500">
            <a:schemeClr val="accent1">
              <a:alpha val="42000"/>
            </a:schemeClr>
          </a:glow>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gradFill>
      <a:gsLst>
        <a:gs pos="46000">
          <a:schemeClr val="accent3">
            <a:lumMod val="20000"/>
            <a:lumOff val="80000"/>
          </a:schemeClr>
        </a:gs>
        <a:gs pos="0">
          <a:schemeClr val="accent1">
            <a:lumMod val="5000"/>
            <a:lumOff val="95000"/>
          </a:schemeClr>
        </a:gs>
        <a:gs pos="74000">
          <a:schemeClr val="accent3">
            <a:lumMod val="60000"/>
            <a:lumOff val="40000"/>
          </a:schemeClr>
        </a:gs>
        <a:gs pos="83000">
          <a:schemeClr val="accent3">
            <a:lumMod val="60000"/>
            <a:lumOff val="40000"/>
          </a:schemeClr>
        </a:gs>
        <a:gs pos="100000">
          <a:schemeClr val="accent5">
            <a:lumMod val="20000"/>
            <a:lumOff val="80000"/>
          </a:schemeClr>
        </a:gs>
      </a:gsLst>
      <a:lin ang="5400000" scaled="1"/>
    </a:gradFill>
    <a:ln>
      <a:noFill/>
    </a:ln>
    <a:effectLst/>
    <a:scene3d>
      <a:camera prst="orthographicFront"/>
      <a:lightRig rig="threePt" dir="t"/>
    </a:scene3d>
    <a:sp3d>
      <a:bevelT w="0" h="69850"/>
    </a:sp3d>
  </c:spPr>
  <c:txPr>
    <a:bodyPr/>
    <a:lstStyle/>
    <a:p>
      <a:pPr>
        <a:defRPr/>
      </a:pPr>
      <a:endParaRPr lang="ru-RU"/>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20"/>
      <c:rAngAx val="0"/>
    </c:view3D>
    <c:floor>
      <c:thickness val="0"/>
      <c:spPr>
        <a:noFill/>
        <a:ln>
          <a:noFill/>
        </a:ln>
        <a:effectLst/>
        <a:sp3d/>
      </c:spPr>
    </c:floor>
    <c:sideWall>
      <c:thickness val="0"/>
      <c:spPr>
        <a:noFill/>
        <a:ln w="25400">
          <a:noFill/>
        </a:ln>
        <a:effectLst/>
        <a:scene3d>
          <a:camera prst="orthographicFront"/>
          <a:lightRig rig="threePt" dir="t"/>
        </a:scene3d>
        <a:sp3d>
          <a:bevelT w="6350"/>
        </a:sp3d>
      </c:spPr>
    </c:sideWall>
    <c:backWall>
      <c:thickness val="0"/>
      <c:spPr>
        <a:noFill/>
        <a:ln w="25400">
          <a:noFill/>
        </a:ln>
        <a:effectLst/>
        <a:scene3d>
          <a:camera prst="orthographicFront"/>
          <a:lightRig rig="threePt" dir="t"/>
        </a:scene3d>
        <a:sp3d>
          <a:bevelT w="6350"/>
        </a:sp3d>
      </c:spPr>
    </c:backWall>
    <c:plotArea>
      <c:layout>
        <c:manualLayout>
          <c:layoutTarget val="inner"/>
          <c:xMode val="edge"/>
          <c:yMode val="edge"/>
          <c:x val="1.2177986257899022E-2"/>
          <c:y val="0"/>
          <c:w val="0.97649814555358483"/>
          <c:h val="0.8862369656596355"/>
        </c:manualLayout>
      </c:layout>
      <c:bar3DChart>
        <c:barDir val="col"/>
        <c:grouping val="stacked"/>
        <c:varyColors val="0"/>
        <c:ser>
          <c:idx val="0"/>
          <c:order val="0"/>
          <c:tx>
            <c:strRef>
              <c:f>Лист1!$B$1</c:f>
              <c:strCache>
                <c:ptCount val="1"/>
                <c:pt idx="0">
                  <c:v>Прочие неналоговые</c:v>
                </c:pt>
              </c:strCache>
            </c:strRef>
          </c:tx>
          <c:spPr>
            <a:solidFill>
              <a:schemeClr val="accent1"/>
            </a:solidFill>
            <a:ln>
              <a:noFill/>
            </a:ln>
            <a:effectLst/>
            <a:sp3d/>
          </c:spPr>
          <c:invertIfNegative val="0"/>
          <c:dLbls>
            <c:dLbl>
              <c:idx val="0"/>
              <c:layout>
                <c:manualLayout>
                  <c:x val="0.12991308014934266"/>
                  <c:y val="3.5156247837337977E-3"/>
                </c:manualLayout>
              </c:layout>
              <c:spPr>
                <a:solidFill>
                  <a:schemeClr val="accent1">
                    <a:lumMod val="20000"/>
                    <a:lumOff val="80000"/>
                  </a:schemeClr>
                </a:solidFill>
                <a:ln>
                  <a:noFill/>
                </a:ln>
                <a:effectLst>
                  <a:glow rad="127000">
                    <a:schemeClr val="accent1">
                      <a:lumMod val="40000"/>
                      <a:lumOff val="60000"/>
                    </a:schemeClr>
                  </a:glow>
                </a:effectLst>
              </c:spPr>
              <c:txPr>
                <a:bodyPr rot="0" spcFirstLastPara="1" vertOverflow="ellipsis" vert="horz" wrap="square" lIns="38100" tIns="19050" rIns="38100" bIns="19050" anchor="ctr" anchorCtr="1">
                  <a:noAutofit/>
                </a:bodyPr>
                <a:lstStyle/>
                <a:p>
                  <a:pPr>
                    <a:defRPr sz="1400" b="1" i="0" u="none" strike="noStrike" kern="1200" baseline="0">
                      <a:solidFill>
                        <a:schemeClr val="tx1"/>
                      </a:solidFill>
                      <a:latin typeface="Fjalla One" panose="020B0604020202020204" charset="0"/>
                      <a:ea typeface="+mn-ea"/>
                      <a:cs typeface="+mn-cs"/>
                    </a:defRPr>
                  </a:pPr>
                  <a:endParaRPr lang="ru-RU"/>
                </a:p>
              </c:txPr>
              <c:showLegendKey val="0"/>
              <c:showVal val="1"/>
              <c:showCatName val="0"/>
              <c:showSerName val="0"/>
              <c:showPercent val="0"/>
              <c:showBubbleSize val="0"/>
              <c:extLst>
                <c:ext xmlns:c15="http://schemas.microsoft.com/office/drawing/2012/chart" uri="{CE6537A1-D6FC-4f65-9D91-7224C49458BB}">
                  <c15:layout>
                    <c:manualLayout>
                      <c:w val="3.6186378958458658E-2"/>
                      <c:h val="3.6562497750830598E-2"/>
                    </c:manualLayout>
                  </c15:layout>
                </c:ext>
                <c:ext xmlns:c16="http://schemas.microsoft.com/office/drawing/2014/chart" uri="{C3380CC4-5D6E-409C-BE32-E72D297353CC}">
                  <c16:uniqueId val="{00000000-5C6A-46F3-B9D8-F10ADD5151C7}"/>
                </c:ext>
              </c:extLst>
            </c:dLbl>
            <c:dLbl>
              <c:idx val="1"/>
              <c:layout>
                <c:manualLayout>
                  <c:x val="0.12991308014934266"/>
                  <c:y val="3.5156247837337977E-3"/>
                </c:manualLayout>
              </c:layout>
              <c:spPr>
                <a:solidFill>
                  <a:schemeClr val="accent1">
                    <a:lumMod val="20000"/>
                    <a:lumOff val="80000"/>
                  </a:schemeClr>
                </a:solidFill>
                <a:ln>
                  <a:noFill/>
                </a:ln>
                <a:effectLst>
                  <a:glow rad="127000">
                    <a:schemeClr val="accent1">
                      <a:lumMod val="40000"/>
                      <a:lumOff val="60000"/>
                    </a:schemeClr>
                  </a:glow>
                </a:effectLst>
              </c:spPr>
              <c:txPr>
                <a:bodyPr rot="0" spcFirstLastPara="1" vertOverflow="ellipsis" vert="horz" wrap="square" lIns="38100" tIns="19050" rIns="38100" bIns="19050" anchor="ctr" anchorCtr="1">
                  <a:noAutofit/>
                </a:bodyPr>
                <a:lstStyle/>
                <a:p>
                  <a:pPr>
                    <a:defRPr sz="1400" b="1" i="0" u="none" strike="noStrike" kern="1200" baseline="0">
                      <a:solidFill>
                        <a:schemeClr val="tx1"/>
                      </a:solidFill>
                      <a:latin typeface="Fjalla One" panose="020B0604020202020204" charset="0"/>
                      <a:ea typeface="+mn-ea"/>
                      <a:cs typeface="+mn-cs"/>
                    </a:defRPr>
                  </a:pPr>
                  <a:endParaRPr lang="ru-RU"/>
                </a:p>
              </c:txPr>
              <c:showLegendKey val="0"/>
              <c:showVal val="1"/>
              <c:showCatName val="0"/>
              <c:showSerName val="0"/>
              <c:showPercent val="0"/>
              <c:showBubbleSize val="0"/>
              <c:extLst>
                <c:ext xmlns:c15="http://schemas.microsoft.com/office/drawing/2012/chart" uri="{CE6537A1-D6FC-4f65-9D91-7224C49458BB}">
                  <c15:layout>
                    <c:manualLayout>
                      <c:w val="3.6186378958458658E-2"/>
                      <c:h val="3.6562497750830598E-2"/>
                    </c:manualLayout>
                  </c15:layout>
                </c:ext>
                <c:ext xmlns:c16="http://schemas.microsoft.com/office/drawing/2014/chart" uri="{C3380CC4-5D6E-409C-BE32-E72D297353CC}">
                  <c16:uniqueId val="{00000001-5C6A-46F3-B9D8-F10ADD5151C7}"/>
                </c:ext>
              </c:extLst>
            </c:dLbl>
            <c:dLbl>
              <c:idx val="2"/>
              <c:layout>
                <c:manualLayout>
                  <c:x val="0.14296526633146381"/>
                  <c:y val="8.8464727594286564E-3"/>
                </c:manualLayout>
              </c:layout>
              <c:tx>
                <c:rich>
                  <a:bodyPr rot="0" spcFirstLastPara="1" vertOverflow="ellipsis" vert="horz" wrap="square" lIns="38100" tIns="19050" rIns="38100" bIns="19050" anchor="ctr" anchorCtr="1">
                    <a:noAutofit/>
                  </a:bodyPr>
                  <a:lstStyle/>
                  <a:p>
                    <a:pPr>
                      <a:defRPr sz="1400" b="1" i="0" u="none" strike="noStrike" kern="1200" baseline="0">
                        <a:solidFill>
                          <a:schemeClr val="tx1"/>
                        </a:solidFill>
                        <a:latin typeface="Fjalla One" panose="020B0604020202020204" charset="0"/>
                        <a:ea typeface="+mn-ea"/>
                        <a:cs typeface="+mn-cs"/>
                      </a:defRPr>
                    </a:pPr>
                    <a:r>
                      <a:rPr lang="en-US" dirty="0">
                        <a:solidFill>
                          <a:schemeClr val="tx1"/>
                        </a:solidFill>
                      </a:rPr>
                      <a:t>0,6</a:t>
                    </a:r>
                  </a:p>
                </c:rich>
              </c:tx>
              <c:spPr>
                <a:solidFill>
                  <a:schemeClr val="accent1">
                    <a:lumMod val="20000"/>
                    <a:lumOff val="80000"/>
                  </a:schemeClr>
                </a:solidFill>
                <a:ln>
                  <a:noFill/>
                </a:ln>
                <a:effectLst>
                  <a:glow rad="127000">
                    <a:schemeClr val="accent1">
                      <a:lumMod val="40000"/>
                      <a:lumOff val="60000"/>
                    </a:schemeClr>
                  </a:glow>
                </a:effectLst>
              </c:spPr>
              <c:txPr>
                <a:bodyPr rot="0" spcFirstLastPara="1" vertOverflow="ellipsis" vert="horz" wrap="square" lIns="38100" tIns="19050" rIns="38100" bIns="19050" anchor="ctr" anchorCtr="1">
                  <a:noAutofit/>
                </a:bodyPr>
                <a:lstStyle/>
                <a:p>
                  <a:pPr>
                    <a:defRPr sz="1400" b="1" i="0" u="none" strike="noStrike" kern="1200" baseline="0">
                      <a:solidFill>
                        <a:schemeClr val="tx1"/>
                      </a:solidFill>
                      <a:latin typeface="Fjalla One" panose="020B0604020202020204" charset="0"/>
                      <a:ea typeface="+mn-ea"/>
                      <a:cs typeface="+mn-cs"/>
                    </a:defRPr>
                  </a:pPr>
                  <a:endParaRPr lang="ru-RU"/>
                </a:p>
              </c:txPr>
              <c:showLegendKey val="0"/>
              <c:showVal val="1"/>
              <c:showCatName val="0"/>
              <c:showSerName val="0"/>
              <c:showPercent val="0"/>
              <c:showBubbleSize val="0"/>
              <c:extLst>
                <c:ext xmlns:c15="http://schemas.microsoft.com/office/drawing/2012/chart" uri="{CE6537A1-D6FC-4f65-9D91-7224C49458BB}">
                  <c15:layout>
                    <c:manualLayout>
                      <c:w val="4.592437242181463E-2"/>
                      <c:h val="7.0661692260445233E-2"/>
                    </c:manualLayout>
                  </c15:layout>
                </c:ext>
                <c:ext xmlns:c16="http://schemas.microsoft.com/office/drawing/2014/chart" uri="{C3380CC4-5D6E-409C-BE32-E72D297353CC}">
                  <c16:uniqueId val="{00000002-5C6A-46F3-B9D8-F10ADD5151C7}"/>
                </c:ext>
              </c:extLst>
            </c:dLbl>
            <c:spPr>
              <a:solidFill>
                <a:schemeClr val="accent1">
                  <a:lumMod val="20000"/>
                  <a:lumOff val="80000"/>
                </a:schemeClr>
              </a:solidFill>
              <a:ln>
                <a:noFill/>
              </a:ln>
              <a:effectLst>
                <a:glow rad="127000">
                  <a:schemeClr val="accent1">
                    <a:lumMod val="40000"/>
                    <a:lumOff val="60000"/>
                  </a:schemeClr>
                </a:glow>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Fjalla One" panose="020B0604020202020204" charset="0"/>
                    <a:ea typeface="+mn-ea"/>
                    <a:cs typeface="+mn-cs"/>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Лист1!$A$2:$A$4</c:f>
              <c:numCache>
                <c:formatCode>General</c:formatCode>
                <c:ptCount val="3"/>
                <c:pt idx="0">
                  <c:v>2022</c:v>
                </c:pt>
                <c:pt idx="1">
                  <c:v>2023</c:v>
                </c:pt>
                <c:pt idx="2">
                  <c:v>2024</c:v>
                </c:pt>
              </c:numCache>
            </c:numRef>
          </c:cat>
          <c:val>
            <c:numRef>
              <c:f>Лист1!$B$2:$B$4</c:f>
              <c:numCache>
                <c:formatCode>General</c:formatCode>
                <c:ptCount val="3"/>
                <c:pt idx="0">
                  <c:v>58</c:v>
                </c:pt>
                <c:pt idx="1">
                  <c:v>19</c:v>
                </c:pt>
                <c:pt idx="2">
                  <c:v>0.6</c:v>
                </c:pt>
              </c:numCache>
            </c:numRef>
          </c:val>
          <c:extLst>
            <c:ext xmlns:c16="http://schemas.microsoft.com/office/drawing/2014/chart" uri="{C3380CC4-5D6E-409C-BE32-E72D297353CC}">
              <c16:uniqueId val="{00000003-5C6A-46F3-B9D8-F10ADD5151C7}"/>
            </c:ext>
          </c:extLst>
        </c:ser>
        <c:ser>
          <c:idx val="1"/>
          <c:order val="1"/>
          <c:tx>
            <c:strRef>
              <c:f>Лист1!$C$1</c:f>
              <c:strCache>
                <c:ptCount val="1"/>
                <c:pt idx="0">
                  <c:v>Штрафы, санкции, возмещение ущерба</c:v>
                </c:pt>
              </c:strCache>
            </c:strRef>
          </c:tx>
          <c:spPr>
            <a:solidFill>
              <a:srgbClr val="FFFF00"/>
            </a:solidFill>
            <a:ln>
              <a:noFill/>
            </a:ln>
            <a:effectLst/>
            <a:sp3d/>
          </c:spPr>
          <c:invertIfNegative val="0"/>
          <c:dLbls>
            <c:dLbl>
              <c:idx val="0"/>
              <c:layout>
                <c:manualLayout>
                  <c:x val="-2.0874314364818141E-3"/>
                  <c:y val="-8.3222810707438456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C6A-46F3-B9D8-F10ADD5151C7}"/>
                </c:ext>
              </c:extLst>
            </c:dLbl>
            <c:dLbl>
              <c:idx val="1"/>
              <c:layout>
                <c:manualLayout>
                  <c:x val="-2.0874314364818141E-3"/>
                  <c:y val="-8.3222810707438456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C6A-46F3-B9D8-F10ADD5151C7}"/>
                </c:ext>
              </c:extLst>
            </c:dLbl>
            <c:dLbl>
              <c:idx val="2"/>
              <c:layout>
                <c:manualLayout>
                  <c:x val="0.13317717519635255"/>
                  <c:y val="-3.984374754898206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5C6A-46F3-B9D8-F10ADD5151C7}"/>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highlight>
                      <a:srgbClr val="FFFF00"/>
                    </a:highlight>
                    <a:latin typeface="Fjalla One" panose="020B0604020202020204" charset="0"/>
                    <a:ea typeface="+mn-ea"/>
                    <a:cs typeface="+mn-cs"/>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Лист1!$A$2:$A$4</c:f>
              <c:numCache>
                <c:formatCode>General</c:formatCode>
                <c:ptCount val="3"/>
                <c:pt idx="0">
                  <c:v>2022</c:v>
                </c:pt>
                <c:pt idx="1">
                  <c:v>2023</c:v>
                </c:pt>
                <c:pt idx="2">
                  <c:v>2024</c:v>
                </c:pt>
              </c:numCache>
            </c:numRef>
          </c:cat>
          <c:val>
            <c:numRef>
              <c:f>Лист1!$C$2:$C$4</c:f>
              <c:numCache>
                <c:formatCode>General</c:formatCode>
                <c:ptCount val="3"/>
                <c:pt idx="0">
                  <c:v>48</c:v>
                </c:pt>
                <c:pt idx="1">
                  <c:v>271</c:v>
                </c:pt>
                <c:pt idx="2">
                  <c:v>57</c:v>
                </c:pt>
              </c:numCache>
            </c:numRef>
          </c:val>
          <c:extLst>
            <c:ext xmlns:c16="http://schemas.microsoft.com/office/drawing/2014/chart" uri="{C3380CC4-5D6E-409C-BE32-E72D297353CC}">
              <c16:uniqueId val="{00000007-5C6A-46F3-B9D8-F10ADD5151C7}"/>
            </c:ext>
          </c:extLst>
        </c:ser>
        <c:ser>
          <c:idx val="2"/>
          <c:order val="2"/>
          <c:tx>
            <c:strRef>
              <c:f>Лист1!$D$1</c:f>
              <c:strCache>
                <c:ptCount val="1"/>
                <c:pt idx="0">
                  <c:v>Доходы от продажи мат. и немат. активов</c:v>
                </c:pt>
              </c:strCache>
            </c:strRef>
          </c:tx>
          <c:spPr>
            <a:solidFill>
              <a:srgbClr val="00B050"/>
            </a:solidFill>
            <a:ln>
              <a:noFill/>
            </a:ln>
            <a:effectLst/>
            <a:sp3d/>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Fjalla One" panose="020B0604020202020204" charset="0"/>
                    <a:ea typeface="+mn-ea"/>
                    <a:cs typeface="+mn-cs"/>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Лист1!$A$2:$A$4</c:f>
              <c:numCache>
                <c:formatCode>General</c:formatCode>
                <c:ptCount val="3"/>
                <c:pt idx="0">
                  <c:v>2022</c:v>
                </c:pt>
                <c:pt idx="1">
                  <c:v>2023</c:v>
                </c:pt>
                <c:pt idx="2">
                  <c:v>2024</c:v>
                </c:pt>
              </c:numCache>
            </c:numRef>
          </c:cat>
          <c:val>
            <c:numRef>
              <c:f>Лист1!$D$2:$D$4</c:f>
              <c:numCache>
                <c:formatCode>General</c:formatCode>
                <c:ptCount val="3"/>
                <c:pt idx="0">
                  <c:v>391</c:v>
                </c:pt>
                <c:pt idx="1">
                  <c:v>369</c:v>
                </c:pt>
                <c:pt idx="2">
                  <c:v>114</c:v>
                </c:pt>
              </c:numCache>
            </c:numRef>
          </c:val>
          <c:extLst>
            <c:ext xmlns:c16="http://schemas.microsoft.com/office/drawing/2014/chart" uri="{C3380CC4-5D6E-409C-BE32-E72D297353CC}">
              <c16:uniqueId val="{00000008-5C6A-46F3-B9D8-F10ADD5151C7}"/>
            </c:ext>
          </c:extLst>
        </c:ser>
        <c:ser>
          <c:idx val="3"/>
          <c:order val="3"/>
          <c:tx>
            <c:strRef>
              <c:f>Лист1!$E$1</c:f>
              <c:strCache>
                <c:ptCount val="1"/>
                <c:pt idx="0">
                  <c:v>Доходы от оказания платных услуг</c:v>
                </c:pt>
              </c:strCache>
            </c:strRef>
          </c:tx>
          <c:spPr>
            <a:solidFill>
              <a:srgbClr val="BF1363"/>
            </a:solidFill>
            <a:ln>
              <a:noFill/>
            </a:ln>
            <a:effectLst/>
            <a:sp3d/>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Fjalla One" panose="020B0604020202020204" charset="0"/>
                    <a:ea typeface="+mn-ea"/>
                    <a:cs typeface="+mn-cs"/>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Лист1!$A$2:$A$4</c:f>
              <c:numCache>
                <c:formatCode>General</c:formatCode>
                <c:ptCount val="3"/>
                <c:pt idx="0">
                  <c:v>2022</c:v>
                </c:pt>
                <c:pt idx="1">
                  <c:v>2023</c:v>
                </c:pt>
                <c:pt idx="2">
                  <c:v>2024</c:v>
                </c:pt>
              </c:numCache>
            </c:numRef>
          </c:cat>
          <c:val>
            <c:numRef>
              <c:f>Лист1!$E$2:$E$4</c:f>
              <c:numCache>
                <c:formatCode>General</c:formatCode>
                <c:ptCount val="3"/>
                <c:pt idx="0">
                  <c:v>85</c:v>
                </c:pt>
                <c:pt idx="1">
                  <c:v>219</c:v>
                </c:pt>
                <c:pt idx="2">
                  <c:v>95</c:v>
                </c:pt>
              </c:numCache>
            </c:numRef>
          </c:val>
          <c:extLst>
            <c:ext xmlns:c16="http://schemas.microsoft.com/office/drawing/2014/chart" uri="{C3380CC4-5D6E-409C-BE32-E72D297353CC}">
              <c16:uniqueId val="{00000009-5C6A-46F3-B9D8-F10ADD5151C7}"/>
            </c:ext>
          </c:extLst>
        </c:ser>
        <c:ser>
          <c:idx val="4"/>
          <c:order val="4"/>
          <c:tx>
            <c:strRef>
              <c:f>Лист1!$F$1</c:f>
              <c:strCache>
                <c:ptCount val="1"/>
                <c:pt idx="0">
                  <c:v>Платежи при пользовании прир. Ресурсами</c:v>
                </c:pt>
              </c:strCache>
            </c:strRef>
          </c:tx>
          <c:spPr>
            <a:solidFill>
              <a:srgbClr val="FFB974"/>
            </a:solidFill>
            <a:ln>
              <a:noFill/>
            </a:ln>
            <a:effectLst/>
            <a:sp3d/>
          </c:spPr>
          <c:invertIfNegative val="0"/>
          <c:dLbls>
            <c:dLbl>
              <c:idx val="0"/>
              <c:layout>
                <c:manualLayout>
                  <c:x val="0.12311111071963585"/>
                  <c:y val="4.663670526643137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5C6A-46F3-B9D8-F10ADD5151C7}"/>
                </c:ext>
              </c:extLst>
            </c:dLbl>
            <c:dLbl>
              <c:idx val="1"/>
              <c:layout>
                <c:manualLayout>
                  <c:x val="0.13709415093742169"/>
                  <c:y val="2.3437498558224316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5C6A-46F3-B9D8-F10ADD5151C7}"/>
                </c:ext>
              </c:extLst>
            </c:dLbl>
            <c:dLbl>
              <c:idx val="2"/>
              <c:layout>
                <c:manualLayout>
                  <c:x val="0.13709415093742175"/>
                  <c:y val="1.1719672015276081E-3"/>
                </c:manualLayout>
              </c:layout>
              <c:spPr>
                <a:noFill/>
                <a:ln>
                  <a:noFill/>
                </a:ln>
                <a:effectLst/>
              </c:spPr>
              <c:txPr>
                <a:bodyPr rot="0" spcFirstLastPara="1" vertOverflow="ellipsis" vert="horz" wrap="square" lIns="38100" tIns="19050" rIns="38100" bIns="19050" anchor="ctr" anchorCtr="1">
                  <a:noAutofit/>
                </a:bodyPr>
                <a:lstStyle/>
                <a:p>
                  <a:pPr>
                    <a:defRPr sz="1400" b="1" i="0" u="none" strike="noStrike" kern="1200" baseline="0">
                      <a:solidFill>
                        <a:schemeClr val="tx1"/>
                      </a:solidFill>
                      <a:highlight>
                        <a:srgbClr val="FFB974"/>
                      </a:highlight>
                      <a:latin typeface="Fjalla One" panose="020B0604020202020204" charset="0"/>
                      <a:ea typeface="+mn-ea"/>
                      <a:cs typeface="+mn-cs"/>
                    </a:defRPr>
                  </a:pPr>
                  <a:endParaRPr lang="ru-RU"/>
                </a:p>
              </c:txPr>
              <c:showLegendKey val="0"/>
              <c:showVal val="1"/>
              <c:showCatName val="0"/>
              <c:showSerName val="0"/>
              <c:showPercent val="0"/>
              <c:showBubbleSize val="0"/>
              <c:extLst>
                <c:ext xmlns:c15="http://schemas.microsoft.com/office/drawing/2012/chart" uri="{CE6537A1-D6FC-4f65-9D91-7224C49458BB}">
                  <c15:layout>
                    <c:manualLayout>
                      <c:w val="5.9133277104341242E-2"/>
                      <c:h val="5.568749657434198E-2"/>
                    </c:manualLayout>
                  </c15:layout>
                </c:ext>
                <c:ext xmlns:c16="http://schemas.microsoft.com/office/drawing/2014/chart" uri="{C3380CC4-5D6E-409C-BE32-E72D297353CC}">
                  <c16:uniqueId val="{0000000C-5C6A-46F3-B9D8-F10ADD5151C7}"/>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highlight>
                      <a:srgbClr val="FFB974"/>
                    </a:highlight>
                    <a:latin typeface="Fjalla One" panose="020B0604020202020204" charset="0"/>
                    <a:ea typeface="+mn-ea"/>
                    <a:cs typeface="+mn-cs"/>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Лист1!$A$2:$A$4</c:f>
              <c:numCache>
                <c:formatCode>General</c:formatCode>
                <c:ptCount val="3"/>
                <c:pt idx="0">
                  <c:v>2022</c:v>
                </c:pt>
                <c:pt idx="1">
                  <c:v>2023</c:v>
                </c:pt>
                <c:pt idx="2">
                  <c:v>2024</c:v>
                </c:pt>
              </c:numCache>
            </c:numRef>
          </c:cat>
          <c:val>
            <c:numRef>
              <c:f>Лист1!$F$2:$F$4</c:f>
              <c:numCache>
                <c:formatCode>General</c:formatCode>
                <c:ptCount val="3"/>
                <c:pt idx="0">
                  <c:v>16</c:v>
                </c:pt>
                <c:pt idx="1">
                  <c:v>20</c:v>
                </c:pt>
                <c:pt idx="2">
                  <c:v>20</c:v>
                </c:pt>
              </c:numCache>
            </c:numRef>
          </c:val>
          <c:extLst>
            <c:ext xmlns:c16="http://schemas.microsoft.com/office/drawing/2014/chart" uri="{C3380CC4-5D6E-409C-BE32-E72D297353CC}">
              <c16:uniqueId val="{0000000D-5C6A-46F3-B9D8-F10ADD5151C7}"/>
            </c:ext>
          </c:extLst>
        </c:ser>
        <c:ser>
          <c:idx val="5"/>
          <c:order val="5"/>
          <c:tx>
            <c:strRef>
              <c:f>Лист1!$G$1</c:f>
              <c:strCache>
                <c:ptCount val="1"/>
                <c:pt idx="0">
                  <c:v>Доходы от использования мун. имущества</c:v>
                </c:pt>
              </c:strCache>
            </c:strRef>
          </c:tx>
          <c:spPr>
            <a:solidFill>
              <a:srgbClr val="ABA9CB"/>
            </a:solidFill>
            <a:ln>
              <a:noFill/>
            </a:ln>
            <a:effectLst/>
            <a:sp3d/>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tx1">
                        <a:lumMod val="75000"/>
                        <a:lumOff val="25000"/>
                      </a:schemeClr>
                    </a:solidFill>
                    <a:latin typeface="+mn-lt"/>
                    <a:ea typeface="+mn-ea"/>
                    <a:cs typeface="+mn-cs"/>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Лист1!$A$2:$A$4</c:f>
              <c:numCache>
                <c:formatCode>General</c:formatCode>
                <c:ptCount val="3"/>
                <c:pt idx="0">
                  <c:v>2022</c:v>
                </c:pt>
                <c:pt idx="1">
                  <c:v>2023</c:v>
                </c:pt>
                <c:pt idx="2">
                  <c:v>2024</c:v>
                </c:pt>
              </c:numCache>
            </c:numRef>
          </c:cat>
          <c:val>
            <c:numRef>
              <c:f>Лист1!$G$2:$G$4</c:f>
              <c:numCache>
                <c:formatCode>General</c:formatCode>
                <c:ptCount val="3"/>
                <c:pt idx="0">
                  <c:v>385</c:v>
                </c:pt>
                <c:pt idx="1">
                  <c:v>481</c:v>
                </c:pt>
                <c:pt idx="2">
                  <c:v>602</c:v>
                </c:pt>
              </c:numCache>
            </c:numRef>
          </c:val>
          <c:extLst>
            <c:ext xmlns:c16="http://schemas.microsoft.com/office/drawing/2014/chart" uri="{C3380CC4-5D6E-409C-BE32-E72D297353CC}">
              <c16:uniqueId val="{00000011-5C6A-46F3-B9D8-F10ADD5151C7}"/>
            </c:ext>
          </c:extLst>
        </c:ser>
        <c:dLbls>
          <c:showLegendKey val="0"/>
          <c:showVal val="0"/>
          <c:showCatName val="0"/>
          <c:showSerName val="0"/>
          <c:showPercent val="0"/>
          <c:showBubbleSize val="0"/>
        </c:dLbls>
        <c:gapWidth val="150"/>
        <c:shape val="box"/>
        <c:axId val="367638751"/>
        <c:axId val="367639167"/>
        <c:axId val="0"/>
      </c:bar3DChart>
      <c:catAx>
        <c:axId val="36763875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ru-RU"/>
          </a:p>
        </c:txPr>
        <c:crossAx val="367639167"/>
        <c:crosses val="autoZero"/>
        <c:auto val="1"/>
        <c:lblAlgn val="ctr"/>
        <c:lblOffset val="100"/>
        <c:noMultiLvlLbl val="0"/>
      </c:catAx>
      <c:valAx>
        <c:axId val="367639167"/>
        <c:scaling>
          <c:orientation val="minMax"/>
        </c:scaling>
        <c:delete val="1"/>
        <c:axPos val="l"/>
        <c:majorGridlines>
          <c:spPr>
            <a:ln w="9525" cap="flat" cmpd="sng" algn="ctr">
              <a:noFill/>
              <a:round/>
            </a:ln>
            <a:effectLst/>
          </c:spPr>
        </c:majorGridlines>
        <c:numFmt formatCode="General" sourceLinked="1"/>
        <c:majorTickMark val="none"/>
        <c:minorTickMark val="none"/>
        <c:tickLblPos val="nextTo"/>
        <c:crossAx val="367638751"/>
        <c:crosses val="autoZero"/>
        <c:crossBetween val="between"/>
      </c:valAx>
      <c:spPr>
        <a:noFill/>
        <a:ln w="25400">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gradFill>
      <a:gsLst>
        <a:gs pos="46000">
          <a:schemeClr val="accent1">
            <a:lumMod val="20000"/>
            <a:lumOff val="80000"/>
          </a:schemeClr>
        </a:gs>
        <a:gs pos="0">
          <a:schemeClr val="accent1">
            <a:lumMod val="5000"/>
            <a:lumOff val="95000"/>
          </a:schemeClr>
        </a:gs>
        <a:gs pos="74000">
          <a:schemeClr val="accent1">
            <a:lumMod val="40000"/>
            <a:lumOff val="60000"/>
          </a:schemeClr>
        </a:gs>
        <a:gs pos="83000">
          <a:schemeClr val="accent1">
            <a:lumMod val="20000"/>
            <a:lumOff val="80000"/>
          </a:schemeClr>
        </a:gs>
        <a:gs pos="100000">
          <a:schemeClr val="accent1">
            <a:lumMod val="40000"/>
            <a:lumOff val="60000"/>
          </a:schemeClr>
        </a:gs>
      </a:gsLst>
      <a:lin ang="5400000" scaled="1"/>
    </a:gradFill>
    <a:ln>
      <a:noFill/>
    </a:ln>
    <a:effectLst/>
    <a:scene3d>
      <a:camera prst="orthographicFront"/>
      <a:lightRig rig="threePt" dir="t"/>
    </a:scene3d>
    <a:sp3d>
      <a:bevelT w="0" h="69850"/>
    </a:sp3d>
  </c:spPr>
  <c:txPr>
    <a:bodyPr/>
    <a:lstStyle/>
    <a:p>
      <a:pPr>
        <a:defRPr/>
      </a:pPr>
      <a:endParaRPr lang="ru-RU"/>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1.0078611068410968E-3"/>
          <c:y val="2.231414500931219E-3"/>
          <c:w val="0.97134062386558773"/>
          <c:h val="0.78552100403825675"/>
        </c:manualLayout>
      </c:layout>
      <c:bar3DChart>
        <c:barDir val="col"/>
        <c:grouping val="stacked"/>
        <c:varyColors val="0"/>
        <c:ser>
          <c:idx val="0"/>
          <c:order val="0"/>
          <c:tx>
            <c:strRef>
              <c:f>Лист1!$B$1</c:f>
              <c:strCache>
                <c:ptCount val="1"/>
                <c:pt idx="0">
                  <c:v>дотации</c:v>
                </c:pt>
              </c:strCache>
            </c:strRef>
          </c:tx>
          <c:spPr>
            <a:solidFill>
              <a:srgbClr val="1C4587"/>
            </a:solidFill>
            <a:ln>
              <a:noFill/>
            </a:ln>
            <a:effectLst>
              <a:outerShdw blurRad="50800" dist="38100" dir="5400000" rotWithShape="0">
                <a:srgbClr val="000000">
                  <a:alpha val="60000"/>
                </a:srgbClr>
              </a:outerShdw>
            </a:effectLst>
            <a:scene3d>
              <a:camera prst="orthographicFront">
                <a:rot lat="0" lon="0" rev="0"/>
              </a:camera>
              <a:lightRig rig="threePt" dir="t">
                <a:rot lat="0" lon="0" rev="1200000"/>
              </a:lightRig>
            </a:scene3d>
            <a:sp3d/>
          </c:spPr>
          <c:invertIfNegative val="0"/>
          <c:dLbls>
            <c:dLbl>
              <c:idx val="0"/>
              <c:layout>
                <c:manualLayout>
                  <c:x val="-0.11413225914736488"/>
                  <c:y val="2.5254293948050392E-2"/>
                </c:manualLayout>
              </c:layout>
              <c:tx>
                <c:rich>
                  <a:bodyPr/>
                  <a:lstStyle/>
                  <a:p>
                    <a:r>
                      <a:rPr lang="en-US" sz="1400" b="1" baseline="0" dirty="0">
                        <a:solidFill>
                          <a:schemeClr val="bg1"/>
                        </a:solidFill>
                      </a:rPr>
                      <a:t> </a:t>
                    </a:r>
                    <a:fld id="{2D8EC40D-C575-414B-B564-9E4EF92B0F67}" type="VALUE">
                      <a:rPr lang="en-US" sz="1400" b="1" baseline="0">
                        <a:solidFill>
                          <a:schemeClr val="bg1"/>
                        </a:solidFill>
                      </a:rPr>
                      <a:pPr/>
                      <a:t>[ЗНАЧЕНИЕ]</a:t>
                    </a:fld>
                    <a:endParaRPr lang="en-US" sz="1400" b="1" baseline="0" dirty="0">
                      <a:solidFill>
                        <a:schemeClr val="bg1"/>
                      </a:solidFill>
                    </a:endParaRP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2BD2-41C5-A292-E1E717FADEBE}"/>
                </c:ext>
              </c:extLst>
            </c:dLbl>
            <c:dLbl>
              <c:idx val="1"/>
              <c:layout>
                <c:manualLayout>
                  <c:x val="-0.11681772406847936"/>
                  <c:y val="2.2448261287155904E-2"/>
                </c:manualLayout>
              </c:layout>
              <c:tx>
                <c:rich>
                  <a:bodyPr/>
                  <a:lstStyle/>
                  <a:p>
                    <a:fld id="{E8BFEA02-0A8C-489E-9033-90A0CEB98DB2}" type="VALUE">
                      <a:rPr lang="en-US" sz="1400" b="1" baseline="0" smtClean="0">
                        <a:solidFill>
                          <a:schemeClr val="bg1"/>
                        </a:solidFill>
                      </a:rPr>
                      <a:pPr/>
                      <a:t>[ЗНАЧЕНИЕ]</a:t>
                    </a:fld>
                    <a:endParaRPr lang="ru-RU"/>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2BD2-41C5-A292-E1E717FADEBE}"/>
                </c:ext>
              </c:extLst>
            </c:dLbl>
            <c:dLbl>
              <c:idx val="2"/>
              <c:layout>
                <c:manualLayout>
                  <c:x val="-0.11278952668680765"/>
                  <c:y val="2.244826128715590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2BD2-41C5-A292-E1E717FADEBE}"/>
                </c:ext>
              </c:extLst>
            </c:dLbl>
            <c:spPr>
              <a:solidFill>
                <a:srgbClr val="1C4487"/>
              </a:solidFill>
              <a:ln>
                <a:solidFill>
                  <a:srgbClr val="000000">
                    <a:lumMod val="25000"/>
                    <a:lumOff val="75000"/>
                  </a:srgbClr>
                </a:solidFill>
              </a:ln>
              <a:effectLst/>
            </c:spPr>
            <c:txPr>
              <a:bodyPr rot="0" spcFirstLastPara="1" vertOverflow="clip" horzOverflow="clip"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15:showLeaderLines val="0"/>
              </c:ext>
            </c:extLst>
          </c:dLbls>
          <c:cat>
            <c:numRef>
              <c:f>Лист1!$A$2:$A$4</c:f>
              <c:numCache>
                <c:formatCode>General</c:formatCode>
                <c:ptCount val="3"/>
                <c:pt idx="0">
                  <c:v>2022</c:v>
                </c:pt>
                <c:pt idx="1">
                  <c:v>2023</c:v>
                </c:pt>
                <c:pt idx="2">
                  <c:v>2024</c:v>
                </c:pt>
              </c:numCache>
            </c:numRef>
          </c:cat>
          <c:val>
            <c:numRef>
              <c:f>Лист1!$B$2:$B$4</c:f>
              <c:numCache>
                <c:formatCode>#,##0</c:formatCode>
                <c:ptCount val="3"/>
                <c:pt idx="0">
                  <c:v>63.2</c:v>
                </c:pt>
                <c:pt idx="1">
                  <c:v>170.9</c:v>
                </c:pt>
                <c:pt idx="2">
                  <c:v>403</c:v>
                </c:pt>
              </c:numCache>
            </c:numRef>
          </c:val>
          <c:extLst>
            <c:ext xmlns:c16="http://schemas.microsoft.com/office/drawing/2014/chart" uri="{C3380CC4-5D6E-409C-BE32-E72D297353CC}">
              <c16:uniqueId val="{00000003-2BD2-41C5-A292-E1E717FADEBE}"/>
            </c:ext>
          </c:extLst>
        </c:ser>
        <c:ser>
          <c:idx val="1"/>
          <c:order val="1"/>
          <c:tx>
            <c:strRef>
              <c:f>Лист1!$C$1</c:f>
              <c:strCache>
                <c:ptCount val="1"/>
                <c:pt idx="0">
                  <c:v>субсидии</c:v>
                </c:pt>
              </c:strCache>
            </c:strRef>
          </c:tx>
          <c:spPr>
            <a:solidFill>
              <a:schemeClr val="bg2">
                <a:lumMod val="50000"/>
              </a:schemeClr>
            </a:solidFill>
            <a:ln>
              <a:noFill/>
            </a:ln>
            <a:effectLst>
              <a:outerShdw blurRad="50800" dist="38100" dir="5400000" rotWithShape="0">
                <a:srgbClr val="000000">
                  <a:alpha val="60000"/>
                </a:srgbClr>
              </a:outerShdw>
            </a:effectLst>
            <a:scene3d>
              <a:camera prst="orthographicFront">
                <a:rot lat="0" lon="0" rev="0"/>
              </a:camera>
              <a:lightRig rig="threePt" dir="t">
                <a:rot lat="0" lon="0" rev="1200000"/>
              </a:lightRig>
            </a:scene3d>
            <a:sp3d/>
          </c:spPr>
          <c:invertIfNegative val="0"/>
          <c:dLbls>
            <c:dLbl>
              <c:idx val="0"/>
              <c:layout>
                <c:manualLayout>
                  <c:x val="0.13783637722368036"/>
                  <c:y val="-4.2090425654144989E-2"/>
                </c:manualLayout>
              </c:layout>
              <c:tx>
                <c:rich>
                  <a:bodyPr/>
                  <a:lstStyle/>
                  <a:p>
                    <a:r>
                      <a:rPr lang="en-US" sz="1600" b="1" baseline="0" dirty="0">
                        <a:solidFill>
                          <a:schemeClr val="tx1"/>
                        </a:solidFill>
                      </a:rPr>
                      <a:t> </a:t>
                    </a:r>
                    <a:fld id="{39708BD8-FCB1-4486-8EB1-E6874BE54F8B}" type="VALUE">
                      <a:rPr lang="en-US" sz="1600" b="1" baseline="0">
                        <a:solidFill>
                          <a:schemeClr val="tx1"/>
                        </a:solidFill>
                      </a:rPr>
                      <a:pPr/>
                      <a:t>[ЗНАЧЕНИЕ]</a:t>
                    </a:fld>
                    <a:endParaRPr lang="en-US" sz="1600" b="1" baseline="0" dirty="0">
                      <a:solidFill>
                        <a:schemeClr val="tx1"/>
                      </a:solidFill>
                    </a:endParaRP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2BD2-41C5-A292-E1E717FADEBE}"/>
                </c:ext>
              </c:extLst>
            </c:dLbl>
            <c:dLbl>
              <c:idx val="1"/>
              <c:layout>
                <c:manualLayout>
                  <c:x val="0.13876303222513853"/>
                  <c:y val="-9.0194598965226316E-2"/>
                </c:manualLayout>
              </c:layout>
              <c:tx>
                <c:rich>
                  <a:bodyPr/>
                  <a:lstStyle/>
                  <a:p>
                    <a:r>
                      <a:rPr lang="en-US" sz="1600" b="1" baseline="0">
                        <a:solidFill>
                          <a:schemeClr val="tx1"/>
                        </a:solidFill>
                      </a:rPr>
                      <a:t> </a:t>
                    </a:r>
                    <a:fld id="{B78A6271-01A9-4242-950F-E1D42E1C65E8}" type="VALUE">
                      <a:rPr lang="en-US" sz="1600" b="1" baseline="0">
                        <a:solidFill>
                          <a:schemeClr val="tx1"/>
                        </a:solidFill>
                      </a:rPr>
                      <a:pPr/>
                      <a:t>[ЗНАЧЕНИЕ]</a:t>
                    </a:fld>
                    <a:endParaRPr lang="en-US" sz="1600" b="1" baseline="0">
                      <a:solidFill>
                        <a:schemeClr val="tx1"/>
                      </a:solidFill>
                    </a:endParaRP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2BD2-41C5-A292-E1E717FADEBE}"/>
                </c:ext>
              </c:extLst>
            </c:dLbl>
            <c:dLbl>
              <c:idx val="2"/>
              <c:layout>
                <c:manualLayout>
                  <c:x val="0.16478191528142316"/>
                  <c:y val="-3.086568926537836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2BD2-41C5-A292-E1E717FADEBE}"/>
                </c:ext>
              </c:extLst>
            </c:dLbl>
            <c:spPr>
              <a:solidFill>
                <a:srgbClr val="767272"/>
              </a:solidFill>
              <a:ln>
                <a:solidFill>
                  <a:srgbClr val="000000">
                    <a:lumMod val="25000"/>
                    <a:lumOff val="75000"/>
                  </a:srgbClr>
                </a:solidFill>
              </a:ln>
              <a:effectLst/>
            </c:spPr>
            <c:txPr>
              <a:bodyPr rot="0" spcFirstLastPara="1" vertOverflow="clip" horzOverflow="clip"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15:showLeaderLines val="0"/>
              </c:ext>
            </c:extLst>
          </c:dLbls>
          <c:cat>
            <c:numRef>
              <c:f>Лист1!$A$2:$A$4</c:f>
              <c:numCache>
                <c:formatCode>General</c:formatCode>
                <c:ptCount val="3"/>
                <c:pt idx="0">
                  <c:v>2022</c:v>
                </c:pt>
                <c:pt idx="1">
                  <c:v>2023</c:v>
                </c:pt>
                <c:pt idx="2">
                  <c:v>2024</c:v>
                </c:pt>
              </c:numCache>
            </c:numRef>
          </c:cat>
          <c:val>
            <c:numRef>
              <c:f>Лист1!$C$2:$C$4</c:f>
              <c:numCache>
                <c:formatCode>#,##0</c:formatCode>
                <c:ptCount val="3"/>
                <c:pt idx="0">
                  <c:v>7057.7</c:v>
                </c:pt>
                <c:pt idx="1">
                  <c:v>5926.1</c:v>
                </c:pt>
                <c:pt idx="2">
                  <c:v>6353</c:v>
                </c:pt>
              </c:numCache>
            </c:numRef>
          </c:val>
          <c:extLst>
            <c:ext xmlns:c16="http://schemas.microsoft.com/office/drawing/2014/chart" uri="{C3380CC4-5D6E-409C-BE32-E72D297353CC}">
              <c16:uniqueId val="{00000007-2BD2-41C5-A292-E1E717FADEBE}"/>
            </c:ext>
          </c:extLst>
        </c:ser>
        <c:ser>
          <c:idx val="2"/>
          <c:order val="2"/>
          <c:tx>
            <c:strRef>
              <c:f>Лист1!$D$1</c:f>
              <c:strCache>
                <c:ptCount val="1"/>
                <c:pt idx="0">
                  <c:v>субвенции</c:v>
                </c:pt>
              </c:strCache>
            </c:strRef>
          </c:tx>
          <c:spPr>
            <a:solidFill>
              <a:srgbClr val="E58934"/>
            </a:solidFill>
            <a:ln>
              <a:noFill/>
            </a:ln>
            <a:effectLst>
              <a:outerShdw blurRad="50800" dist="38100" dir="5400000" rotWithShape="0">
                <a:srgbClr val="000000">
                  <a:alpha val="60000"/>
                </a:srgbClr>
              </a:outerShdw>
            </a:effectLst>
            <a:scene3d>
              <a:camera prst="orthographicFront">
                <a:rot lat="0" lon="0" rev="0"/>
              </a:camera>
              <a:lightRig rig="threePt" dir="t">
                <a:rot lat="0" lon="0" rev="1200000"/>
              </a:lightRig>
            </a:scene3d>
            <a:sp3d/>
          </c:spPr>
          <c:invertIfNegative val="0"/>
          <c:dLbls>
            <c:dLbl>
              <c:idx val="0"/>
              <c:layout>
                <c:manualLayout>
                  <c:x val="0.14609923708089703"/>
                  <c:y val="-5.5485984690657408E-2"/>
                </c:manualLayout>
              </c:layout>
              <c:tx>
                <c:rich>
                  <a:bodyPr/>
                  <a:lstStyle/>
                  <a:p>
                    <a:fld id="{B75F6417-09B1-40A6-BAC1-70B4F268E604}" type="VALUE">
                      <a:rPr lang="en-US" baseline="0" smtClean="0"/>
                      <a:pPr/>
                      <a:t>[ЗНАЧЕНИЕ]</a:t>
                    </a:fld>
                    <a:endParaRPr lang="ru-RU"/>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2BD2-41C5-A292-E1E717FADEBE}"/>
                </c:ext>
              </c:extLst>
            </c:dLbl>
            <c:dLbl>
              <c:idx val="1"/>
              <c:layout>
                <c:manualLayout>
                  <c:x val="0.15579602622937314"/>
                  <c:y val="-9.1046686056249257E-2"/>
                </c:manualLayout>
              </c:layout>
              <c:tx>
                <c:rich>
                  <a:bodyPr/>
                  <a:lstStyle/>
                  <a:p>
                    <a:fld id="{9DA093FB-2079-4713-A3BF-17A2846F590A}" type="VALUE">
                      <a:rPr lang="en-US" baseline="0" smtClean="0"/>
                      <a:pPr/>
                      <a:t>[ЗНАЧЕНИЕ]</a:t>
                    </a:fld>
                    <a:endParaRPr lang="ru-RU"/>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2BD2-41C5-A292-E1E717FADEBE}"/>
                </c:ext>
              </c:extLst>
            </c:dLbl>
            <c:dLbl>
              <c:idx val="2"/>
              <c:layout>
                <c:manualLayout>
                  <c:x val="0.16802224255723799"/>
                  <c:y val="-7.455466406475688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2BD2-41C5-A292-E1E717FADEBE}"/>
                </c:ext>
              </c:extLst>
            </c:dLbl>
            <c:spPr>
              <a:solidFill>
                <a:srgbClr val="E58934"/>
              </a:solidFill>
              <a:ln>
                <a:solidFill>
                  <a:srgbClr val="000000">
                    <a:lumMod val="25000"/>
                    <a:lumOff val="75000"/>
                  </a:srgbClr>
                </a:solidFill>
              </a:ln>
              <a:effectLst/>
            </c:spPr>
            <c:txPr>
              <a:bodyPr rot="0" spcFirstLastPara="1" vertOverflow="clip" horzOverflow="clip"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15:showLeaderLines val="0"/>
              </c:ext>
            </c:extLst>
          </c:dLbls>
          <c:cat>
            <c:numRef>
              <c:f>Лист1!$A$2:$A$4</c:f>
              <c:numCache>
                <c:formatCode>General</c:formatCode>
                <c:ptCount val="3"/>
                <c:pt idx="0">
                  <c:v>2022</c:v>
                </c:pt>
                <c:pt idx="1">
                  <c:v>2023</c:v>
                </c:pt>
                <c:pt idx="2">
                  <c:v>2024</c:v>
                </c:pt>
              </c:numCache>
            </c:numRef>
          </c:cat>
          <c:val>
            <c:numRef>
              <c:f>Лист1!$D$2:$D$4</c:f>
              <c:numCache>
                <c:formatCode>#,##0</c:formatCode>
                <c:ptCount val="3"/>
                <c:pt idx="0">
                  <c:v>2615.3000000000002</c:v>
                </c:pt>
                <c:pt idx="1">
                  <c:v>2899.5</c:v>
                </c:pt>
                <c:pt idx="2">
                  <c:v>3397</c:v>
                </c:pt>
              </c:numCache>
            </c:numRef>
          </c:val>
          <c:extLst>
            <c:ext xmlns:c16="http://schemas.microsoft.com/office/drawing/2014/chart" uri="{C3380CC4-5D6E-409C-BE32-E72D297353CC}">
              <c16:uniqueId val="{0000000B-2BD2-41C5-A292-E1E717FADEBE}"/>
            </c:ext>
          </c:extLst>
        </c:ser>
        <c:ser>
          <c:idx val="3"/>
          <c:order val="3"/>
          <c:tx>
            <c:strRef>
              <c:f>Лист1!$E$1</c:f>
              <c:strCache>
                <c:ptCount val="1"/>
                <c:pt idx="0">
                  <c:v>иные МБТ</c:v>
                </c:pt>
              </c:strCache>
            </c:strRef>
          </c:tx>
          <c:spPr>
            <a:solidFill>
              <a:srgbClr val="62A4BE"/>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dLbl>
              <c:idx val="0"/>
              <c:layout>
                <c:manualLayout>
                  <c:x val="0.13200701392753622"/>
                  <c:y val="-0.13330528187381319"/>
                </c:manualLayout>
              </c:layout>
              <c:spPr>
                <a:solidFill>
                  <a:srgbClr val="62A5BF"/>
                </a:solidFill>
                <a:ln>
                  <a:solidFill>
                    <a:srgbClr val="62A5BF"/>
                  </a:solidFill>
                </a:ln>
                <a:effectLst/>
              </c:spPr>
              <c:txPr>
                <a:bodyPr rot="0" spcFirstLastPara="1" vertOverflow="clip" horzOverflow="clip" vert="horz" wrap="square" lIns="36576" tIns="18288" rIns="36576" bIns="18288" anchor="ctr" anchorCtr="0">
                  <a:spAutoFit/>
                </a:bodyPr>
                <a:lstStyle/>
                <a:p>
                  <a:pPr algn="ctr">
                    <a:defRPr lang="en-US" sz="1600" b="1" i="0" u="none" strike="noStrike" kern="1200" baseline="0">
                      <a:solidFill>
                        <a:schemeClr val="tx1"/>
                      </a:solidFill>
                      <a:latin typeface="+mn-lt"/>
                      <a:ea typeface="+mn-ea"/>
                      <a:cs typeface="+mn-cs"/>
                    </a:defRPr>
                  </a:pPr>
                  <a:endParaRPr lang="ru-RU"/>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wedgeRectCallout">
                      <a:avLst/>
                    </a:prstGeom>
                    <a:noFill/>
                    <a:ln>
                      <a:noFill/>
                    </a:ln>
                  </c15:spPr>
                </c:ext>
                <c:ext xmlns:c16="http://schemas.microsoft.com/office/drawing/2014/chart" uri="{C3380CC4-5D6E-409C-BE32-E72D297353CC}">
                  <c16:uniqueId val="{0000000C-2BD2-41C5-A292-E1E717FADEBE}"/>
                </c:ext>
              </c:extLst>
            </c:dLbl>
            <c:dLbl>
              <c:idx val="1"/>
              <c:layout>
                <c:manualLayout>
                  <c:x val="0.14290667562797499"/>
                  <c:y val="-0.14199910460471402"/>
                </c:manualLayout>
              </c:layout>
              <c:spPr>
                <a:solidFill>
                  <a:srgbClr val="62A5BF"/>
                </a:solidFill>
                <a:ln>
                  <a:solidFill>
                    <a:srgbClr val="62A5BF"/>
                  </a:solidFill>
                </a:ln>
                <a:effectLst/>
              </c:spPr>
              <c:txPr>
                <a:bodyPr rot="0" spcFirstLastPara="1" vertOverflow="clip" horzOverflow="clip" vert="horz" wrap="square" lIns="36576" tIns="18288" rIns="36576" bIns="18288" anchor="ctr" anchorCtr="0">
                  <a:spAutoFit/>
                </a:bodyPr>
                <a:lstStyle/>
                <a:p>
                  <a:pPr algn="ctr">
                    <a:defRPr lang="en-US" sz="1600" b="1" i="0" u="none" strike="noStrike" kern="1200" baseline="0">
                      <a:solidFill>
                        <a:schemeClr val="tx1"/>
                      </a:solidFill>
                      <a:latin typeface="+mn-lt"/>
                      <a:ea typeface="+mn-ea"/>
                      <a:cs typeface="+mn-cs"/>
                    </a:defRPr>
                  </a:pPr>
                  <a:endParaRPr lang="ru-RU"/>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wedgeRectCallout">
                      <a:avLst/>
                    </a:prstGeom>
                    <a:noFill/>
                    <a:ln>
                      <a:noFill/>
                    </a:ln>
                  </c15:spPr>
                </c:ext>
                <c:ext xmlns:c16="http://schemas.microsoft.com/office/drawing/2014/chart" uri="{C3380CC4-5D6E-409C-BE32-E72D297353CC}">
                  <c16:uniqueId val="{0000000D-2BD2-41C5-A292-E1E717FADEBE}"/>
                </c:ext>
              </c:extLst>
            </c:dLbl>
            <c:dLbl>
              <c:idx val="2"/>
              <c:layout>
                <c:manualLayout>
                  <c:x val="0.15986170493976845"/>
                  <c:y val="-0.14199910460471402"/>
                </c:manualLayout>
              </c:layout>
              <c:spPr>
                <a:solidFill>
                  <a:srgbClr val="62A5BF"/>
                </a:solidFill>
                <a:ln>
                  <a:solidFill>
                    <a:srgbClr val="62A5BF"/>
                  </a:solidFill>
                </a:ln>
                <a:effectLst/>
              </c:spPr>
              <c:txPr>
                <a:bodyPr rot="0" spcFirstLastPara="1" vertOverflow="clip" horzOverflow="clip" vert="horz" wrap="square" lIns="36576" tIns="18288" rIns="36576" bIns="18288" anchor="ctr" anchorCtr="0">
                  <a:spAutoFit/>
                </a:bodyPr>
                <a:lstStyle/>
                <a:p>
                  <a:pPr algn="ctr">
                    <a:defRPr lang="en-US" sz="1600" b="1" i="0" u="none" strike="noStrike" kern="1200" baseline="0">
                      <a:solidFill>
                        <a:schemeClr val="tx1"/>
                      </a:solidFill>
                      <a:latin typeface="+mn-lt"/>
                      <a:ea typeface="+mn-ea"/>
                      <a:cs typeface="+mn-cs"/>
                    </a:defRPr>
                  </a:pPr>
                  <a:endParaRPr lang="ru-RU"/>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wedgeRectCallout">
                      <a:avLst/>
                    </a:prstGeom>
                    <a:noFill/>
                    <a:ln>
                      <a:noFill/>
                    </a:ln>
                  </c15:spPr>
                </c:ext>
                <c:ext xmlns:c16="http://schemas.microsoft.com/office/drawing/2014/chart" uri="{C3380CC4-5D6E-409C-BE32-E72D297353CC}">
                  <c16:uniqueId val="{0000000E-2BD2-41C5-A292-E1E717FADEBE}"/>
                </c:ext>
              </c:extLst>
            </c:dLbl>
            <c:spPr>
              <a:solidFill>
                <a:srgbClr val="FFFFFF"/>
              </a:solidFill>
              <a:ln>
                <a:solidFill>
                  <a:srgbClr val="62A5BF"/>
                </a:solidFill>
              </a:ln>
              <a:effectLst/>
            </c:spPr>
            <c:txPr>
              <a:bodyPr rot="0" spcFirstLastPara="1" vertOverflow="clip" horzOverflow="clip" vert="horz" wrap="square" lIns="36576" tIns="18288" rIns="36576" bIns="18288" anchor="ctr" anchorCtr="0">
                <a:spAutoFit/>
              </a:bodyPr>
              <a:lstStyle/>
              <a:p>
                <a:pPr algn="ctr">
                  <a:defRPr lang="en-US" sz="1600" b="1" i="0" u="none" strike="noStrike" kern="1200" baseline="0">
                    <a:solidFill>
                      <a:schemeClr val="tx1"/>
                    </a:solidFill>
                    <a:latin typeface="+mn-lt"/>
                    <a:ea typeface="+mn-ea"/>
                    <a:cs typeface="+mn-cs"/>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15:showLeaderLines val="0"/>
              </c:ext>
            </c:extLst>
          </c:dLbls>
          <c:cat>
            <c:numRef>
              <c:f>Лист1!$A$2:$A$4</c:f>
              <c:numCache>
                <c:formatCode>General</c:formatCode>
                <c:ptCount val="3"/>
                <c:pt idx="0">
                  <c:v>2022</c:v>
                </c:pt>
                <c:pt idx="1">
                  <c:v>2023</c:v>
                </c:pt>
                <c:pt idx="2">
                  <c:v>2024</c:v>
                </c:pt>
              </c:numCache>
            </c:numRef>
          </c:cat>
          <c:val>
            <c:numRef>
              <c:f>Лист1!$E$2:$E$4</c:f>
              <c:numCache>
                <c:formatCode>#,##0</c:formatCode>
                <c:ptCount val="3"/>
                <c:pt idx="0">
                  <c:v>1113.2</c:v>
                </c:pt>
                <c:pt idx="1">
                  <c:v>2910.5</c:v>
                </c:pt>
                <c:pt idx="2">
                  <c:v>678</c:v>
                </c:pt>
              </c:numCache>
            </c:numRef>
          </c:val>
          <c:extLst>
            <c:ext xmlns:c16="http://schemas.microsoft.com/office/drawing/2014/chart" uri="{C3380CC4-5D6E-409C-BE32-E72D297353CC}">
              <c16:uniqueId val="{0000000F-2BD2-41C5-A292-E1E717FADEBE}"/>
            </c:ext>
          </c:extLst>
        </c:ser>
        <c:dLbls>
          <c:showLegendKey val="0"/>
          <c:showVal val="0"/>
          <c:showCatName val="0"/>
          <c:showSerName val="0"/>
          <c:showPercent val="0"/>
          <c:showBubbleSize val="0"/>
        </c:dLbls>
        <c:gapWidth val="150"/>
        <c:shape val="box"/>
        <c:axId val="48757760"/>
        <c:axId val="48804608"/>
        <c:axId val="0"/>
      </c:bar3DChart>
      <c:catAx>
        <c:axId val="4875776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2000" b="1" i="0" u="none" strike="noStrike" kern="1200" baseline="0">
                <a:solidFill>
                  <a:schemeClr val="tx1">
                    <a:lumMod val="65000"/>
                    <a:lumOff val="35000"/>
                  </a:schemeClr>
                </a:solidFill>
                <a:latin typeface="+mn-lt"/>
                <a:ea typeface="+mn-ea"/>
                <a:cs typeface="+mn-cs"/>
              </a:defRPr>
            </a:pPr>
            <a:endParaRPr lang="ru-RU"/>
          </a:p>
        </c:txPr>
        <c:crossAx val="48804608"/>
        <c:crosses val="autoZero"/>
        <c:auto val="1"/>
        <c:lblAlgn val="ctr"/>
        <c:lblOffset val="100"/>
        <c:noMultiLvlLbl val="0"/>
      </c:catAx>
      <c:valAx>
        <c:axId val="48804608"/>
        <c:scaling>
          <c:orientation val="minMax"/>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48757760"/>
        <c:crosses val="autoZero"/>
        <c:crossBetween val="between"/>
      </c:valAx>
      <c:spPr>
        <a:noFill/>
        <a:ln>
          <a:noFill/>
        </a:ln>
        <a:effectLst/>
      </c:spPr>
    </c:plotArea>
    <c:legend>
      <c:legendPos val="b"/>
      <c:layout>
        <c:manualLayout>
          <c:xMode val="edge"/>
          <c:yMode val="edge"/>
          <c:x val="0.26776812082399093"/>
          <c:y val="0.93443715735192712"/>
          <c:w val="0.47511520456080752"/>
          <c:h val="6.2258267232137843E-2"/>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ru-RU"/>
        </a:p>
      </c:txPr>
    </c:legend>
    <c:plotVisOnly val="1"/>
    <c:dispBlanksAs val="gap"/>
    <c:showDLblsOverMax val="0"/>
  </c:chart>
  <c:spPr>
    <a:noFill/>
    <a:ln>
      <a:noFill/>
    </a:ln>
    <a:effectLst/>
  </c:spPr>
  <c:txPr>
    <a:bodyPr/>
    <a:lstStyle/>
    <a:p>
      <a:pPr>
        <a:defRPr/>
      </a:pPr>
      <a:endParaRPr lang="ru-RU"/>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0"/>
      <c:rotY val="20"/>
      <c:depthPercent val="100"/>
      <c:rAngAx val="0"/>
    </c:view3D>
    <c:floor>
      <c:thickness val="0"/>
      <c:spPr>
        <a:gradFill>
          <a:gsLst>
            <a:gs pos="0">
              <a:srgbClr val="029676">
                <a:lumMod val="20000"/>
                <a:lumOff val="80000"/>
              </a:srgbClr>
            </a:gs>
            <a:gs pos="50000">
              <a:srgbClr val="0989B1">
                <a:lumMod val="20000"/>
                <a:lumOff val="80000"/>
              </a:srgbClr>
            </a:gs>
            <a:gs pos="100000">
              <a:srgbClr val="E6DFCC"/>
            </a:gs>
          </a:gsLst>
          <a:lin ang="5400000" scaled="0"/>
        </a:gradFill>
      </c:spPr>
    </c:floor>
    <c:sideWall>
      <c:thickness val="0"/>
      <c:spPr>
        <a:noFill/>
        <a:ln w="25400">
          <a:noFill/>
        </a:ln>
      </c:spPr>
    </c:sideWall>
    <c:backWall>
      <c:thickness val="0"/>
      <c:spPr>
        <a:noFill/>
        <a:ln w="25400">
          <a:noFill/>
        </a:ln>
      </c:spPr>
    </c:backWall>
    <c:plotArea>
      <c:layout/>
      <c:bar3DChart>
        <c:barDir val="col"/>
        <c:grouping val="standard"/>
        <c:varyColors val="0"/>
        <c:ser>
          <c:idx val="0"/>
          <c:order val="0"/>
          <c:tx>
            <c:strRef>
              <c:f>Лист1!$B$1</c:f>
              <c:strCache>
                <c:ptCount val="1"/>
                <c:pt idx="0">
                  <c:v>Прочие расходы</c:v>
                </c:pt>
              </c:strCache>
            </c:strRef>
          </c:tx>
          <c:spPr>
            <a:solidFill>
              <a:srgbClr val="3A8BB7"/>
            </a:solidFill>
          </c:spPr>
          <c:invertIfNegative val="0"/>
          <c:dLbls>
            <c:dLbl>
              <c:idx val="0"/>
              <c:layout>
                <c:manualLayout>
                  <c:x val="1.3830598760339903E-2"/>
                  <c:y val="3.265302978770629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8F4-4D56-8332-A4E9BB90DB8C}"/>
                </c:ext>
              </c:extLst>
            </c:dLbl>
            <c:dLbl>
              <c:idx val="1"/>
              <c:layout>
                <c:manualLayout>
                  <c:x val="1.3305409014093984E-2"/>
                  <c:y val="3.537936697513808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8F4-4D56-8332-A4E9BB90DB8C}"/>
                </c:ext>
              </c:extLst>
            </c:dLbl>
            <c:dLbl>
              <c:idx val="2"/>
              <c:layout>
                <c:manualLayout>
                  <c:x val="1.1394766007759757E-2"/>
                  <c:y val="2.073171564241869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8F4-4D56-8332-A4E9BB90DB8C}"/>
                </c:ext>
              </c:extLst>
            </c:dLbl>
            <c:spPr>
              <a:solidFill>
                <a:schemeClr val="accent1">
                  <a:lumMod val="20000"/>
                  <a:lumOff val="80000"/>
                </a:schemeClr>
              </a:solidFill>
              <a:ln>
                <a:noFill/>
              </a:ln>
              <a:effectLst/>
            </c:spPr>
            <c:txPr>
              <a:bodyPr/>
              <a:lstStyle/>
              <a:p>
                <a:pPr>
                  <a:defRPr b="1">
                    <a:solidFill>
                      <a:srgbClr val="9B460C"/>
                    </a:solidFill>
                    <a:effectLst>
                      <a:glow rad="165100">
                        <a:schemeClr val="accent5">
                          <a:lumMod val="60000"/>
                          <a:lumOff val="40000"/>
                          <a:alpha val="40000"/>
                        </a:schemeClr>
                      </a:glow>
                    </a:effectLst>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Лист1!$A$2:$A$4</c:f>
              <c:numCache>
                <c:formatCode>General</c:formatCode>
                <c:ptCount val="3"/>
                <c:pt idx="0">
                  <c:v>2022</c:v>
                </c:pt>
                <c:pt idx="1">
                  <c:v>2023</c:v>
                </c:pt>
                <c:pt idx="2">
                  <c:v>2024</c:v>
                </c:pt>
              </c:numCache>
            </c:numRef>
          </c:cat>
          <c:val>
            <c:numRef>
              <c:f>Лист1!$B$2:$B$4</c:f>
              <c:numCache>
                <c:formatCode>#,##0</c:formatCode>
                <c:ptCount val="3"/>
                <c:pt idx="0">
                  <c:v>238</c:v>
                </c:pt>
                <c:pt idx="1">
                  <c:v>243</c:v>
                </c:pt>
                <c:pt idx="2">
                  <c:v>266</c:v>
                </c:pt>
              </c:numCache>
            </c:numRef>
          </c:val>
          <c:shape val="cylinder"/>
          <c:extLst>
            <c:ext xmlns:c16="http://schemas.microsoft.com/office/drawing/2014/chart" uri="{C3380CC4-5D6E-409C-BE32-E72D297353CC}">
              <c16:uniqueId val="{00000004-88F4-4D56-8332-A4E9BB90DB8C}"/>
            </c:ext>
          </c:extLst>
        </c:ser>
        <c:ser>
          <c:idx val="1"/>
          <c:order val="1"/>
          <c:tx>
            <c:strRef>
              <c:f>Лист1!$C$1</c:f>
              <c:strCache>
                <c:ptCount val="1"/>
                <c:pt idx="0">
                  <c:v>Общегосударственные расходы</c:v>
                </c:pt>
              </c:strCache>
            </c:strRef>
          </c:tx>
          <c:spPr>
            <a:solidFill>
              <a:srgbClr val="BF1363"/>
            </a:solidFill>
          </c:spPr>
          <c:invertIfNegative val="0"/>
          <c:dLbls>
            <c:dLbl>
              <c:idx val="0"/>
              <c:layout>
                <c:manualLayout>
                  <c:x val="-3.017087457557565E-2"/>
                  <c:y val="5.641974521864385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88F4-4D56-8332-A4E9BB90DB8C}"/>
                </c:ext>
              </c:extLst>
            </c:dLbl>
            <c:dLbl>
              <c:idx val="1"/>
              <c:layout>
                <c:manualLayout>
                  <c:x val="-3.3626479229016293E-2"/>
                  <c:y val="5.515904640292651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88F4-4D56-8332-A4E9BB90DB8C}"/>
                </c:ext>
              </c:extLst>
            </c:dLbl>
            <c:dLbl>
              <c:idx val="2"/>
              <c:layout>
                <c:manualLayout>
                  <c:x val="-4.699330563706295E-2"/>
                  <c:y val="5.242987099305015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88F4-4D56-8332-A4E9BB90DB8C}"/>
                </c:ext>
              </c:extLst>
            </c:dLbl>
            <c:spPr>
              <a:solidFill>
                <a:schemeClr val="bg1"/>
              </a:solidFill>
              <a:ln>
                <a:noFill/>
              </a:ln>
              <a:effectLst/>
            </c:spPr>
            <c:txPr>
              <a:bodyPr/>
              <a:lstStyle/>
              <a:p>
                <a:pPr>
                  <a:defRPr b="1">
                    <a:solidFill>
                      <a:srgbClr val="FF0000"/>
                    </a:solidFill>
                    <a:effectLst>
                      <a:glow rad="127000">
                        <a:schemeClr val="accent5">
                          <a:lumMod val="20000"/>
                          <a:lumOff val="80000"/>
                        </a:schemeClr>
                      </a:glow>
                    </a:effectLst>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Лист1!$A$2:$A$4</c:f>
              <c:numCache>
                <c:formatCode>General</c:formatCode>
                <c:ptCount val="3"/>
                <c:pt idx="0">
                  <c:v>2022</c:v>
                </c:pt>
                <c:pt idx="1">
                  <c:v>2023</c:v>
                </c:pt>
                <c:pt idx="2">
                  <c:v>2024</c:v>
                </c:pt>
              </c:numCache>
            </c:numRef>
          </c:cat>
          <c:val>
            <c:numRef>
              <c:f>Лист1!$C$2:$C$4</c:f>
              <c:numCache>
                <c:formatCode>#,##0</c:formatCode>
                <c:ptCount val="3"/>
                <c:pt idx="0">
                  <c:v>753</c:v>
                </c:pt>
                <c:pt idx="1">
                  <c:v>784</c:v>
                </c:pt>
                <c:pt idx="2">
                  <c:v>984</c:v>
                </c:pt>
              </c:numCache>
            </c:numRef>
          </c:val>
          <c:shape val="box"/>
          <c:extLst>
            <c:ext xmlns:c16="http://schemas.microsoft.com/office/drawing/2014/chart" uri="{C3380CC4-5D6E-409C-BE32-E72D297353CC}">
              <c16:uniqueId val="{00000009-88F4-4D56-8332-A4E9BB90DB8C}"/>
            </c:ext>
          </c:extLst>
        </c:ser>
        <c:ser>
          <c:idx val="2"/>
          <c:order val="2"/>
          <c:tx>
            <c:strRef>
              <c:f>Лист1!$D$1</c:f>
              <c:strCache>
                <c:ptCount val="1"/>
                <c:pt idx="0">
                  <c:v>Производственная сфера</c:v>
                </c:pt>
              </c:strCache>
            </c:strRef>
          </c:tx>
          <c:spPr>
            <a:solidFill>
              <a:srgbClr val="ED7D31"/>
            </a:solidFill>
          </c:spPr>
          <c:invertIfNegative val="0"/>
          <c:dLbls>
            <c:dLbl>
              <c:idx val="0"/>
              <c:layout>
                <c:manualLayout>
                  <c:x val="-9.8280026160139297E-2"/>
                  <c:y val="1.3341985260099569E-2"/>
                </c:manualLayout>
              </c:layout>
              <c:spPr>
                <a:solidFill>
                  <a:schemeClr val="bg1"/>
                </a:solidFill>
                <a:ln>
                  <a:noFill/>
                </a:ln>
                <a:effectLst>
                  <a:glow rad="101600">
                    <a:srgbClr val="4472C4">
                      <a:satMod val="175000"/>
                      <a:alpha val="40000"/>
                    </a:srgbClr>
                  </a:glow>
                </a:effectLst>
              </c:spPr>
              <c:txPr>
                <a:bodyPr wrap="square" lIns="38100" tIns="19050" rIns="38100" bIns="19050" anchor="ctr">
                  <a:noAutofit/>
                </a:bodyPr>
                <a:lstStyle/>
                <a:p>
                  <a:pPr>
                    <a:defRPr b="1">
                      <a:solidFill>
                        <a:schemeClr val="tx2">
                          <a:lumMod val="50000"/>
                        </a:schemeClr>
                      </a:solidFill>
                      <a:effectLst>
                        <a:glow rad="63500">
                          <a:schemeClr val="accent3">
                            <a:lumMod val="20000"/>
                            <a:lumOff val="80000"/>
                          </a:schemeClr>
                        </a:glow>
                      </a:effectLst>
                    </a:defRPr>
                  </a:pPr>
                  <a:endParaRPr lang="ru-RU"/>
                </a:p>
              </c:txPr>
              <c:showLegendKey val="0"/>
              <c:showVal val="1"/>
              <c:showCatName val="0"/>
              <c:showSerName val="0"/>
              <c:showPercent val="0"/>
              <c:showBubbleSize val="0"/>
              <c:extLst>
                <c:ext xmlns:c15="http://schemas.microsoft.com/office/drawing/2012/chart" uri="{CE6537A1-D6FC-4f65-9D91-7224C49458BB}">
                  <c15:layout>
                    <c:manualLayout>
                      <c:w val="8.2542284153167098E-2"/>
                      <c:h val="8.2198497302457832E-2"/>
                    </c:manualLayout>
                  </c15:layout>
                </c:ext>
                <c:ext xmlns:c16="http://schemas.microsoft.com/office/drawing/2014/chart" uri="{C3380CC4-5D6E-409C-BE32-E72D297353CC}">
                  <c16:uniqueId val="{0000000A-88F4-4D56-8332-A4E9BB90DB8C}"/>
                </c:ext>
              </c:extLst>
            </c:dLbl>
            <c:dLbl>
              <c:idx val="1"/>
              <c:layout>
                <c:manualLayout>
                  <c:x val="-6.6466420200793741E-2"/>
                  <c:y val="3.4851604110283711E-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88F4-4D56-8332-A4E9BB90DB8C}"/>
                </c:ext>
              </c:extLst>
            </c:dLbl>
            <c:dLbl>
              <c:idx val="2"/>
              <c:layout>
                <c:manualLayout>
                  <c:x val="-6.8277940980729757E-2"/>
                  <c:y val="2.4604427291519226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88F4-4D56-8332-A4E9BB90DB8C}"/>
                </c:ext>
              </c:extLst>
            </c:dLbl>
            <c:spPr>
              <a:solidFill>
                <a:schemeClr val="bg1"/>
              </a:solidFill>
              <a:ln>
                <a:noFill/>
              </a:ln>
              <a:effectLst>
                <a:glow rad="101600">
                  <a:srgbClr val="4472C4">
                    <a:satMod val="175000"/>
                    <a:alpha val="40000"/>
                  </a:srgbClr>
                </a:glow>
              </a:effectLst>
            </c:spPr>
            <c:txPr>
              <a:bodyPr wrap="square" lIns="38100" tIns="19050" rIns="38100" bIns="19050" anchor="ctr">
                <a:spAutoFit/>
              </a:bodyPr>
              <a:lstStyle/>
              <a:p>
                <a:pPr>
                  <a:defRPr b="1">
                    <a:solidFill>
                      <a:schemeClr val="tx2">
                        <a:lumMod val="50000"/>
                      </a:schemeClr>
                    </a:solidFill>
                    <a:effectLst>
                      <a:glow rad="63500">
                        <a:schemeClr val="accent3">
                          <a:lumMod val="20000"/>
                          <a:lumOff val="80000"/>
                        </a:schemeClr>
                      </a:glow>
                    </a:effectLst>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Лист1!$A$2:$A$4</c:f>
              <c:numCache>
                <c:formatCode>General</c:formatCode>
                <c:ptCount val="3"/>
                <c:pt idx="0">
                  <c:v>2022</c:v>
                </c:pt>
                <c:pt idx="1">
                  <c:v>2023</c:v>
                </c:pt>
                <c:pt idx="2">
                  <c:v>2024</c:v>
                </c:pt>
              </c:numCache>
            </c:numRef>
          </c:cat>
          <c:val>
            <c:numRef>
              <c:f>Лист1!$D$2:$D$4</c:f>
              <c:numCache>
                <c:formatCode>#,##0</c:formatCode>
                <c:ptCount val="3"/>
                <c:pt idx="0">
                  <c:v>8224</c:v>
                </c:pt>
                <c:pt idx="1">
                  <c:v>9814</c:v>
                </c:pt>
                <c:pt idx="2">
                  <c:v>8086</c:v>
                </c:pt>
              </c:numCache>
            </c:numRef>
          </c:val>
          <c:extLst>
            <c:ext xmlns:c16="http://schemas.microsoft.com/office/drawing/2014/chart" uri="{C3380CC4-5D6E-409C-BE32-E72D297353CC}">
              <c16:uniqueId val="{0000000E-88F4-4D56-8332-A4E9BB90DB8C}"/>
            </c:ext>
          </c:extLst>
        </c:ser>
        <c:ser>
          <c:idx val="3"/>
          <c:order val="3"/>
          <c:tx>
            <c:strRef>
              <c:f>Лист1!$E$1</c:f>
              <c:strCache>
                <c:ptCount val="1"/>
                <c:pt idx="0">
                  <c:v>Социальная сфера</c:v>
                </c:pt>
              </c:strCache>
            </c:strRef>
          </c:tx>
          <c:spPr>
            <a:solidFill>
              <a:srgbClr val="1C4587"/>
            </a:solidFill>
          </c:spPr>
          <c:invertIfNegative val="0"/>
          <c:dLbls>
            <c:dLbl>
              <c:idx val="0"/>
              <c:layout>
                <c:manualLayout>
                  <c:x val="8.2881647948785192E-2"/>
                  <c:y val="-5.0194362022219254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88F4-4D56-8332-A4E9BB90DB8C}"/>
                </c:ext>
              </c:extLst>
            </c:dLbl>
            <c:dLbl>
              <c:idx val="1"/>
              <c:layout>
                <c:manualLayout>
                  <c:x val="7.942964303241308E-2"/>
                  <c:y val="-3.5313724827768134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88F4-4D56-8332-A4E9BB90DB8C}"/>
                </c:ext>
              </c:extLst>
            </c:dLbl>
            <c:dLbl>
              <c:idx val="2"/>
              <c:layout>
                <c:manualLayout>
                  <c:x val="4.7099991860236098E-2"/>
                  <c:y val="-3.049068993047708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88F4-4D56-8332-A4E9BB90DB8C}"/>
                </c:ext>
              </c:extLst>
            </c:dLbl>
            <c:spPr>
              <a:solidFill>
                <a:schemeClr val="bg1"/>
              </a:solidFill>
              <a:ln>
                <a:noFill/>
              </a:ln>
              <a:effectLst/>
            </c:spPr>
            <c:txPr>
              <a:bodyPr/>
              <a:lstStyle/>
              <a:p>
                <a:pPr>
                  <a:defRPr b="1">
                    <a:solidFill>
                      <a:schemeClr val="accent6">
                        <a:lumMod val="50000"/>
                      </a:schemeClr>
                    </a:solidFill>
                    <a:effectLst>
                      <a:glow rad="139700">
                        <a:schemeClr val="accent3">
                          <a:lumMod val="20000"/>
                          <a:lumOff val="80000"/>
                        </a:schemeClr>
                      </a:glow>
                    </a:effectLst>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Лист1!$A$2:$A$4</c:f>
              <c:numCache>
                <c:formatCode>General</c:formatCode>
                <c:ptCount val="3"/>
                <c:pt idx="0">
                  <c:v>2022</c:v>
                </c:pt>
                <c:pt idx="1">
                  <c:v>2023</c:v>
                </c:pt>
                <c:pt idx="2">
                  <c:v>2024</c:v>
                </c:pt>
              </c:numCache>
            </c:numRef>
          </c:cat>
          <c:val>
            <c:numRef>
              <c:f>Лист1!$E$2:$E$4</c:f>
              <c:numCache>
                <c:formatCode>#,##0</c:formatCode>
                <c:ptCount val="3"/>
                <c:pt idx="0">
                  <c:v>5874</c:v>
                </c:pt>
                <c:pt idx="1">
                  <c:v>5497</c:v>
                </c:pt>
                <c:pt idx="2">
                  <c:v>6764</c:v>
                </c:pt>
              </c:numCache>
            </c:numRef>
          </c:val>
          <c:shape val="pyramid"/>
          <c:extLst>
            <c:ext xmlns:c16="http://schemas.microsoft.com/office/drawing/2014/chart" uri="{C3380CC4-5D6E-409C-BE32-E72D297353CC}">
              <c16:uniqueId val="{00000013-88F4-4D56-8332-A4E9BB90DB8C}"/>
            </c:ext>
          </c:extLst>
        </c:ser>
        <c:dLbls>
          <c:showLegendKey val="0"/>
          <c:showVal val="0"/>
          <c:showCatName val="0"/>
          <c:showSerName val="0"/>
          <c:showPercent val="0"/>
          <c:showBubbleSize val="0"/>
        </c:dLbls>
        <c:gapWidth val="150"/>
        <c:shape val="cone"/>
        <c:axId val="98300288"/>
        <c:axId val="98301824"/>
        <c:axId val="99360768"/>
      </c:bar3DChart>
      <c:catAx>
        <c:axId val="98300288"/>
        <c:scaling>
          <c:orientation val="minMax"/>
        </c:scaling>
        <c:delete val="0"/>
        <c:axPos val="b"/>
        <c:numFmt formatCode="General" sourceLinked="1"/>
        <c:majorTickMark val="out"/>
        <c:minorTickMark val="none"/>
        <c:tickLblPos val="nextTo"/>
        <c:txPr>
          <a:bodyPr/>
          <a:lstStyle/>
          <a:p>
            <a:pPr>
              <a:defRPr b="1">
                <a:solidFill>
                  <a:srgbClr val="C00000"/>
                </a:solidFill>
              </a:defRPr>
            </a:pPr>
            <a:endParaRPr lang="ru-RU"/>
          </a:p>
        </c:txPr>
        <c:crossAx val="98301824"/>
        <c:crosses val="autoZero"/>
        <c:auto val="1"/>
        <c:lblAlgn val="ctr"/>
        <c:lblOffset val="100"/>
        <c:noMultiLvlLbl val="0"/>
      </c:catAx>
      <c:valAx>
        <c:axId val="98301824"/>
        <c:scaling>
          <c:orientation val="minMax"/>
        </c:scaling>
        <c:delete val="1"/>
        <c:axPos val="l"/>
        <c:numFmt formatCode="#,##0" sourceLinked="1"/>
        <c:majorTickMark val="out"/>
        <c:minorTickMark val="none"/>
        <c:tickLblPos val="nextTo"/>
        <c:crossAx val="98300288"/>
        <c:crosses val="autoZero"/>
        <c:crossBetween val="between"/>
      </c:valAx>
      <c:serAx>
        <c:axId val="99360768"/>
        <c:scaling>
          <c:orientation val="minMax"/>
        </c:scaling>
        <c:delete val="1"/>
        <c:axPos val="b"/>
        <c:majorTickMark val="out"/>
        <c:minorTickMark val="none"/>
        <c:tickLblPos val="none"/>
        <c:crossAx val="98301824"/>
        <c:crosses val="autoZero"/>
      </c:serAx>
    </c:plotArea>
    <c:plotVisOnly val="1"/>
    <c:dispBlanksAs val="gap"/>
    <c:showDLblsOverMax val="0"/>
  </c:chart>
  <c:txPr>
    <a:bodyPr/>
    <a:lstStyle/>
    <a:p>
      <a:pPr>
        <a:defRPr sz="1800"/>
      </a:pPr>
      <a:endParaRPr lang="ru-RU"/>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40"/>
      <c:rotY val="60"/>
      <c:rAngAx val="1"/>
    </c:view3D>
    <c:floor>
      <c:thickness val="0"/>
    </c:floor>
    <c:sideWall>
      <c:thickness val="0"/>
    </c:sideWall>
    <c:backWall>
      <c:thickness val="0"/>
    </c:backWall>
    <c:plotArea>
      <c:layout>
        <c:manualLayout>
          <c:layoutTarget val="inner"/>
          <c:xMode val="edge"/>
          <c:yMode val="edge"/>
          <c:x val="0.12472555774278216"/>
          <c:y val="2.6703001968503937E-2"/>
          <c:w val="0.59832447506561659"/>
          <c:h val="0.76031422244094493"/>
        </c:manualLayout>
      </c:layout>
      <c:bar3DChart>
        <c:barDir val="col"/>
        <c:grouping val="stacked"/>
        <c:varyColors val="0"/>
        <c:ser>
          <c:idx val="0"/>
          <c:order val="0"/>
          <c:tx>
            <c:strRef>
              <c:f>Лист1!$B$1</c:f>
              <c:strCache>
                <c:ptCount val="1"/>
                <c:pt idx="0">
                  <c:v>Кредиты кредитных организаций</c:v>
                </c:pt>
              </c:strCache>
            </c:strRef>
          </c:tx>
          <c:spPr>
            <a:solidFill>
              <a:srgbClr val="129481"/>
            </a:solidFill>
          </c:spPr>
          <c:invertIfNegative val="0"/>
          <c:dLbls>
            <c:dLbl>
              <c:idx val="0"/>
              <c:layout/>
              <c:tx>
                <c:rich>
                  <a:bodyPr/>
                  <a:lstStyle/>
                  <a:p>
                    <a:fld id="{3578EFD3-9AE1-4301-A40E-D98649BCF55B}" type="CELLREF">
                      <a:rPr lang="en-US" smtClean="0"/>
                      <a:pPr/>
                      <a:t>[ССЫЛКА НА ЯЧЕЙКУ]</a:t>
                    </a:fld>
                    <a:endParaRPr lang="ru-RU"/>
                  </a:p>
                </c:rich>
              </c:tx>
              <c:showLegendKey val="0"/>
              <c:showVal val="1"/>
              <c:showCatName val="0"/>
              <c:showSerName val="0"/>
              <c:showPercent val="0"/>
              <c:showBubbleSize val="0"/>
              <c:extLst>
                <c:ext xmlns:c15="http://schemas.microsoft.com/office/drawing/2012/chart" uri="{CE6537A1-D6FC-4f65-9D91-7224C49458BB}">
                  <c15:layout/>
                  <c15:dlblFieldTable>
                    <c15:dlblFTEntry>
                      <c15:txfldGUID>{3578EFD3-9AE1-4301-A40E-D98649BCF55B}</c15:txfldGUID>
                      <c15:f>Лист1!$B$2</c15:f>
                      <c15:dlblFieldTableCache>
                        <c:ptCount val="1"/>
                        <c:pt idx="0">
                          <c:v>618</c:v>
                        </c:pt>
                      </c15:dlblFieldTableCache>
                    </c15:dlblFTEntry>
                  </c15:dlblFieldTable>
                  <c15:showDataLabelsRange val="0"/>
                </c:ext>
                <c:ext xmlns:c16="http://schemas.microsoft.com/office/drawing/2014/chart" uri="{C3380CC4-5D6E-409C-BE32-E72D297353CC}">
                  <c16:uniqueId val="{00000000-0BDC-4DD4-B926-788A13D44A6F}"/>
                </c:ext>
              </c:extLst>
            </c:dLbl>
            <c:dLbl>
              <c:idx val="1"/>
              <c:layout>
                <c:manualLayout>
                  <c:x val="-4.1666666666667048E-3"/>
                  <c:y val="-4.3749999999999997E-2"/>
                </c:manualLayout>
              </c:layout>
              <c:tx>
                <c:rich>
                  <a:bodyPr/>
                  <a:lstStyle/>
                  <a:p>
                    <a:fld id="{8C2CBBB5-B80B-4882-9EF3-B68C06C9F7CC}" type="CELLREF">
                      <a:rPr lang="en-US" smtClean="0"/>
                      <a:pPr/>
                      <a:t>[ССЫЛКА НА ЯЧЕЙКУ]</a:t>
                    </a:fld>
                    <a:endParaRPr lang="ru-RU"/>
                  </a:p>
                </c:rich>
              </c:tx>
              <c:showLegendKey val="0"/>
              <c:showVal val="1"/>
              <c:showCatName val="0"/>
              <c:showSerName val="0"/>
              <c:showPercent val="0"/>
              <c:showBubbleSize val="0"/>
              <c:extLst>
                <c:ext xmlns:c15="http://schemas.microsoft.com/office/drawing/2012/chart" uri="{CE6537A1-D6FC-4f65-9D91-7224C49458BB}">
                  <c15:layout/>
                  <c15:dlblFieldTable>
                    <c15:dlblFTEntry>
                      <c15:txfldGUID>{8C2CBBB5-B80B-4882-9EF3-B68C06C9F7CC}</c15:txfldGUID>
                      <c15:f>Лист1!$B$3</c15:f>
                      <c15:dlblFieldTableCache>
                        <c:ptCount val="1"/>
                        <c:pt idx="0">
                          <c:v>697</c:v>
                        </c:pt>
                      </c15:dlblFieldTableCache>
                    </c15:dlblFTEntry>
                  </c15:dlblFieldTable>
                  <c15:showDataLabelsRange val="0"/>
                </c:ext>
                <c:ext xmlns:c16="http://schemas.microsoft.com/office/drawing/2014/chart" uri="{C3380CC4-5D6E-409C-BE32-E72D297353CC}">
                  <c16:uniqueId val="{00000001-0BDC-4DD4-B926-788A13D44A6F}"/>
                </c:ext>
              </c:extLst>
            </c:dLbl>
            <c:dLbl>
              <c:idx val="2"/>
              <c:layout/>
              <c:tx>
                <c:rich>
                  <a:bodyPr/>
                  <a:lstStyle/>
                  <a:p>
                    <a:fld id="{6B3AD8EB-0391-40EE-AD10-88AA7178A26B}" type="CELLREF">
                      <a:rPr lang="en-US" smtClean="0"/>
                      <a:pPr/>
                      <a:t>[ССЫЛКА НА ЯЧЕЙКУ]</a:t>
                    </a:fld>
                    <a:endParaRPr lang="ru-RU"/>
                  </a:p>
                </c:rich>
              </c:tx>
              <c:showLegendKey val="0"/>
              <c:showVal val="1"/>
              <c:showCatName val="0"/>
              <c:showSerName val="0"/>
              <c:showPercent val="0"/>
              <c:showBubbleSize val="0"/>
              <c:extLst>
                <c:ext xmlns:c15="http://schemas.microsoft.com/office/drawing/2012/chart" uri="{CE6537A1-D6FC-4f65-9D91-7224C49458BB}">
                  <c15:layout/>
                  <c15:dlblFieldTable>
                    <c15:dlblFTEntry>
                      <c15:txfldGUID>{6B3AD8EB-0391-40EE-AD10-88AA7178A26B}</c15:txfldGUID>
                      <c15:f>Лист1!$B$4</c15:f>
                      <c15:dlblFieldTableCache>
                        <c:ptCount val="1"/>
                        <c:pt idx="0">
                          <c:v>397</c:v>
                        </c:pt>
                      </c15:dlblFieldTableCache>
                    </c15:dlblFTEntry>
                  </c15:dlblFieldTable>
                  <c15:showDataLabelsRange val="0"/>
                </c:ext>
                <c:ext xmlns:c16="http://schemas.microsoft.com/office/drawing/2014/chart" uri="{C3380CC4-5D6E-409C-BE32-E72D297353CC}">
                  <c16:uniqueId val="{00000002-0BDC-4DD4-B926-788A13D44A6F}"/>
                </c:ext>
              </c:extLst>
            </c:dLbl>
            <c:numFmt formatCode="#,##0.0" sourceLinked="0"/>
            <c:spPr>
              <a:noFill/>
              <a:ln>
                <a:noFill/>
              </a:ln>
              <a:effectLst/>
            </c:spPr>
            <c:txPr>
              <a:bodyPr/>
              <a:lstStyle/>
              <a:p>
                <a:pPr>
                  <a:defRPr b="1">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Лист1!$A$2:$A$4</c:f>
              <c:numCache>
                <c:formatCode>m/d/yyyy</c:formatCode>
                <c:ptCount val="3"/>
                <c:pt idx="0">
                  <c:v>44927</c:v>
                </c:pt>
                <c:pt idx="1">
                  <c:v>45292</c:v>
                </c:pt>
                <c:pt idx="2">
                  <c:v>45658</c:v>
                </c:pt>
              </c:numCache>
            </c:numRef>
          </c:cat>
          <c:val>
            <c:numRef>
              <c:f>Лист1!$B$2:$B$4</c:f>
              <c:numCache>
                <c:formatCode>#,##0</c:formatCode>
                <c:ptCount val="3"/>
                <c:pt idx="0">
                  <c:v>618</c:v>
                </c:pt>
                <c:pt idx="1">
                  <c:v>697</c:v>
                </c:pt>
                <c:pt idx="2">
                  <c:v>397</c:v>
                </c:pt>
              </c:numCache>
            </c:numRef>
          </c:val>
          <c:extLst>
            <c:ext xmlns:c16="http://schemas.microsoft.com/office/drawing/2014/chart" uri="{C3380CC4-5D6E-409C-BE32-E72D297353CC}">
              <c16:uniqueId val="{00000003-0BDC-4DD4-B926-788A13D44A6F}"/>
            </c:ext>
          </c:extLst>
        </c:ser>
        <c:ser>
          <c:idx val="1"/>
          <c:order val="1"/>
          <c:tx>
            <c:strRef>
              <c:f>Лист1!$C$1</c:f>
              <c:strCache>
                <c:ptCount val="1"/>
                <c:pt idx="0">
                  <c:v>Бюджетные кредиты</c:v>
                </c:pt>
              </c:strCache>
            </c:strRef>
          </c:tx>
          <c:spPr>
            <a:solidFill>
              <a:srgbClr val="C00000"/>
            </a:solidFill>
          </c:spPr>
          <c:invertIfNegative val="0"/>
          <c:dLbls>
            <c:dLbl>
              <c:idx val="0"/>
              <c:layout>
                <c:manualLayout>
                  <c:x val="7.4715009296468238E-3"/>
                  <c:y val="-6.0393134860056701E-2"/>
                </c:manualLayout>
              </c:layout>
              <c:tx>
                <c:rich>
                  <a:bodyPr/>
                  <a:lstStyle/>
                  <a:p>
                    <a:r>
                      <a:rPr lang="en-US" dirty="0" smtClean="0"/>
                      <a:t>606</a:t>
                    </a:r>
                    <a:endParaRPr lang="en-US" dirty="0"/>
                  </a:p>
                </c:rich>
              </c:tx>
              <c:showLegendKey val="0"/>
              <c:showVal val="1"/>
              <c:showCatName val="0"/>
              <c:showSerName val="0"/>
              <c:showPercent val="0"/>
              <c:showBubbleSize val="0"/>
              <c:extLst>
                <c:ext xmlns:c15="http://schemas.microsoft.com/office/drawing/2012/chart" uri="{CE6537A1-D6FC-4f65-9D91-7224C49458BB}">
                  <c15:layout>
                    <c:manualLayout>
                      <c:w val="0.15928421522674638"/>
                      <c:h val="0.12603185681370482"/>
                    </c:manualLayout>
                  </c15:layout>
                </c:ext>
                <c:ext xmlns:c16="http://schemas.microsoft.com/office/drawing/2014/chart" uri="{C3380CC4-5D6E-409C-BE32-E72D297353CC}">
                  <c16:uniqueId val="{00000004-0BDC-4DD4-B926-788A13D44A6F}"/>
                </c:ext>
              </c:extLst>
            </c:dLbl>
            <c:dLbl>
              <c:idx val="1"/>
              <c:layout>
                <c:manualLayout>
                  <c:x val="1.5624999999999918E-2"/>
                  <c:y val="1.5622539370078138E-3"/>
                </c:manualLayout>
              </c:layout>
              <c:tx>
                <c:rich>
                  <a:bodyPr/>
                  <a:lstStyle/>
                  <a:p>
                    <a:fld id="{75A97C38-7621-4E93-9F9A-05D5E67B0D24}" type="CELLREF">
                      <a:rPr lang="en-US" smtClean="0"/>
                      <a:pPr/>
                      <a:t>[ССЫЛКА НА ЯЧЕЙКУ]</a:t>
                    </a:fld>
                    <a:endParaRPr lang="ru-RU"/>
                  </a:p>
                </c:rich>
              </c:tx>
              <c:showLegendKey val="0"/>
              <c:showVal val="1"/>
              <c:showCatName val="0"/>
              <c:showSerName val="0"/>
              <c:showPercent val="0"/>
              <c:showBubbleSize val="0"/>
              <c:extLst>
                <c:ext xmlns:c15="http://schemas.microsoft.com/office/drawing/2012/chart" uri="{CE6537A1-D6FC-4f65-9D91-7224C49458BB}">
                  <c15:layout>
                    <c:manualLayout>
                      <c:w val="0.10729166666666666"/>
                      <c:h val="8.3437499999999998E-2"/>
                    </c:manualLayout>
                  </c15:layout>
                  <c15:dlblFieldTable>
                    <c15:dlblFTEntry>
                      <c15:txfldGUID>{75A97C38-7621-4E93-9F9A-05D5E67B0D24}</c15:txfldGUID>
                      <c15:f>Лист1!$C$3</c15:f>
                      <c15:dlblFieldTableCache>
                        <c:ptCount val="1"/>
                        <c:pt idx="0">
                          <c:v>600</c:v>
                        </c:pt>
                      </c15:dlblFieldTableCache>
                    </c15:dlblFTEntry>
                  </c15:dlblFieldTable>
                  <c15:showDataLabelsRange val="0"/>
                </c:ext>
                <c:ext xmlns:c16="http://schemas.microsoft.com/office/drawing/2014/chart" uri="{C3380CC4-5D6E-409C-BE32-E72D297353CC}">
                  <c16:uniqueId val="{00000005-0BDC-4DD4-B926-788A13D44A6F}"/>
                </c:ext>
              </c:extLst>
            </c:dLbl>
            <c:dLbl>
              <c:idx val="2"/>
              <c:layout>
                <c:manualLayout>
                  <c:x val="2.2916666666666665E-2"/>
                  <c:y val="4.3749999999999997E-2"/>
                </c:manualLayout>
              </c:layout>
              <c:tx>
                <c:rich>
                  <a:bodyPr/>
                  <a:lstStyle/>
                  <a:p>
                    <a:fld id="{AB05DAF9-CFCD-4032-A40E-99F02EE4B760}" type="CELLREF">
                      <a:rPr lang="en-US" smtClean="0"/>
                      <a:pPr/>
                      <a:t>[ССЫЛКА НА ЯЧЕЙКУ]</a:t>
                    </a:fld>
                    <a:endParaRPr lang="ru-RU"/>
                  </a:p>
                </c:rich>
              </c:tx>
              <c:showLegendKey val="0"/>
              <c:showVal val="1"/>
              <c:showCatName val="0"/>
              <c:showSerName val="0"/>
              <c:showPercent val="0"/>
              <c:showBubbleSize val="0"/>
              <c:extLst>
                <c:ext xmlns:c15="http://schemas.microsoft.com/office/drawing/2012/chart" uri="{CE6537A1-D6FC-4f65-9D91-7224C49458BB}">
                  <c15:layout/>
                  <c15:dlblFieldTable>
                    <c15:dlblFTEntry>
                      <c15:txfldGUID>{AB05DAF9-CFCD-4032-A40E-99F02EE4B760}</c15:txfldGUID>
                      <c15:f>Лист1!$C$4</c15:f>
                      <c15:dlblFieldTableCache>
                        <c:ptCount val="1"/>
                        <c:pt idx="0">
                          <c:v>600</c:v>
                        </c:pt>
                      </c15:dlblFieldTableCache>
                    </c15:dlblFTEntry>
                  </c15:dlblFieldTable>
                  <c15:showDataLabelsRange val="0"/>
                </c:ext>
                <c:ext xmlns:c16="http://schemas.microsoft.com/office/drawing/2014/chart" uri="{C3380CC4-5D6E-409C-BE32-E72D297353CC}">
                  <c16:uniqueId val="{00000006-0BDC-4DD4-B926-788A13D44A6F}"/>
                </c:ext>
              </c:extLst>
            </c:dLbl>
            <c:numFmt formatCode="#,##0.0" sourceLinked="0"/>
            <c:spPr>
              <a:noFill/>
              <a:ln>
                <a:noFill/>
              </a:ln>
              <a:effectLst/>
            </c:spPr>
            <c:txPr>
              <a:bodyPr/>
              <a:lstStyle/>
              <a:p>
                <a:pPr>
                  <a:defRPr b="1">
                    <a:solidFill>
                      <a:srgbClr val="FFFF00"/>
                    </a:solidFill>
                    <a:latin typeface="Times New Roman" pitchFamily="18" charset="0"/>
                    <a:ea typeface="Arial Unicode MS" pitchFamily="34" charset="-128"/>
                    <a:cs typeface="Times New Roman" pitchFamily="18" charset="0"/>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Лист1!$A$2:$A$4</c:f>
              <c:numCache>
                <c:formatCode>m/d/yyyy</c:formatCode>
                <c:ptCount val="3"/>
                <c:pt idx="0">
                  <c:v>44927</c:v>
                </c:pt>
                <c:pt idx="1">
                  <c:v>45292</c:v>
                </c:pt>
                <c:pt idx="2">
                  <c:v>45658</c:v>
                </c:pt>
              </c:numCache>
            </c:numRef>
          </c:cat>
          <c:val>
            <c:numRef>
              <c:f>Лист1!$C$2:$C$4</c:f>
              <c:numCache>
                <c:formatCode>#,##0</c:formatCode>
                <c:ptCount val="3"/>
                <c:pt idx="0">
                  <c:v>606</c:v>
                </c:pt>
                <c:pt idx="1">
                  <c:v>600</c:v>
                </c:pt>
                <c:pt idx="2">
                  <c:v>600</c:v>
                </c:pt>
              </c:numCache>
            </c:numRef>
          </c:val>
          <c:extLst>
            <c:ext xmlns:c16="http://schemas.microsoft.com/office/drawing/2014/chart" uri="{C3380CC4-5D6E-409C-BE32-E72D297353CC}">
              <c16:uniqueId val="{00000007-0BDC-4DD4-B926-788A13D44A6F}"/>
            </c:ext>
          </c:extLst>
        </c:ser>
        <c:dLbls>
          <c:showLegendKey val="0"/>
          <c:showVal val="0"/>
          <c:showCatName val="0"/>
          <c:showSerName val="0"/>
          <c:showPercent val="0"/>
          <c:showBubbleSize val="0"/>
        </c:dLbls>
        <c:gapWidth val="150"/>
        <c:shape val="box"/>
        <c:axId val="51353856"/>
        <c:axId val="51367936"/>
        <c:axId val="0"/>
      </c:bar3DChart>
      <c:dateAx>
        <c:axId val="51353856"/>
        <c:scaling>
          <c:orientation val="minMax"/>
        </c:scaling>
        <c:delete val="0"/>
        <c:axPos val="b"/>
        <c:numFmt formatCode="m/d/yyyy" sourceLinked="1"/>
        <c:majorTickMark val="out"/>
        <c:minorTickMark val="none"/>
        <c:tickLblPos val="nextTo"/>
        <c:txPr>
          <a:bodyPr/>
          <a:lstStyle/>
          <a:p>
            <a:pPr>
              <a:defRPr sz="1200"/>
            </a:pPr>
            <a:endParaRPr lang="ru-RU"/>
          </a:p>
        </c:txPr>
        <c:crossAx val="51367936"/>
        <c:crossesAt val="0"/>
        <c:auto val="1"/>
        <c:lblOffset val="100"/>
        <c:baseTimeUnit val="years"/>
      </c:dateAx>
      <c:valAx>
        <c:axId val="51367936"/>
        <c:scaling>
          <c:orientation val="minMax"/>
          <c:min val="100"/>
        </c:scaling>
        <c:delete val="0"/>
        <c:axPos val="l"/>
        <c:majorGridlines/>
        <c:numFmt formatCode="0" sourceLinked="0"/>
        <c:majorTickMark val="out"/>
        <c:minorTickMark val="none"/>
        <c:tickLblPos val="nextTo"/>
        <c:txPr>
          <a:bodyPr/>
          <a:lstStyle/>
          <a:p>
            <a:pPr>
              <a:defRPr sz="1400"/>
            </a:pPr>
            <a:endParaRPr lang="ru-RU"/>
          </a:p>
        </c:txPr>
        <c:crossAx val="51353856"/>
        <c:crosses val="autoZero"/>
        <c:crossBetween val="between"/>
        <c:majorUnit val="250"/>
      </c:valAx>
    </c:plotArea>
    <c:legend>
      <c:legendPos val="r"/>
      <c:layout>
        <c:manualLayout>
          <c:xMode val="edge"/>
          <c:yMode val="edge"/>
          <c:x val="0.66888336614173227"/>
          <c:y val="1.9256397637795276E-2"/>
          <c:w val="0.24361663385826823"/>
          <c:h val="0.36461220472441064"/>
        </c:manualLayout>
      </c:layout>
      <c:overlay val="0"/>
      <c:txPr>
        <a:bodyPr/>
        <a:lstStyle/>
        <a:p>
          <a:pPr>
            <a:defRPr sz="1400"/>
          </a:pPr>
          <a:endParaRPr lang="ru-RU"/>
        </a:p>
      </c:txPr>
    </c:legend>
    <c:plotVisOnly val="1"/>
    <c:dispBlanksAs val="gap"/>
    <c:showDLblsOverMax val="0"/>
  </c:chart>
  <c:txPr>
    <a:bodyPr/>
    <a:lstStyle/>
    <a:p>
      <a:pPr>
        <a:defRPr sz="1800"/>
      </a:pPr>
      <a:endParaRPr lang="ru-RU"/>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7.4786369927049512E-2"/>
          <c:y val="2.8786101297239384E-2"/>
          <c:w val="0.92579219652656664"/>
          <c:h val="0.90484546368287411"/>
        </c:manualLayout>
      </c:layout>
      <c:bar3DChart>
        <c:barDir val="col"/>
        <c:grouping val="standard"/>
        <c:varyColors val="0"/>
        <c:ser>
          <c:idx val="0"/>
          <c:order val="0"/>
          <c:tx>
            <c:strRef>
              <c:f>Лист1!$B$1</c:f>
              <c:strCache>
                <c:ptCount val="1"/>
                <c:pt idx="0">
                  <c:v>Столбец1</c:v>
                </c:pt>
              </c:strCache>
            </c:strRef>
          </c:tx>
          <c:spPr>
            <a:solidFill>
              <a:schemeClr val="accent1"/>
            </a:solidFill>
            <a:ln>
              <a:noFill/>
            </a:ln>
            <a:effectLst/>
            <a:sp3d/>
          </c:spPr>
          <c:invertIfNegative val="0"/>
          <c:dLbls>
            <c:dLbl>
              <c:idx val="0"/>
              <c:layout>
                <c:manualLayout>
                  <c:x val="2.8934142412316292E-2"/>
                  <c:y val="-8.6120962656051861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0-59F7-4E40-85C4-EA196DB32FB0}"/>
                </c:ext>
              </c:extLst>
            </c:dLbl>
            <c:dLbl>
              <c:idx val="1"/>
              <c:layout>
                <c:manualLayout>
                  <c:x val="1.8412636080564915E-2"/>
                  <c:y val="-9.0427010788854456E-2"/>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59F7-4E40-85C4-EA196DB32FB0}"/>
                </c:ext>
              </c:extLst>
            </c:dLbl>
            <c:dLbl>
              <c:idx val="2"/>
              <c:layout>
                <c:manualLayout>
                  <c:x val="2.3673389246440604E-2"/>
                  <c:y val="-0.10334515518726224"/>
                </c:manualLayout>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59F7-4E40-85C4-EA196DB32FB0}"/>
                </c:ext>
              </c:extLst>
            </c:dLbl>
            <c:spPr>
              <a:noFill/>
              <a:ln>
                <a:noFill/>
              </a:ln>
              <a:effectLst/>
            </c:spPr>
            <c:txPr>
              <a:bodyPr rot="0" spcFirstLastPara="1" vertOverflow="ellipsis" vert="horz" wrap="square" lIns="38100" tIns="19050" rIns="38100" bIns="19050" anchor="ctr" anchorCtr="1">
                <a:spAutoFit/>
              </a:bodyPr>
              <a:lstStyle/>
              <a:p>
                <a:pPr>
                  <a:defRPr sz="2400" b="1" i="0" u="none" strike="noStrike" kern="1200" baseline="0">
                    <a:solidFill>
                      <a:srgbClr val="C00000"/>
                    </a:solidFill>
                    <a:latin typeface="+mn-lt"/>
                    <a:ea typeface="+mn-ea"/>
                    <a:cs typeface="+mn-cs"/>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Лист1!$A$2:$A$4</c:f>
              <c:strCache>
                <c:ptCount val="3"/>
                <c:pt idx="0">
                  <c:v>Факт
2022</c:v>
                </c:pt>
                <c:pt idx="1">
                  <c:v>Факт 
2023  </c:v>
                </c:pt>
                <c:pt idx="2">
                  <c:v>Факт 
2024</c:v>
                </c:pt>
              </c:strCache>
            </c:strRef>
          </c:cat>
          <c:val>
            <c:numRef>
              <c:f>Лист1!$B$2:$B$4</c:f>
              <c:numCache>
                <c:formatCode>General</c:formatCode>
                <c:ptCount val="3"/>
                <c:pt idx="0">
                  <c:v>0.4</c:v>
                </c:pt>
                <c:pt idx="1">
                  <c:v>0.3</c:v>
                </c:pt>
                <c:pt idx="2">
                  <c:v>0.2</c:v>
                </c:pt>
              </c:numCache>
            </c:numRef>
          </c:val>
          <c:shape val="cylinder"/>
          <c:extLst>
            <c:ext xmlns:c16="http://schemas.microsoft.com/office/drawing/2014/chart" uri="{C3380CC4-5D6E-409C-BE32-E72D297353CC}">
              <c16:uniqueId val="{00000003-59F7-4E40-85C4-EA196DB32FB0}"/>
            </c:ext>
          </c:extLst>
        </c:ser>
        <c:dLbls>
          <c:showLegendKey val="0"/>
          <c:showVal val="0"/>
          <c:showCatName val="0"/>
          <c:showSerName val="0"/>
          <c:showPercent val="0"/>
          <c:showBubbleSize val="0"/>
        </c:dLbls>
        <c:gapWidth val="150"/>
        <c:shape val="box"/>
        <c:axId val="568404543"/>
        <c:axId val="568396223"/>
        <c:axId val="971318047"/>
      </c:bar3DChart>
      <c:catAx>
        <c:axId val="568404543"/>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accent1">
                    <a:lumMod val="50000"/>
                  </a:schemeClr>
                </a:solidFill>
                <a:latin typeface="+mn-lt"/>
                <a:ea typeface="+mn-ea"/>
                <a:cs typeface="+mn-cs"/>
              </a:defRPr>
            </a:pPr>
            <a:endParaRPr lang="ru-RU"/>
          </a:p>
        </c:txPr>
        <c:crossAx val="568396223"/>
        <c:crosses val="autoZero"/>
        <c:auto val="1"/>
        <c:lblAlgn val="ctr"/>
        <c:lblOffset val="100"/>
        <c:noMultiLvlLbl val="0"/>
      </c:catAx>
      <c:valAx>
        <c:axId val="56839622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ru-RU"/>
          </a:p>
        </c:txPr>
        <c:crossAx val="568404543"/>
        <c:crosses val="autoZero"/>
        <c:crossBetween val="between"/>
      </c:valAx>
      <c:serAx>
        <c:axId val="971318047"/>
        <c:scaling>
          <c:orientation val="minMax"/>
        </c:scaling>
        <c:delete val="1"/>
        <c:axPos val="b"/>
        <c:majorTickMark val="none"/>
        <c:minorTickMark val="none"/>
        <c:tickLblPos val="nextTo"/>
        <c:crossAx val="568396223"/>
        <c:crosses val="autoZero"/>
      </c:ser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ru-RU"/>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9770998675030407E-2"/>
          <c:y val="0.10307260385494589"/>
          <c:w val="0.81354170767716527"/>
          <c:h val="1"/>
        </c:manualLayout>
      </c:layout>
      <c:doughnutChart>
        <c:varyColors val="1"/>
        <c:ser>
          <c:idx val="0"/>
          <c:order val="0"/>
          <c:tx>
            <c:strRef>
              <c:f>Лист1!$B$1</c:f>
              <c:strCache>
                <c:ptCount val="1"/>
                <c:pt idx="0">
                  <c:v>2024</c:v>
                </c:pt>
              </c:strCache>
            </c:strRef>
          </c:tx>
          <c:spPr>
            <a:pattFill prst="diagBrick">
              <a:fgClr>
                <a:srgbClr val="F0D270"/>
              </a:fgClr>
              <a:bgClr>
                <a:schemeClr val="bg1"/>
              </a:bgClr>
            </a:pattFill>
            <a:effectLst>
              <a:outerShdw blurRad="50800" dir="5400000" algn="ctr" rotWithShape="0">
                <a:srgbClr val="000000">
                  <a:alpha val="43137"/>
                </a:srgbClr>
              </a:outerShdw>
            </a:effectLst>
            <a:scene3d>
              <a:camera prst="orthographicFront"/>
              <a:lightRig rig="threePt" dir="t"/>
            </a:scene3d>
            <a:sp3d prstMaterial="flat">
              <a:bevelT/>
              <a:bevelB/>
            </a:sp3d>
          </c:spPr>
          <c:dPt>
            <c:idx val="0"/>
            <c:bubble3D val="0"/>
            <c:spPr>
              <a:pattFill prst="diagBrick">
                <a:fgClr>
                  <a:srgbClr val="87E9CB"/>
                </a:fgClr>
                <a:bgClr>
                  <a:srgbClr val="12642D"/>
                </a:bgClr>
              </a:pattFill>
              <a:ln w="19050">
                <a:solidFill>
                  <a:schemeClr val="lt1"/>
                </a:solidFill>
              </a:ln>
              <a:effectLst>
                <a:outerShdw blurRad="50800" dir="5400000" algn="ctr" rotWithShape="0">
                  <a:srgbClr val="000000">
                    <a:alpha val="43137"/>
                  </a:srgbClr>
                </a:outerShdw>
              </a:effectLst>
              <a:scene3d>
                <a:camera prst="orthographicFront"/>
                <a:lightRig rig="threePt" dir="t"/>
              </a:scene3d>
              <a:sp3d prstMaterial="flat">
                <a:bevelT/>
                <a:bevelB/>
              </a:sp3d>
            </c:spPr>
            <c:extLst>
              <c:ext xmlns:c16="http://schemas.microsoft.com/office/drawing/2014/chart" uri="{C3380CC4-5D6E-409C-BE32-E72D297353CC}">
                <c16:uniqueId val="{00000001-BFC2-4628-B456-997CC506DB24}"/>
              </c:ext>
            </c:extLst>
          </c:dPt>
          <c:dPt>
            <c:idx val="1"/>
            <c:bubble3D val="0"/>
            <c:spPr>
              <a:pattFill prst="diagBrick">
                <a:fgClr>
                  <a:srgbClr val="DC6296"/>
                </a:fgClr>
                <a:bgClr>
                  <a:srgbClr val="9A2255"/>
                </a:bgClr>
              </a:pattFill>
              <a:ln w="19050">
                <a:solidFill>
                  <a:schemeClr val="lt1"/>
                </a:solidFill>
              </a:ln>
              <a:effectLst>
                <a:outerShdw blurRad="50800" dir="5400000" algn="ctr" rotWithShape="0">
                  <a:srgbClr val="000000">
                    <a:alpha val="43137"/>
                  </a:srgbClr>
                </a:outerShdw>
              </a:effectLst>
              <a:scene3d>
                <a:camera prst="orthographicFront"/>
                <a:lightRig rig="threePt" dir="t"/>
              </a:scene3d>
              <a:sp3d prstMaterial="flat">
                <a:bevelT/>
                <a:bevelB/>
              </a:sp3d>
            </c:spPr>
            <c:extLst>
              <c:ext xmlns:c16="http://schemas.microsoft.com/office/drawing/2014/chart" uri="{C3380CC4-5D6E-409C-BE32-E72D297353CC}">
                <c16:uniqueId val="{00000003-BFC2-4628-B456-997CC506DB24}"/>
              </c:ext>
            </c:extLst>
          </c:dPt>
          <c:dPt>
            <c:idx val="2"/>
            <c:bubble3D val="0"/>
            <c:spPr>
              <a:pattFill prst="diagBrick">
                <a:fgClr>
                  <a:srgbClr val="84E4D9"/>
                </a:fgClr>
                <a:bgClr>
                  <a:srgbClr val="247E88"/>
                </a:bgClr>
              </a:pattFill>
              <a:ln w="19050">
                <a:solidFill>
                  <a:schemeClr val="lt1"/>
                </a:solidFill>
              </a:ln>
              <a:effectLst>
                <a:outerShdw blurRad="50800" dir="5400000" algn="ctr" rotWithShape="0">
                  <a:srgbClr val="000000">
                    <a:alpha val="43137"/>
                  </a:srgbClr>
                </a:outerShdw>
              </a:effectLst>
              <a:scene3d>
                <a:camera prst="orthographicFront"/>
                <a:lightRig rig="threePt" dir="t"/>
              </a:scene3d>
              <a:sp3d prstMaterial="flat">
                <a:bevelT/>
                <a:bevelB/>
              </a:sp3d>
            </c:spPr>
            <c:extLst>
              <c:ext xmlns:c16="http://schemas.microsoft.com/office/drawing/2014/chart" uri="{C3380CC4-5D6E-409C-BE32-E72D297353CC}">
                <c16:uniqueId val="{00000005-BFC2-4628-B456-997CC506DB24}"/>
              </c:ext>
            </c:extLst>
          </c:dPt>
          <c:dPt>
            <c:idx val="3"/>
            <c:bubble3D val="0"/>
            <c:spPr>
              <a:pattFill prst="diagBrick">
                <a:fgClr>
                  <a:srgbClr val="F4AD7C"/>
                </a:fgClr>
                <a:bgClr>
                  <a:srgbClr val="E2721E"/>
                </a:bgClr>
              </a:pattFill>
              <a:ln w="19050">
                <a:solidFill>
                  <a:schemeClr val="lt1"/>
                </a:solidFill>
              </a:ln>
              <a:effectLst>
                <a:outerShdw blurRad="50800" dir="5400000" algn="ctr" rotWithShape="0">
                  <a:srgbClr val="000000">
                    <a:alpha val="43137"/>
                  </a:srgbClr>
                </a:outerShdw>
              </a:effectLst>
              <a:scene3d>
                <a:camera prst="orthographicFront"/>
                <a:lightRig rig="threePt" dir="t"/>
              </a:scene3d>
              <a:sp3d prstMaterial="flat">
                <a:bevelT/>
                <a:bevelB/>
              </a:sp3d>
            </c:spPr>
            <c:extLst>
              <c:ext xmlns:c16="http://schemas.microsoft.com/office/drawing/2014/chart" uri="{C3380CC4-5D6E-409C-BE32-E72D297353CC}">
                <c16:uniqueId val="{00000007-BFC2-4628-B456-997CC506DB24}"/>
              </c:ext>
            </c:extLst>
          </c:dPt>
          <c:dPt>
            <c:idx val="4"/>
            <c:bubble3D val="0"/>
            <c:spPr>
              <a:pattFill prst="diagBrick">
                <a:fgClr>
                  <a:srgbClr val="87E9CB"/>
                </a:fgClr>
                <a:bgClr>
                  <a:srgbClr val="28D29D"/>
                </a:bgClr>
              </a:pattFill>
              <a:ln w="19050">
                <a:solidFill>
                  <a:schemeClr val="lt1"/>
                </a:solidFill>
              </a:ln>
              <a:effectLst>
                <a:outerShdw blurRad="50800" dir="5400000" algn="ctr" rotWithShape="0">
                  <a:srgbClr val="000000">
                    <a:alpha val="43137"/>
                  </a:srgbClr>
                </a:outerShdw>
              </a:effectLst>
              <a:scene3d>
                <a:camera prst="orthographicFront"/>
                <a:lightRig rig="threePt" dir="t"/>
              </a:scene3d>
              <a:sp3d prstMaterial="flat">
                <a:bevelT/>
                <a:bevelB/>
              </a:sp3d>
            </c:spPr>
            <c:extLst>
              <c:ext xmlns:c16="http://schemas.microsoft.com/office/drawing/2014/chart" uri="{C3380CC4-5D6E-409C-BE32-E72D297353CC}">
                <c16:uniqueId val="{00000009-BFC2-4628-B456-997CC506DB24}"/>
              </c:ext>
            </c:extLst>
          </c:dPt>
          <c:dPt>
            <c:idx val="5"/>
            <c:bubble3D val="0"/>
            <c:spPr>
              <a:pattFill prst="diagBrick">
                <a:fgClr>
                  <a:srgbClr val="DFAAE8"/>
                </a:fgClr>
                <a:bgClr>
                  <a:srgbClr val="BA47CD"/>
                </a:bgClr>
              </a:pattFill>
              <a:ln w="19050">
                <a:solidFill>
                  <a:schemeClr val="lt1"/>
                </a:solidFill>
              </a:ln>
              <a:effectLst>
                <a:outerShdw blurRad="50800" dir="5400000" algn="ctr" rotWithShape="0">
                  <a:srgbClr val="000000">
                    <a:alpha val="43137"/>
                  </a:srgbClr>
                </a:outerShdw>
              </a:effectLst>
              <a:scene3d>
                <a:camera prst="orthographicFront"/>
                <a:lightRig rig="threePt" dir="t"/>
              </a:scene3d>
              <a:sp3d prstMaterial="flat">
                <a:bevelT/>
                <a:bevelB/>
              </a:sp3d>
            </c:spPr>
            <c:extLst>
              <c:ext xmlns:c16="http://schemas.microsoft.com/office/drawing/2014/chart" uri="{C3380CC4-5D6E-409C-BE32-E72D297353CC}">
                <c16:uniqueId val="{0000000B-BFC2-4628-B456-997CC506DB24}"/>
              </c:ext>
            </c:extLst>
          </c:dPt>
          <c:dPt>
            <c:idx val="6"/>
            <c:bubble3D val="0"/>
            <c:spPr>
              <a:pattFill prst="diagBrick">
                <a:fgClr>
                  <a:srgbClr val="CAFEEB"/>
                </a:fgClr>
                <a:bgClr>
                  <a:srgbClr val="71F428"/>
                </a:bgClr>
              </a:pattFill>
              <a:ln w="19050">
                <a:solidFill>
                  <a:schemeClr val="lt1"/>
                </a:solidFill>
              </a:ln>
              <a:effectLst>
                <a:outerShdw blurRad="50800" dir="5400000" algn="ctr" rotWithShape="0">
                  <a:srgbClr val="000000">
                    <a:alpha val="43137"/>
                  </a:srgbClr>
                </a:outerShdw>
              </a:effectLst>
              <a:scene3d>
                <a:camera prst="orthographicFront"/>
                <a:lightRig rig="threePt" dir="t"/>
              </a:scene3d>
              <a:sp3d prstMaterial="flat">
                <a:bevelT/>
                <a:bevelB/>
              </a:sp3d>
            </c:spPr>
            <c:extLst>
              <c:ext xmlns:c16="http://schemas.microsoft.com/office/drawing/2014/chart" uri="{C3380CC4-5D6E-409C-BE32-E72D297353CC}">
                <c16:uniqueId val="{0000000D-BFC2-4628-B456-997CC506DB24}"/>
              </c:ext>
            </c:extLst>
          </c:dPt>
          <c:dPt>
            <c:idx val="7"/>
            <c:bubble3D val="0"/>
            <c:spPr>
              <a:pattFill prst="diagBrick">
                <a:fgClr>
                  <a:srgbClr val="C00000"/>
                </a:fgClr>
                <a:bgClr>
                  <a:srgbClr val="FF0000"/>
                </a:bgClr>
              </a:pattFill>
              <a:ln w="19050">
                <a:solidFill>
                  <a:schemeClr val="lt1"/>
                </a:solidFill>
              </a:ln>
              <a:effectLst>
                <a:outerShdw blurRad="50800" dir="5400000" algn="ctr" rotWithShape="0">
                  <a:srgbClr val="000000">
                    <a:alpha val="43137"/>
                  </a:srgbClr>
                </a:outerShdw>
              </a:effectLst>
              <a:scene3d>
                <a:camera prst="orthographicFront"/>
                <a:lightRig rig="threePt" dir="t"/>
              </a:scene3d>
              <a:sp3d prstMaterial="flat">
                <a:bevelT/>
                <a:bevelB/>
              </a:sp3d>
            </c:spPr>
            <c:extLst>
              <c:ext xmlns:c16="http://schemas.microsoft.com/office/drawing/2014/chart" uri="{C3380CC4-5D6E-409C-BE32-E72D297353CC}">
                <c16:uniqueId val="{0000000F-BFC2-4628-B456-997CC506DB24}"/>
              </c:ext>
            </c:extLst>
          </c:dPt>
          <c:dPt>
            <c:idx val="8"/>
            <c:bubble3D val="0"/>
            <c:spPr>
              <a:pattFill prst="diagBrick">
                <a:fgClr>
                  <a:srgbClr val="88F7F4"/>
                </a:fgClr>
                <a:bgClr>
                  <a:srgbClr val="2CECEC"/>
                </a:bgClr>
              </a:pattFill>
              <a:ln w="19050">
                <a:solidFill>
                  <a:schemeClr val="lt1"/>
                </a:solidFill>
              </a:ln>
              <a:effectLst>
                <a:outerShdw blurRad="50800" dir="5400000" algn="ctr" rotWithShape="0">
                  <a:srgbClr val="000000">
                    <a:alpha val="43137"/>
                  </a:srgbClr>
                </a:outerShdw>
              </a:effectLst>
              <a:scene3d>
                <a:camera prst="orthographicFront"/>
                <a:lightRig rig="threePt" dir="t"/>
              </a:scene3d>
              <a:sp3d prstMaterial="flat">
                <a:bevelT/>
                <a:bevelB/>
              </a:sp3d>
            </c:spPr>
            <c:extLst>
              <c:ext xmlns:c16="http://schemas.microsoft.com/office/drawing/2014/chart" uri="{C3380CC4-5D6E-409C-BE32-E72D297353CC}">
                <c16:uniqueId val="{00000011-BFC2-4628-B456-997CC506DB24}"/>
              </c:ext>
            </c:extLst>
          </c:dPt>
          <c:dPt>
            <c:idx val="9"/>
            <c:bubble3D val="0"/>
            <c:spPr>
              <a:pattFill prst="diagBrick">
                <a:fgClr>
                  <a:srgbClr val="F0904E"/>
                </a:fgClr>
                <a:bgClr>
                  <a:srgbClr val="492207"/>
                </a:bgClr>
              </a:pattFill>
              <a:ln w="19050">
                <a:solidFill>
                  <a:schemeClr val="lt1"/>
                </a:solidFill>
              </a:ln>
              <a:effectLst>
                <a:outerShdw blurRad="50800" dir="5400000" algn="ctr" rotWithShape="0">
                  <a:srgbClr val="000000">
                    <a:alpha val="43137"/>
                  </a:srgbClr>
                </a:outerShdw>
              </a:effectLst>
              <a:scene3d>
                <a:camera prst="orthographicFront"/>
                <a:lightRig rig="threePt" dir="t"/>
              </a:scene3d>
              <a:sp3d prstMaterial="flat">
                <a:bevelT/>
                <a:bevelB/>
              </a:sp3d>
            </c:spPr>
            <c:extLst>
              <c:ext xmlns:c16="http://schemas.microsoft.com/office/drawing/2014/chart" uri="{C3380CC4-5D6E-409C-BE32-E72D297353CC}">
                <c16:uniqueId val="{00000013-BFC2-4628-B456-997CC506DB24}"/>
              </c:ext>
            </c:extLst>
          </c:dPt>
          <c:dPt>
            <c:idx val="10"/>
            <c:bubble3D val="0"/>
            <c:spPr>
              <a:pattFill prst="diagBrick">
                <a:fgClr>
                  <a:srgbClr val="FFFF00"/>
                </a:fgClr>
                <a:bgClr>
                  <a:srgbClr val="FFC000"/>
                </a:bgClr>
              </a:pattFill>
              <a:ln w="19050">
                <a:solidFill>
                  <a:schemeClr val="lt1"/>
                </a:solidFill>
              </a:ln>
              <a:effectLst>
                <a:outerShdw blurRad="50800" dir="5400000" algn="ctr" rotWithShape="0">
                  <a:srgbClr val="000000">
                    <a:alpha val="43137"/>
                  </a:srgbClr>
                </a:outerShdw>
              </a:effectLst>
              <a:scene3d>
                <a:camera prst="orthographicFront"/>
                <a:lightRig rig="threePt" dir="t"/>
              </a:scene3d>
              <a:sp3d prstMaterial="flat">
                <a:bevelT/>
                <a:bevelB/>
              </a:sp3d>
            </c:spPr>
            <c:extLst>
              <c:ext xmlns:c16="http://schemas.microsoft.com/office/drawing/2014/chart" uri="{C3380CC4-5D6E-409C-BE32-E72D297353CC}">
                <c16:uniqueId val="{00000015-BFC2-4628-B456-997CC506DB24}"/>
              </c:ext>
            </c:extLst>
          </c:dPt>
          <c:dPt>
            <c:idx val="11"/>
            <c:bubble3D val="0"/>
            <c:spPr>
              <a:pattFill prst="diagBrick">
                <a:fgClr>
                  <a:srgbClr val="FFFF00"/>
                </a:fgClr>
                <a:bgClr>
                  <a:srgbClr val="FFC000"/>
                </a:bgClr>
              </a:pattFill>
              <a:ln w="19050">
                <a:solidFill>
                  <a:schemeClr val="lt1"/>
                </a:solidFill>
              </a:ln>
              <a:effectLst>
                <a:outerShdw blurRad="50800" dir="5400000" algn="ctr" rotWithShape="0">
                  <a:srgbClr val="000000">
                    <a:alpha val="43137"/>
                  </a:srgbClr>
                </a:outerShdw>
              </a:effectLst>
              <a:scene3d>
                <a:camera prst="orthographicFront"/>
                <a:lightRig rig="threePt" dir="t"/>
              </a:scene3d>
              <a:sp3d prstMaterial="flat">
                <a:bevelT/>
                <a:bevelB/>
              </a:sp3d>
            </c:spPr>
            <c:extLst>
              <c:ext xmlns:c16="http://schemas.microsoft.com/office/drawing/2014/chart" uri="{C3380CC4-5D6E-409C-BE32-E72D297353CC}">
                <c16:uniqueId val="{00000017-BFC2-4628-B456-997CC506DB24}"/>
              </c:ext>
            </c:extLst>
          </c:dPt>
          <c:dLbls>
            <c:dLbl>
              <c:idx val="0"/>
              <c:layout>
                <c:manualLayout>
                  <c:x val="0.21563446223174823"/>
                  <c:y val="-0.15114282682068203"/>
                </c:manualLayout>
              </c:layout>
              <c:showLegendKey val="0"/>
              <c:showVal val="0"/>
              <c:showCatName val="0"/>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1-BFC2-4628-B456-997CC506DB24}"/>
                </c:ext>
              </c:extLst>
            </c:dLbl>
            <c:dLbl>
              <c:idx val="1"/>
              <c:layout>
                <c:manualLayout>
                  <c:x val="0.19295077542114339"/>
                  <c:y val="-0.12128029698974611"/>
                </c:manualLayout>
              </c:layout>
              <c:tx>
                <c:rich>
                  <a:bodyPr/>
                  <a:lstStyle/>
                  <a:p>
                    <a:r>
                      <a:rPr lang="en-US" dirty="0"/>
                      <a:t>9,2%</a:t>
                    </a:r>
                  </a:p>
                </c:rich>
              </c:tx>
              <c:showLegendKey val="0"/>
              <c:showVal val="0"/>
              <c:showCatName val="0"/>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3-BFC2-4628-B456-997CC506DB24}"/>
                </c:ext>
              </c:extLst>
            </c:dLbl>
            <c:dLbl>
              <c:idx val="2"/>
              <c:layout>
                <c:manualLayout>
                  <c:x val="0.19142867926809876"/>
                  <c:y val="-9.3106034052999567E-2"/>
                </c:manualLayout>
              </c:layout>
              <c:showLegendKey val="0"/>
              <c:showVal val="0"/>
              <c:showCatName val="0"/>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5-BFC2-4628-B456-997CC506DB24}"/>
                </c:ext>
              </c:extLst>
            </c:dLbl>
            <c:dLbl>
              <c:idx val="3"/>
              <c:layout>
                <c:manualLayout>
                  <c:x val="-0.16010827292978197"/>
                  <c:y val="8.6494353592070514E-2"/>
                </c:manualLayout>
              </c:layout>
              <c:showLegendKey val="0"/>
              <c:showVal val="0"/>
              <c:showCatName val="0"/>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7-BFC2-4628-B456-997CC506DB24}"/>
                </c:ext>
              </c:extLst>
            </c:dLbl>
            <c:dLbl>
              <c:idx val="4"/>
              <c:layout>
                <c:manualLayout>
                  <c:x val="-0.21905680840639269"/>
                  <c:y val="-3.0677338542895803E-2"/>
                </c:manualLayout>
              </c:layout>
              <c:showLegendKey val="0"/>
              <c:showVal val="0"/>
              <c:showCatName val="0"/>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9-BFC2-4628-B456-997CC506DB24}"/>
                </c:ext>
              </c:extLst>
            </c:dLbl>
            <c:dLbl>
              <c:idx val="5"/>
              <c:layout>
                <c:manualLayout>
                  <c:x val="-0.24242274633084313"/>
                  <c:y val="-7.9820008964990474E-2"/>
                </c:manualLayout>
              </c:layout>
              <c:showLegendKey val="0"/>
              <c:showVal val="0"/>
              <c:showCatName val="0"/>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B-BFC2-4628-B456-997CC506DB24}"/>
                </c:ext>
              </c:extLst>
            </c:dLbl>
            <c:dLbl>
              <c:idx val="6"/>
              <c:layout>
                <c:manualLayout>
                  <c:x val="-0.22902010744650081"/>
                  <c:y val="-0.15113985943676958"/>
                </c:manualLayout>
              </c:layout>
              <c:tx>
                <c:rich>
                  <a:bodyPr/>
                  <a:lstStyle/>
                  <a:p>
                    <a:r>
                      <a:rPr lang="en-US" dirty="0"/>
                      <a:t>0,2%</a:t>
                    </a:r>
                  </a:p>
                </c:rich>
              </c:tx>
              <c:showLegendKey val="0"/>
              <c:showVal val="0"/>
              <c:showCatName val="0"/>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D-BFC2-4628-B456-997CC506DB24}"/>
                </c:ext>
              </c:extLst>
            </c:dLbl>
            <c:dLbl>
              <c:idx val="7"/>
              <c:layout>
                <c:manualLayout>
                  <c:x val="-0.11414236437754782"/>
                  <c:y val="-0.1814441803666709"/>
                </c:manualLayout>
              </c:layout>
              <c:showLegendKey val="0"/>
              <c:showVal val="0"/>
              <c:showCatName val="0"/>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F-BFC2-4628-B456-997CC506DB24}"/>
                </c:ext>
              </c:extLst>
            </c:dLbl>
            <c:dLbl>
              <c:idx val="8"/>
              <c:layout>
                <c:manualLayout>
                  <c:x val="-7.352910398462198E-2"/>
                  <c:y val="-0.16394342281101326"/>
                </c:manualLayout>
              </c:layout>
              <c:showLegendKey val="0"/>
              <c:showVal val="0"/>
              <c:showCatName val="0"/>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11-BFC2-4628-B456-997CC506DB24}"/>
                </c:ext>
              </c:extLst>
            </c:dLbl>
            <c:dLbl>
              <c:idx val="9"/>
              <c:layout>
                <c:manualLayout>
                  <c:x val="-6.5617030304363777E-3"/>
                  <c:y val="-0.17462757586378799"/>
                </c:manualLayout>
              </c:layout>
              <c:showLegendKey val="0"/>
              <c:showVal val="0"/>
              <c:showCatName val="0"/>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13-BFC2-4628-B456-997CC506DB24}"/>
                </c:ext>
              </c:extLst>
            </c:dLbl>
            <c:dLbl>
              <c:idx val="10"/>
              <c:layout>
                <c:manualLayout>
                  <c:x val="0.10504377479845947"/>
                  <c:y val="-0.16961723540361309"/>
                </c:manualLayout>
              </c:layout>
              <c:showLegendKey val="0"/>
              <c:showVal val="0"/>
              <c:showCatName val="0"/>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15-BFC2-4628-B456-997CC506DB24}"/>
                </c:ext>
              </c:extLst>
            </c:dLbl>
            <c:numFmt formatCode="0.0%" sourceLinked="0"/>
            <c:spPr>
              <a:noFill/>
              <a:ln>
                <a:solidFill>
                  <a:schemeClr val="accent2">
                    <a:lumMod val="50000"/>
                  </a:schemeClr>
                </a:solid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accent2">
                        <a:lumMod val="50000"/>
                      </a:schemeClr>
                    </a:solidFill>
                    <a:latin typeface="+mn-lt"/>
                    <a:ea typeface="+mn-ea"/>
                    <a:cs typeface="+mn-cs"/>
                  </a:defRPr>
                </a:pPr>
                <a:endParaRPr lang="ru-RU"/>
              </a:p>
            </c:txPr>
            <c:showLegendKey val="0"/>
            <c:showVal val="0"/>
            <c:showCatName val="0"/>
            <c:showSerName val="0"/>
            <c:showPercent val="1"/>
            <c:showBubbleSize val="0"/>
            <c:showLeaderLines val="1"/>
            <c:leaderLines>
              <c:spPr>
                <a:ln w="28575" cap="flat" cmpd="sng" algn="ctr">
                  <a:solidFill>
                    <a:schemeClr val="accent1"/>
                  </a:solidFill>
                  <a:round/>
                </a:ln>
                <a:effectLst/>
              </c:spPr>
            </c:leaderLines>
            <c:extLst>
              <c:ext xmlns:c15="http://schemas.microsoft.com/office/drawing/2012/chart" uri="{CE6537A1-D6FC-4f65-9D91-7224C49458BB}"/>
            </c:extLst>
          </c:dLbls>
          <c:cat>
            <c:strRef>
              <c:f>Лист1!$A$2:$A$12</c:f>
              <c:strCache>
                <c:ptCount val="11"/>
                <c:pt idx="0">
                  <c:v> "Обеспечение доступным и комфортным жильём населения города Благовещенска"</c:v>
                </c:pt>
                <c:pt idx="1">
                  <c:v>"Развитие транспортной системы города Благовещенска</c:v>
                </c:pt>
                <c:pt idx="2">
                  <c:v>"Развитие и модернизация жилищно-коммунального хозяйства, энергосбережение и повышение энергетической эффективности, благоустройства территории города Благовещенска</c:v>
                </c:pt>
                <c:pt idx="3">
                  <c:v> "Развитие образования города Благовещенска"</c:v>
                </c:pt>
                <c:pt idx="4">
                  <c:v> "Развитие и сохранение культуры в городе Благовещенске"</c:v>
                </c:pt>
                <c:pt idx="5">
                  <c:v> "Развитие физической культуры и спорта в городе Благовещенске"</c:v>
                </c:pt>
                <c:pt idx="6">
                  <c:v>Развитие потенциала молодежи города Благовещенска</c:v>
                </c:pt>
                <c:pt idx="7">
                  <c:v> "Обеспечение безопасности жизнедеятельности населения и территории города Благовещенска"</c:v>
                </c:pt>
                <c:pt idx="8">
                  <c:v>Развитие малого и среднего предпринимательства и туризма на территории города Благовещенска</c:v>
                </c:pt>
                <c:pt idx="9">
                  <c:v> "Развитие градостроительной деятельности и управление земельными ресурсами на территории муниципального образования города Благовещенска"</c:v>
                </c:pt>
                <c:pt idx="10">
                  <c:v> "Формирование современной городской среды на территории города Благовещенска на 2018-2024 годы"</c:v>
                </c:pt>
              </c:strCache>
            </c:strRef>
          </c:cat>
          <c:val>
            <c:numRef>
              <c:f>Лист1!$B$2:$B$12</c:f>
              <c:numCache>
                <c:formatCode>#,##0.00</c:formatCode>
                <c:ptCount val="11"/>
                <c:pt idx="0" formatCode="General">
                  <c:v>278</c:v>
                </c:pt>
                <c:pt idx="1">
                  <c:v>1758</c:v>
                </c:pt>
                <c:pt idx="2">
                  <c:v>4312</c:v>
                </c:pt>
                <c:pt idx="3">
                  <c:v>5829</c:v>
                </c:pt>
                <c:pt idx="4" formatCode="General">
                  <c:v>677</c:v>
                </c:pt>
                <c:pt idx="5" formatCode="General">
                  <c:v>95</c:v>
                </c:pt>
                <c:pt idx="6" formatCode="General">
                  <c:v>38</c:v>
                </c:pt>
                <c:pt idx="7">
                  <c:v>258</c:v>
                </c:pt>
                <c:pt idx="8">
                  <c:v>1396</c:v>
                </c:pt>
                <c:pt idx="9" formatCode="General">
                  <c:v>127</c:v>
                </c:pt>
                <c:pt idx="10" formatCode="General">
                  <c:v>282</c:v>
                </c:pt>
              </c:numCache>
            </c:numRef>
          </c:val>
          <c:extLst>
            <c:ext xmlns:c16="http://schemas.microsoft.com/office/drawing/2014/chart" uri="{C3380CC4-5D6E-409C-BE32-E72D297353CC}">
              <c16:uniqueId val="{00000018-BFC2-4628-B456-997CC506DB24}"/>
            </c:ext>
          </c:extLst>
        </c:ser>
        <c:dLbls>
          <c:showLegendKey val="0"/>
          <c:showVal val="0"/>
          <c:showCatName val="0"/>
          <c:showSerName val="0"/>
          <c:showPercent val="0"/>
          <c:showBubbleSize val="0"/>
          <c:showLeaderLines val="1"/>
        </c:dLbls>
        <c:firstSliceAng val="16"/>
        <c:holeSize val="50"/>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ru-RU"/>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0">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2.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6.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0.66232</cdr:x>
      <cdr:y>0.78654</cdr:y>
    </cdr:from>
    <cdr:to>
      <cdr:x>0.7402</cdr:x>
      <cdr:y>0.87304</cdr:y>
    </cdr:to>
    <cdr:sp macro="" textlink="">
      <cdr:nvSpPr>
        <cdr:cNvPr id="2" name="TextBox 83">
          <a:extLst xmlns:a="http://schemas.openxmlformats.org/drawingml/2006/main">
            <a:ext uri="{FF2B5EF4-FFF2-40B4-BE49-F238E27FC236}">
              <a16:creationId xmlns:a16="http://schemas.microsoft.com/office/drawing/2014/main" id="{956AF487-7DFC-4FB5-9960-7D90E8EF3C92}"/>
            </a:ext>
          </a:extLst>
        </cdr:cNvPr>
        <cdr:cNvSpPr txBox="1"/>
      </cdr:nvSpPr>
      <cdr:spPr>
        <a:xfrm xmlns:a="http://schemas.openxmlformats.org/drawingml/2006/main" rot="598426">
          <a:off x="6594289" y="3638067"/>
          <a:ext cx="775423" cy="400110"/>
        </a:xfrm>
        <a:prstGeom xmlns:a="http://schemas.openxmlformats.org/drawingml/2006/main" prst="rect">
          <a:avLst/>
        </a:prstGeom>
        <a:noFill xmlns:a="http://schemas.openxmlformats.org/drawingml/2006/main"/>
        <a:ln xmlns:a="http://schemas.openxmlformats.org/drawingml/2006/main">
          <a:noFill/>
        </a:ln>
      </cdr:spPr>
      <cdr:txBody>
        <a:bodyPr xmlns:a="http://schemas.openxmlformats.org/drawingml/2006/main" wrap="square" rtlCol="0">
          <a:spAutoFit/>
        </a:bodyPr>
        <a:lstStyle xmlns:a="http://schemas.openxmlformats.org/drawingml/2006/main">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xmlns:a="http://schemas.openxmlformats.org/drawingml/2006/main">
          <a:pPr marR="0" algn="l" rtl="0">
            <a:lnSpc>
              <a:spcPct val="100000"/>
            </a:lnSpc>
            <a:spcBef>
              <a:spcPts val="0"/>
            </a:spcBef>
            <a:spcAft>
              <a:spcPts val="0"/>
            </a:spcAft>
            <a:buClr>
              <a:srgbClr val="000000"/>
            </a:buClr>
            <a:buFont typeface="Arial"/>
          </a:pPr>
          <a:r>
            <a:rPr lang="ru-RU" sz="2000" b="1" dirty="0">
              <a:latin typeface="+mn-lt"/>
            </a:rPr>
            <a:t>-491</a:t>
          </a:r>
          <a:endParaRPr lang="ru-RU" sz="2000" b="1" i="0" u="none" strike="noStrike" cap="none" dirty="0">
            <a:solidFill>
              <a:srgbClr val="000000"/>
            </a:solidFill>
            <a:latin typeface="+mn-lt"/>
            <a:ea typeface="Arial"/>
            <a:cs typeface="Arial"/>
            <a:sym typeface="Arial"/>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0.65893</cdr:x>
      <cdr:y>0.24727</cdr:y>
    </cdr:from>
    <cdr:to>
      <cdr:x>0.69228</cdr:x>
      <cdr:y>0.29807</cdr:y>
    </cdr:to>
    <cdr:sp macro="" textlink="">
      <cdr:nvSpPr>
        <cdr:cNvPr id="7" name="TextBox 6">
          <a:extLst xmlns:a="http://schemas.openxmlformats.org/drawingml/2006/main">
            <a:ext uri="{FF2B5EF4-FFF2-40B4-BE49-F238E27FC236}">
              <a16:creationId xmlns:a16="http://schemas.microsoft.com/office/drawing/2014/main" id="{989C48F5-34C3-4E5D-BA06-1C649952B29D}"/>
            </a:ext>
          </a:extLst>
        </cdr:cNvPr>
        <cdr:cNvSpPr txBox="1"/>
      </cdr:nvSpPr>
      <cdr:spPr>
        <a:xfrm xmlns:a="http://schemas.openxmlformats.org/drawingml/2006/main">
          <a:off x="6409309" y="1339853"/>
          <a:ext cx="324465" cy="27530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sz="1100" dirty="0"/>
        </a:p>
      </cdr:txBody>
    </cdr:sp>
  </cdr:relSizeAnchor>
</c:userShapes>
</file>

<file path=ppt/drawings/drawing3.xml><?xml version="1.0" encoding="utf-8"?>
<c:userShapes xmlns:c="http://schemas.openxmlformats.org/drawingml/2006/chart">
  <cdr:relSizeAnchor xmlns:cdr="http://schemas.openxmlformats.org/drawingml/2006/chartDrawing">
    <cdr:from>
      <cdr:x>0.65893</cdr:x>
      <cdr:y>0.24727</cdr:y>
    </cdr:from>
    <cdr:to>
      <cdr:x>0.69228</cdr:x>
      <cdr:y>0.29807</cdr:y>
    </cdr:to>
    <cdr:sp macro="" textlink="">
      <cdr:nvSpPr>
        <cdr:cNvPr id="7" name="TextBox 6">
          <a:extLst xmlns:a="http://schemas.openxmlformats.org/drawingml/2006/main">
            <a:ext uri="{FF2B5EF4-FFF2-40B4-BE49-F238E27FC236}">
              <a16:creationId xmlns:a16="http://schemas.microsoft.com/office/drawing/2014/main" id="{989C48F5-34C3-4E5D-BA06-1C649952B29D}"/>
            </a:ext>
          </a:extLst>
        </cdr:cNvPr>
        <cdr:cNvSpPr txBox="1"/>
      </cdr:nvSpPr>
      <cdr:spPr>
        <a:xfrm xmlns:a="http://schemas.openxmlformats.org/drawingml/2006/main">
          <a:off x="6409309" y="1339853"/>
          <a:ext cx="324465" cy="27530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0.61242</cdr:x>
      <cdr:y>0.46241</cdr:y>
    </cdr:from>
    <cdr:to>
      <cdr:x>0.6568</cdr:x>
      <cdr:y>0.60019</cdr:y>
    </cdr:to>
    <cdr:sp macro="" textlink="">
      <cdr:nvSpPr>
        <cdr:cNvPr id="2" name="TextBox 1"/>
        <cdr:cNvSpPr txBox="1"/>
      </cdr:nvSpPr>
      <cdr:spPr>
        <a:xfrm xmlns:a="http://schemas.openxmlformats.org/drawingml/2006/main" rot="18065504">
          <a:off x="5408298" y="2540536"/>
          <a:ext cx="711115" cy="40308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2400" b="1" dirty="0" smtClean="0">
              <a:solidFill>
                <a:srgbClr val="C00000"/>
              </a:solidFill>
            </a:rPr>
            <a:t>888</a:t>
          </a:r>
          <a:endParaRPr lang="ru-RU" sz="2400" b="1" dirty="0">
            <a:solidFill>
              <a:srgbClr val="C00000"/>
            </a:solidFill>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0"/>
            <a:ext cx="2945659" cy="498215"/>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50444" y="0"/>
            <a:ext cx="2945659" cy="498215"/>
          </a:xfrm>
          <a:prstGeom prst="rect">
            <a:avLst/>
          </a:prstGeom>
        </p:spPr>
        <p:txBody>
          <a:bodyPr vert="horz" lIns="91440" tIns="45720" rIns="91440" bIns="45720" rtlCol="0"/>
          <a:lstStyle>
            <a:lvl1pPr algn="r">
              <a:defRPr sz="1200"/>
            </a:lvl1pPr>
          </a:lstStyle>
          <a:p>
            <a:fld id="{658D7F7D-964B-4FAA-9C4E-D7A8EA537FA7}" type="datetimeFigureOut">
              <a:rPr lang="ru-RU" smtClean="0"/>
              <a:t>28.04.2025</a:t>
            </a:fld>
            <a:endParaRPr lang="ru-RU"/>
          </a:p>
        </p:txBody>
      </p:sp>
      <p:sp>
        <p:nvSpPr>
          <p:cNvPr id="4" name="Образ слайда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9768" y="4778723"/>
            <a:ext cx="5438140" cy="3909864"/>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1" y="9431599"/>
            <a:ext cx="2945659" cy="498214"/>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50444" y="9431599"/>
            <a:ext cx="2945659" cy="498214"/>
          </a:xfrm>
          <a:prstGeom prst="rect">
            <a:avLst/>
          </a:prstGeom>
        </p:spPr>
        <p:txBody>
          <a:bodyPr vert="horz" lIns="91440" tIns="45720" rIns="91440" bIns="45720" rtlCol="0" anchor="b"/>
          <a:lstStyle>
            <a:lvl1pPr algn="r">
              <a:defRPr sz="1200"/>
            </a:lvl1pPr>
          </a:lstStyle>
          <a:p>
            <a:fld id="{674713D1-728B-4992-B5A1-D838760943DC}" type="slidenum">
              <a:rPr lang="ru-RU" smtClean="0"/>
              <a:t>‹#›</a:t>
            </a:fld>
            <a:endParaRPr lang="ru-RU"/>
          </a:p>
        </p:txBody>
      </p:sp>
    </p:spTree>
    <p:extLst>
      <p:ext uri="{BB962C8B-B14F-4D97-AF65-F5344CB8AC3E}">
        <p14:creationId xmlns:p14="http://schemas.microsoft.com/office/powerpoint/2010/main" val="30226177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2"/>
        <p:cNvGrpSpPr/>
        <p:nvPr/>
      </p:nvGrpSpPr>
      <p:grpSpPr>
        <a:xfrm>
          <a:off x="0" y="0"/>
          <a:ext cx="0" cy="0"/>
          <a:chOff x="0" y="0"/>
          <a:chExt cx="0" cy="0"/>
        </a:xfrm>
      </p:grpSpPr>
      <p:sp>
        <p:nvSpPr>
          <p:cNvPr id="453" name="Google Shape;453;g6fd8ccc017_0_100: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4" name="Google Shape;454;g6fd8ccc017_0_100:notes"/>
          <p:cNvSpPr txBox="1">
            <a:spLocks noGrp="1"/>
          </p:cNvSpPr>
          <p:nvPr>
            <p:ph type="body" idx="1"/>
          </p:nvPr>
        </p:nvSpPr>
        <p:spPr>
          <a:xfrm>
            <a:off x="679768" y="4716662"/>
            <a:ext cx="5438140" cy="446841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547398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2"/>
        <p:cNvGrpSpPr/>
        <p:nvPr/>
      </p:nvGrpSpPr>
      <p:grpSpPr>
        <a:xfrm>
          <a:off x="0" y="0"/>
          <a:ext cx="0" cy="0"/>
          <a:chOff x="0" y="0"/>
          <a:chExt cx="0" cy="0"/>
        </a:xfrm>
      </p:grpSpPr>
      <p:sp>
        <p:nvSpPr>
          <p:cNvPr id="453" name="Google Shape;453;g6fd8ccc017_0_100: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4" name="Google Shape;454;g6fd8ccc017_0_100:notes"/>
          <p:cNvSpPr txBox="1">
            <a:spLocks noGrp="1"/>
          </p:cNvSpPr>
          <p:nvPr>
            <p:ph type="body" idx="1"/>
          </p:nvPr>
        </p:nvSpPr>
        <p:spPr>
          <a:xfrm>
            <a:off x="679768" y="4716662"/>
            <a:ext cx="5438140" cy="446841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547398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2"/>
        <p:cNvGrpSpPr/>
        <p:nvPr/>
      </p:nvGrpSpPr>
      <p:grpSpPr>
        <a:xfrm>
          <a:off x="0" y="0"/>
          <a:ext cx="0" cy="0"/>
          <a:chOff x="0" y="0"/>
          <a:chExt cx="0" cy="0"/>
        </a:xfrm>
      </p:grpSpPr>
      <p:sp>
        <p:nvSpPr>
          <p:cNvPr id="453" name="Google Shape;453;g6fd8ccc017_0_100: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4" name="Google Shape;454;g6fd8ccc017_0_100:notes"/>
          <p:cNvSpPr txBox="1">
            <a:spLocks noGrp="1"/>
          </p:cNvSpPr>
          <p:nvPr>
            <p:ph type="body" idx="1"/>
          </p:nvPr>
        </p:nvSpPr>
        <p:spPr>
          <a:xfrm>
            <a:off x="679768" y="4716662"/>
            <a:ext cx="5438140" cy="446841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g6fd8ccc017_0_1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5" name="Google Shape;465;g6fd8ccc017_0_107:notes"/>
          <p:cNvSpPr txBox="1">
            <a:spLocks noGrp="1"/>
          </p:cNvSpPr>
          <p:nvPr>
            <p:ph type="body" idx="1"/>
          </p:nvPr>
        </p:nvSpPr>
        <p:spPr>
          <a:xfrm>
            <a:off x="685800" y="4344095"/>
            <a:ext cx="5486400" cy="411545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868FE56-8E2E-406C-9678-4E1424471CF3}"/>
              </a:ext>
            </a:extLst>
          </p:cNvPr>
          <p:cNvSpPr>
            <a:spLocks noGrp="1"/>
          </p:cNvSpPr>
          <p:nvPr>
            <p:ph type="ctrTitle"/>
          </p:nvPr>
        </p:nvSpPr>
        <p:spPr>
          <a:xfrm>
            <a:off x="215900" y="1523999"/>
            <a:ext cx="7581900" cy="2387600"/>
          </a:xfrm>
        </p:spPr>
        <p:txBody>
          <a:bodyPr anchor="b"/>
          <a:lstStyle>
            <a:lvl1pPr algn="ctr">
              <a:defRPr sz="6000" b="1">
                <a:solidFill>
                  <a:schemeClr val="accent5"/>
                </a:solidFill>
              </a:defRPr>
            </a:lvl1pPr>
          </a:lstStyle>
          <a:p>
            <a:r>
              <a:rPr lang="ru-RU" dirty="0"/>
              <a:t>Образец заголовка</a:t>
            </a:r>
          </a:p>
        </p:txBody>
      </p:sp>
      <p:sp>
        <p:nvSpPr>
          <p:cNvPr id="7" name="Прямоугольник: скругленные углы 6">
            <a:extLst>
              <a:ext uri="{FF2B5EF4-FFF2-40B4-BE49-F238E27FC236}">
                <a16:creationId xmlns:a16="http://schemas.microsoft.com/office/drawing/2014/main" id="{6FCE0532-CCCA-492E-AE32-6C27CF95A17D}"/>
              </a:ext>
            </a:extLst>
          </p:cNvPr>
          <p:cNvSpPr/>
          <p:nvPr userDrawn="1"/>
        </p:nvSpPr>
        <p:spPr>
          <a:xfrm>
            <a:off x="7988530" y="2717799"/>
            <a:ext cx="4862946" cy="1422402"/>
          </a:xfrm>
          <a:prstGeom prst="roundRect">
            <a:avLst/>
          </a:prstGeom>
          <a:solidFill>
            <a:schemeClr val="accent5"/>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8" name="Овал 7">
            <a:extLst>
              <a:ext uri="{FF2B5EF4-FFF2-40B4-BE49-F238E27FC236}">
                <a16:creationId xmlns:a16="http://schemas.microsoft.com/office/drawing/2014/main" id="{02D1B33B-3A87-48DC-A925-B086711DBCB3}"/>
              </a:ext>
            </a:extLst>
          </p:cNvPr>
          <p:cNvSpPr/>
          <p:nvPr userDrawn="1"/>
        </p:nvSpPr>
        <p:spPr>
          <a:xfrm>
            <a:off x="-457200" y="-660400"/>
            <a:ext cx="2921000" cy="2921000"/>
          </a:xfrm>
          <a:prstGeom prst="ellipse">
            <a:avLst/>
          </a:prstGeom>
          <a:solidFill>
            <a:schemeClr val="accent5"/>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Овал 8">
            <a:extLst>
              <a:ext uri="{FF2B5EF4-FFF2-40B4-BE49-F238E27FC236}">
                <a16:creationId xmlns:a16="http://schemas.microsoft.com/office/drawing/2014/main" id="{BB3C4884-FCEA-4753-9A39-DCF5062E0A38}"/>
              </a:ext>
            </a:extLst>
          </p:cNvPr>
          <p:cNvSpPr/>
          <p:nvPr userDrawn="1"/>
        </p:nvSpPr>
        <p:spPr>
          <a:xfrm>
            <a:off x="5511800" y="5651498"/>
            <a:ext cx="1155700" cy="1193386"/>
          </a:xfrm>
          <a:prstGeom prst="ellipse">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8" name="Текст 17">
            <a:extLst>
              <a:ext uri="{FF2B5EF4-FFF2-40B4-BE49-F238E27FC236}">
                <a16:creationId xmlns:a16="http://schemas.microsoft.com/office/drawing/2014/main" id="{EB0C781D-92E3-44A1-8C0B-7CEAD4B9BE0E}"/>
              </a:ext>
            </a:extLst>
          </p:cNvPr>
          <p:cNvSpPr>
            <a:spLocks noGrp="1"/>
          </p:cNvSpPr>
          <p:nvPr>
            <p:ph type="body" sz="quarter" idx="10"/>
          </p:nvPr>
        </p:nvSpPr>
        <p:spPr>
          <a:xfrm>
            <a:off x="8368953" y="3136900"/>
            <a:ext cx="4102100" cy="584200"/>
          </a:xfrm>
        </p:spPr>
        <p:txBody>
          <a:bodyPr>
            <a:noAutofit/>
          </a:bodyPr>
          <a:lstStyle>
            <a:lvl1pPr marL="0" indent="0" algn="ctr">
              <a:buNone/>
              <a:defRPr sz="4000">
                <a:solidFill>
                  <a:schemeClr val="bg1"/>
                </a:solidFill>
              </a:defRPr>
            </a:lvl1pPr>
            <a:lvl2pPr marL="457200" indent="0">
              <a:buNone/>
              <a:defRPr sz="3600">
                <a:solidFill>
                  <a:schemeClr val="bg1"/>
                </a:solidFill>
              </a:defRPr>
            </a:lvl2pPr>
            <a:lvl3pPr marL="914400" indent="0">
              <a:buNone/>
              <a:defRPr sz="3200">
                <a:solidFill>
                  <a:schemeClr val="bg1"/>
                </a:solidFill>
              </a:defRPr>
            </a:lvl3pPr>
            <a:lvl4pPr marL="1371600" indent="0">
              <a:buNone/>
              <a:defRPr sz="2800">
                <a:solidFill>
                  <a:schemeClr val="bg1"/>
                </a:solidFill>
              </a:defRPr>
            </a:lvl4pPr>
            <a:lvl5pPr marL="1828800" indent="0">
              <a:buNone/>
              <a:defRPr sz="2800">
                <a:solidFill>
                  <a:schemeClr val="bg1"/>
                </a:solidFill>
              </a:defRPr>
            </a:lvl5pPr>
          </a:lstStyle>
          <a:p>
            <a:pPr lvl="0"/>
            <a:r>
              <a:rPr lang="ru-RU" dirty="0"/>
              <a:t>Образец текста</a:t>
            </a:r>
          </a:p>
        </p:txBody>
      </p:sp>
      <p:sp>
        <p:nvSpPr>
          <p:cNvPr id="10" name="Овал 9">
            <a:extLst>
              <a:ext uri="{FF2B5EF4-FFF2-40B4-BE49-F238E27FC236}">
                <a16:creationId xmlns:a16="http://schemas.microsoft.com/office/drawing/2014/main" id="{56A423F8-6447-4B06-96DF-FC08F61D3148}"/>
              </a:ext>
            </a:extLst>
          </p:cNvPr>
          <p:cNvSpPr/>
          <p:nvPr userDrawn="1"/>
        </p:nvSpPr>
        <p:spPr>
          <a:xfrm>
            <a:off x="6832830" y="5651498"/>
            <a:ext cx="1155700" cy="1193386"/>
          </a:xfrm>
          <a:prstGeom prst="ellipse">
            <a:avLst/>
          </a:prstGeom>
          <a:solidFill>
            <a:schemeClr val="accent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1" name="Овал 10">
            <a:extLst>
              <a:ext uri="{FF2B5EF4-FFF2-40B4-BE49-F238E27FC236}">
                <a16:creationId xmlns:a16="http://schemas.microsoft.com/office/drawing/2014/main" id="{73B50895-34CB-4779-921F-2EDDCC4F1071}"/>
              </a:ext>
            </a:extLst>
          </p:cNvPr>
          <p:cNvSpPr/>
          <p:nvPr userDrawn="1"/>
        </p:nvSpPr>
        <p:spPr>
          <a:xfrm>
            <a:off x="8153860" y="5651498"/>
            <a:ext cx="1155700" cy="1193386"/>
          </a:xfrm>
          <a:prstGeom prst="ellipse">
            <a:avLst/>
          </a:prstGeom>
          <a:solidFill>
            <a:schemeClr val="accent4"/>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2377254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1864AEE3-7435-4244-B5CD-DDB0CD0FEE6A}"/>
              </a:ext>
            </a:extLst>
          </p:cNvPr>
          <p:cNvSpPr>
            <a:spLocks noGrp="1"/>
          </p:cNvSpPr>
          <p:nvPr>
            <p:ph type="dt" sz="half" idx="10"/>
          </p:nvPr>
        </p:nvSpPr>
        <p:spPr/>
        <p:txBody>
          <a:bodyPr/>
          <a:lstStyle/>
          <a:p>
            <a:fld id="{D80C5754-0585-46D0-99CC-16E3F56ED207}" type="datetimeFigureOut">
              <a:rPr lang="ru-RU" smtClean="0"/>
              <a:t>28.04.2025</a:t>
            </a:fld>
            <a:endParaRPr lang="ru-RU"/>
          </a:p>
        </p:txBody>
      </p:sp>
      <p:sp>
        <p:nvSpPr>
          <p:cNvPr id="3" name="Нижний колонтитул 2">
            <a:extLst>
              <a:ext uri="{FF2B5EF4-FFF2-40B4-BE49-F238E27FC236}">
                <a16:creationId xmlns:a16="http://schemas.microsoft.com/office/drawing/2014/main" id="{B32183C9-96DE-4686-870A-C80BACA467A0}"/>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0BEA4687-D57A-49B5-9514-735CF3B2DF00}"/>
              </a:ext>
            </a:extLst>
          </p:cNvPr>
          <p:cNvSpPr>
            <a:spLocks noGrp="1"/>
          </p:cNvSpPr>
          <p:nvPr>
            <p:ph type="sldNum" sz="quarter" idx="12"/>
          </p:nvPr>
        </p:nvSpPr>
        <p:spPr/>
        <p:txBody>
          <a:bodyPr/>
          <a:lstStyle/>
          <a:p>
            <a:fld id="{9E5A1761-61CF-4A76-B060-B8C3138A7F46}" type="slidenum">
              <a:rPr lang="ru-RU" smtClean="0"/>
              <a:t>‹#›</a:t>
            </a:fld>
            <a:endParaRPr lang="ru-RU"/>
          </a:p>
        </p:txBody>
      </p:sp>
    </p:spTree>
    <p:extLst>
      <p:ext uri="{BB962C8B-B14F-4D97-AF65-F5344CB8AC3E}">
        <p14:creationId xmlns:p14="http://schemas.microsoft.com/office/powerpoint/2010/main" val="3263258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468C517-2F48-47FD-BE74-69102A087096}"/>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CA946774-A30D-4EEA-B0C9-70292A7FB9C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AE2EC7B8-7360-4AEF-AAED-C1B7CBF9C99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9ECE7347-BCE6-45A8-9ABD-10DA107A3627}"/>
              </a:ext>
            </a:extLst>
          </p:cNvPr>
          <p:cNvSpPr>
            <a:spLocks noGrp="1"/>
          </p:cNvSpPr>
          <p:nvPr>
            <p:ph type="dt" sz="half" idx="10"/>
          </p:nvPr>
        </p:nvSpPr>
        <p:spPr/>
        <p:txBody>
          <a:bodyPr/>
          <a:lstStyle/>
          <a:p>
            <a:fld id="{D80C5754-0585-46D0-99CC-16E3F56ED207}" type="datetimeFigureOut">
              <a:rPr lang="ru-RU" smtClean="0"/>
              <a:t>28.04.2025</a:t>
            </a:fld>
            <a:endParaRPr lang="ru-RU"/>
          </a:p>
        </p:txBody>
      </p:sp>
      <p:sp>
        <p:nvSpPr>
          <p:cNvPr id="6" name="Нижний колонтитул 5">
            <a:extLst>
              <a:ext uri="{FF2B5EF4-FFF2-40B4-BE49-F238E27FC236}">
                <a16:creationId xmlns:a16="http://schemas.microsoft.com/office/drawing/2014/main" id="{5B123C57-BE9D-45C3-B1A6-2873DC4E8D68}"/>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9370ECD7-D2E2-4E2D-982D-C36304D7579D}"/>
              </a:ext>
            </a:extLst>
          </p:cNvPr>
          <p:cNvSpPr>
            <a:spLocks noGrp="1"/>
          </p:cNvSpPr>
          <p:nvPr>
            <p:ph type="sldNum" sz="quarter" idx="12"/>
          </p:nvPr>
        </p:nvSpPr>
        <p:spPr/>
        <p:txBody>
          <a:bodyPr/>
          <a:lstStyle/>
          <a:p>
            <a:fld id="{9E5A1761-61CF-4A76-B060-B8C3138A7F46}" type="slidenum">
              <a:rPr lang="ru-RU" smtClean="0"/>
              <a:t>‹#›</a:t>
            </a:fld>
            <a:endParaRPr lang="ru-RU"/>
          </a:p>
        </p:txBody>
      </p:sp>
    </p:spTree>
    <p:extLst>
      <p:ext uri="{BB962C8B-B14F-4D97-AF65-F5344CB8AC3E}">
        <p14:creationId xmlns:p14="http://schemas.microsoft.com/office/powerpoint/2010/main" val="1906002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9C108EE-3C31-42FF-8368-1189C48599B7}"/>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6DBEAEA1-DA85-4F22-8C93-CD4A30A9B88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93F212A7-B218-4D0F-ACB7-36045106570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F1D0640E-81FE-49EE-B9C8-E0E619107A8A}"/>
              </a:ext>
            </a:extLst>
          </p:cNvPr>
          <p:cNvSpPr>
            <a:spLocks noGrp="1"/>
          </p:cNvSpPr>
          <p:nvPr>
            <p:ph type="dt" sz="half" idx="10"/>
          </p:nvPr>
        </p:nvSpPr>
        <p:spPr/>
        <p:txBody>
          <a:bodyPr/>
          <a:lstStyle/>
          <a:p>
            <a:fld id="{D80C5754-0585-46D0-99CC-16E3F56ED207}" type="datetimeFigureOut">
              <a:rPr lang="ru-RU" smtClean="0"/>
              <a:t>28.04.2025</a:t>
            </a:fld>
            <a:endParaRPr lang="ru-RU"/>
          </a:p>
        </p:txBody>
      </p:sp>
      <p:sp>
        <p:nvSpPr>
          <p:cNvPr id="6" name="Нижний колонтитул 5">
            <a:extLst>
              <a:ext uri="{FF2B5EF4-FFF2-40B4-BE49-F238E27FC236}">
                <a16:creationId xmlns:a16="http://schemas.microsoft.com/office/drawing/2014/main" id="{D769CA6E-2B11-40C5-98D3-E8ED60EEE7D6}"/>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AA296933-BD32-4D3F-B7FB-AF6D05F11515}"/>
              </a:ext>
            </a:extLst>
          </p:cNvPr>
          <p:cNvSpPr>
            <a:spLocks noGrp="1"/>
          </p:cNvSpPr>
          <p:nvPr>
            <p:ph type="sldNum" sz="quarter" idx="12"/>
          </p:nvPr>
        </p:nvSpPr>
        <p:spPr/>
        <p:txBody>
          <a:bodyPr/>
          <a:lstStyle/>
          <a:p>
            <a:fld id="{9E5A1761-61CF-4A76-B060-B8C3138A7F46}" type="slidenum">
              <a:rPr lang="ru-RU" smtClean="0"/>
              <a:t>‹#›</a:t>
            </a:fld>
            <a:endParaRPr lang="ru-RU"/>
          </a:p>
        </p:txBody>
      </p:sp>
    </p:spTree>
    <p:extLst>
      <p:ext uri="{BB962C8B-B14F-4D97-AF65-F5344CB8AC3E}">
        <p14:creationId xmlns:p14="http://schemas.microsoft.com/office/powerpoint/2010/main" val="4117745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EF64028-570E-4984-8E47-7F578476FC47}"/>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C894454F-B563-4DEC-AB40-11498730312B}"/>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F85E4DDB-B7AB-40E4-A907-DEC1029A8BE9}"/>
              </a:ext>
            </a:extLst>
          </p:cNvPr>
          <p:cNvSpPr>
            <a:spLocks noGrp="1"/>
          </p:cNvSpPr>
          <p:nvPr>
            <p:ph type="dt" sz="half" idx="10"/>
          </p:nvPr>
        </p:nvSpPr>
        <p:spPr/>
        <p:txBody>
          <a:bodyPr/>
          <a:lstStyle/>
          <a:p>
            <a:fld id="{D80C5754-0585-46D0-99CC-16E3F56ED207}" type="datetimeFigureOut">
              <a:rPr lang="ru-RU" smtClean="0"/>
              <a:t>28.04.2025</a:t>
            </a:fld>
            <a:endParaRPr lang="ru-RU"/>
          </a:p>
        </p:txBody>
      </p:sp>
      <p:sp>
        <p:nvSpPr>
          <p:cNvPr id="5" name="Нижний колонтитул 4">
            <a:extLst>
              <a:ext uri="{FF2B5EF4-FFF2-40B4-BE49-F238E27FC236}">
                <a16:creationId xmlns:a16="http://schemas.microsoft.com/office/drawing/2014/main" id="{754692BC-A5EA-495D-8BD5-6BA19E65B1E2}"/>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0388DAA3-6A85-4393-B3F1-F6EF58C626E3}"/>
              </a:ext>
            </a:extLst>
          </p:cNvPr>
          <p:cNvSpPr>
            <a:spLocks noGrp="1"/>
          </p:cNvSpPr>
          <p:nvPr>
            <p:ph type="sldNum" sz="quarter" idx="12"/>
          </p:nvPr>
        </p:nvSpPr>
        <p:spPr/>
        <p:txBody>
          <a:bodyPr/>
          <a:lstStyle/>
          <a:p>
            <a:fld id="{9E5A1761-61CF-4A76-B060-B8C3138A7F46}" type="slidenum">
              <a:rPr lang="ru-RU" smtClean="0"/>
              <a:t>‹#›</a:t>
            </a:fld>
            <a:endParaRPr lang="ru-RU"/>
          </a:p>
        </p:txBody>
      </p:sp>
    </p:spTree>
    <p:extLst>
      <p:ext uri="{BB962C8B-B14F-4D97-AF65-F5344CB8AC3E}">
        <p14:creationId xmlns:p14="http://schemas.microsoft.com/office/powerpoint/2010/main" val="157751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A8291653-29A5-49F5-B7D5-56E498741D58}"/>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4AEC49E4-888E-4416-8BC3-682B1E4582A8}"/>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4735FFB5-B861-43DE-9DB6-CF8DAD1C9D87}"/>
              </a:ext>
            </a:extLst>
          </p:cNvPr>
          <p:cNvSpPr>
            <a:spLocks noGrp="1"/>
          </p:cNvSpPr>
          <p:nvPr>
            <p:ph type="dt" sz="half" idx="10"/>
          </p:nvPr>
        </p:nvSpPr>
        <p:spPr/>
        <p:txBody>
          <a:bodyPr/>
          <a:lstStyle/>
          <a:p>
            <a:fld id="{D80C5754-0585-46D0-99CC-16E3F56ED207}" type="datetimeFigureOut">
              <a:rPr lang="ru-RU" smtClean="0"/>
              <a:t>28.04.2025</a:t>
            </a:fld>
            <a:endParaRPr lang="ru-RU"/>
          </a:p>
        </p:txBody>
      </p:sp>
      <p:sp>
        <p:nvSpPr>
          <p:cNvPr id="5" name="Нижний колонтитул 4">
            <a:extLst>
              <a:ext uri="{FF2B5EF4-FFF2-40B4-BE49-F238E27FC236}">
                <a16:creationId xmlns:a16="http://schemas.microsoft.com/office/drawing/2014/main" id="{CA7E1DFE-3198-4878-B18B-543D052BE0A9}"/>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660FB0B0-E4F0-4373-8108-CD7B30C513EB}"/>
              </a:ext>
            </a:extLst>
          </p:cNvPr>
          <p:cNvSpPr>
            <a:spLocks noGrp="1"/>
          </p:cNvSpPr>
          <p:nvPr>
            <p:ph type="sldNum" sz="quarter" idx="12"/>
          </p:nvPr>
        </p:nvSpPr>
        <p:spPr/>
        <p:txBody>
          <a:bodyPr/>
          <a:lstStyle/>
          <a:p>
            <a:fld id="{9E5A1761-61CF-4A76-B060-B8C3138A7F46}" type="slidenum">
              <a:rPr lang="ru-RU" smtClean="0"/>
              <a:t>‹#›</a:t>
            </a:fld>
            <a:endParaRPr lang="ru-RU"/>
          </a:p>
        </p:txBody>
      </p:sp>
    </p:spTree>
    <p:extLst>
      <p:ext uri="{BB962C8B-B14F-4D97-AF65-F5344CB8AC3E}">
        <p14:creationId xmlns:p14="http://schemas.microsoft.com/office/powerpoint/2010/main" val="667738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Пользовательский макет">
    <p:spTree>
      <p:nvGrpSpPr>
        <p:cNvPr id="1" name=""/>
        <p:cNvGrpSpPr/>
        <p:nvPr/>
      </p:nvGrpSpPr>
      <p:grpSpPr>
        <a:xfrm>
          <a:off x="0" y="0"/>
          <a:ext cx="0" cy="0"/>
          <a:chOff x="0" y="0"/>
          <a:chExt cx="0" cy="0"/>
        </a:xfrm>
      </p:grpSpPr>
      <p:sp>
        <p:nvSpPr>
          <p:cNvPr id="7" name="Овал 10">
            <a:extLst>
              <a:ext uri="{FF2B5EF4-FFF2-40B4-BE49-F238E27FC236}">
                <a16:creationId xmlns:a16="http://schemas.microsoft.com/office/drawing/2014/main" id="{80D03198-0264-4BE2-92E4-BC57F506D99D}"/>
              </a:ext>
            </a:extLst>
          </p:cNvPr>
          <p:cNvSpPr/>
          <p:nvPr userDrawn="1"/>
        </p:nvSpPr>
        <p:spPr>
          <a:xfrm>
            <a:off x="9616203" y="5150216"/>
            <a:ext cx="2522574" cy="1606167"/>
          </a:xfrm>
          <a:custGeom>
            <a:avLst/>
            <a:gdLst>
              <a:gd name="connsiteX0" fmla="*/ 0 w 6531428"/>
              <a:gd name="connsiteY0" fmla="*/ 986971 h 1973942"/>
              <a:gd name="connsiteX1" fmla="*/ 3265714 w 6531428"/>
              <a:gd name="connsiteY1" fmla="*/ 0 h 1973942"/>
              <a:gd name="connsiteX2" fmla="*/ 6531428 w 6531428"/>
              <a:gd name="connsiteY2" fmla="*/ 986971 h 1973942"/>
              <a:gd name="connsiteX3" fmla="*/ 3265714 w 6531428"/>
              <a:gd name="connsiteY3" fmla="*/ 1973942 h 1973942"/>
              <a:gd name="connsiteX4" fmla="*/ 0 w 6531428"/>
              <a:gd name="connsiteY4" fmla="*/ 986971 h 1973942"/>
              <a:gd name="connsiteX0" fmla="*/ 0 w 6583817"/>
              <a:gd name="connsiteY0" fmla="*/ 1036858 h 2023829"/>
              <a:gd name="connsiteX1" fmla="*/ 3265714 w 6583817"/>
              <a:gd name="connsiteY1" fmla="*/ 49887 h 2023829"/>
              <a:gd name="connsiteX2" fmla="*/ 5138057 w 6583817"/>
              <a:gd name="connsiteY2" fmla="*/ 238572 h 2023829"/>
              <a:gd name="connsiteX3" fmla="*/ 6531428 w 6583817"/>
              <a:gd name="connsiteY3" fmla="*/ 1036858 h 2023829"/>
              <a:gd name="connsiteX4" fmla="*/ 3265714 w 6583817"/>
              <a:gd name="connsiteY4" fmla="*/ 2023829 h 2023829"/>
              <a:gd name="connsiteX5" fmla="*/ 0 w 6583817"/>
              <a:gd name="connsiteY5" fmla="*/ 1036858 h 2023829"/>
              <a:gd name="connsiteX0" fmla="*/ 87004 w 6670821"/>
              <a:gd name="connsiteY0" fmla="*/ 1036858 h 2023829"/>
              <a:gd name="connsiteX1" fmla="*/ 1146547 w 6670821"/>
              <a:gd name="connsiteY1" fmla="*/ 267602 h 2023829"/>
              <a:gd name="connsiteX2" fmla="*/ 3352718 w 6670821"/>
              <a:gd name="connsiteY2" fmla="*/ 49887 h 2023829"/>
              <a:gd name="connsiteX3" fmla="*/ 5225061 w 6670821"/>
              <a:gd name="connsiteY3" fmla="*/ 238572 h 2023829"/>
              <a:gd name="connsiteX4" fmla="*/ 6618432 w 6670821"/>
              <a:gd name="connsiteY4" fmla="*/ 1036858 h 2023829"/>
              <a:gd name="connsiteX5" fmla="*/ 3352718 w 6670821"/>
              <a:gd name="connsiteY5" fmla="*/ 2023829 h 2023829"/>
              <a:gd name="connsiteX6" fmla="*/ 87004 w 6670821"/>
              <a:gd name="connsiteY6" fmla="*/ 1036858 h 2023829"/>
              <a:gd name="connsiteX0" fmla="*/ 87004 w 8875308"/>
              <a:gd name="connsiteY0" fmla="*/ 1015551 h 2002522"/>
              <a:gd name="connsiteX1" fmla="*/ 1146547 w 8875308"/>
              <a:gd name="connsiteY1" fmla="*/ 246295 h 2002522"/>
              <a:gd name="connsiteX2" fmla="*/ 3352718 w 8875308"/>
              <a:gd name="connsiteY2" fmla="*/ 28580 h 2002522"/>
              <a:gd name="connsiteX3" fmla="*/ 8795576 w 8875308"/>
              <a:gd name="connsiteY3" fmla="*/ 797837 h 2002522"/>
              <a:gd name="connsiteX4" fmla="*/ 6618432 w 8875308"/>
              <a:gd name="connsiteY4" fmla="*/ 1015551 h 2002522"/>
              <a:gd name="connsiteX5" fmla="*/ 3352718 w 8875308"/>
              <a:gd name="connsiteY5" fmla="*/ 2002522 h 2002522"/>
              <a:gd name="connsiteX6" fmla="*/ 87004 w 8875308"/>
              <a:gd name="connsiteY6" fmla="*/ 1015551 h 2002522"/>
              <a:gd name="connsiteX0" fmla="*/ 87004 w 10749712"/>
              <a:gd name="connsiteY0" fmla="*/ 1015551 h 2649021"/>
              <a:gd name="connsiteX1" fmla="*/ 1146547 w 10749712"/>
              <a:gd name="connsiteY1" fmla="*/ 246295 h 2649021"/>
              <a:gd name="connsiteX2" fmla="*/ 3352718 w 10749712"/>
              <a:gd name="connsiteY2" fmla="*/ 28580 h 2649021"/>
              <a:gd name="connsiteX3" fmla="*/ 8795576 w 10749712"/>
              <a:gd name="connsiteY3" fmla="*/ 797837 h 2649021"/>
              <a:gd name="connsiteX4" fmla="*/ 10711461 w 10749712"/>
              <a:gd name="connsiteY4" fmla="*/ 2568580 h 2649021"/>
              <a:gd name="connsiteX5" fmla="*/ 3352718 w 10749712"/>
              <a:gd name="connsiteY5" fmla="*/ 2002522 h 2649021"/>
              <a:gd name="connsiteX6" fmla="*/ 87004 w 10749712"/>
              <a:gd name="connsiteY6" fmla="*/ 1015551 h 2649021"/>
              <a:gd name="connsiteX0" fmla="*/ 87004 w 10746300"/>
              <a:gd name="connsiteY0" fmla="*/ 1042421 h 2675891"/>
              <a:gd name="connsiteX1" fmla="*/ 1146547 w 10746300"/>
              <a:gd name="connsiteY1" fmla="*/ 273165 h 2675891"/>
              <a:gd name="connsiteX2" fmla="*/ 3352718 w 10746300"/>
              <a:gd name="connsiteY2" fmla="*/ 55450 h 2675891"/>
              <a:gd name="connsiteX3" fmla="*/ 8606890 w 10746300"/>
              <a:gd name="connsiteY3" fmla="*/ 1216593 h 2675891"/>
              <a:gd name="connsiteX4" fmla="*/ 10711461 w 10746300"/>
              <a:gd name="connsiteY4" fmla="*/ 2595450 h 2675891"/>
              <a:gd name="connsiteX5" fmla="*/ 3352718 w 10746300"/>
              <a:gd name="connsiteY5" fmla="*/ 2029392 h 2675891"/>
              <a:gd name="connsiteX6" fmla="*/ 87004 w 10746300"/>
              <a:gd name="connsiteY6" fmla="*/ 1042421 h 2675891"/>
              <a:gd name="connsiteX0" fmla="*/ 87004 w 11635763"/>
              <a:gd name="connsiteY0" fmla="*/ 1042421 h 2430077"/>
              <a:gd name="connsiteX1" fmla="*/ 1146547 w 11635763"/>
              <a:gd name="connsiteY1" fmla="*/ 273165 h 2430077"/>
              <a:gd name="connsiteX2" fmla="*/ 3352718 w 11635763"/>
              <a:gd name="connsiteY2" fmla="*/ 55450 h 2430077"/>
              <a:gd name="connsiteX3" fmla="*/ 8606890 w 11635763"/>
              <a:gd name="connsiteY3" fmla="*/ 1216593 h 2430077"/>
              <a:gd name="connsiteX4" fmla="*/ 11611347 w 11635763"/>
              <a:gd name="connsiteY4" fmla="*/ 2319678 h 2430077"/>
              <a:gd name="connsiteX5" fmla="*/ 3352718 w 11635763"/>
              <a:gd name="connsiteY5" fmla="*/ 2029392 h 2430077"/>
              <a:gd name="connsiteX6" fmla="*/ 87004 w 11635763"/>
              <a:gd name="connsiteY6" fmla="*/ 1042421 h 2430077"/>
              <a:gd name="connsiteX0" fmla="*/ 52390 w 11601149"/>
              <a:gd name="connsiteY0" fmla="*/ 991845 h 2379501"/>
              <a:gd name="connsiteX1" fmla="*/ 1445761 w 11601149"/>
              <a:gd name="connsiteY1" fmla="*/ 759618 h 2379501"/>
              <a:gd name="connsiteX2" fmla="*/ 3318104 w 11601149"/>
              <a:gd name="connsiteY2" fmla="*/ 4874 h 2379501"/>
              <a:gd name="connsiteX3" fmla="*/ 8572276 w 11601149"/>
              <a:gd name="connsiteY3" fmla="*/ 1166017 h 2379501"/>
              <a:gd name="connsiteX4" fmla="*/ 11576733 w 11601149"/>
              <a:gd name="connsiteY4" fmla="*/ 2269102 h 2379501"/>
              <a:gd name="connsiteX5" fmla="*/ 3318104 w 11601149"/>
              <a:gd name="connsiteY5" fmla="*/ 1978816 h 2379501"/>
              <a:gd name="connsiteX6" fmla="*/ 52390 w 11601149"/>
              <a:gd name="connsiteY6" fmla="*/ 991845 h 2379501"/>
              <a:gd name="connsiteX0" fmla="*/ 29383 w 12681228"/>
              <a:gd name="connsiteY0" fmla="*/ 1964302 h 2358409"/>
              <a:gd name="connsiteX1" fmla="*/ 2525840 w 12681228"/>
              <a:gd name="connsiteY1" fmla="*/ 759618 h 2358409"/>
              <a:gd name="connsiteX2" fmla="*/ 4398183 w 12681228"/>
              <a:gd name="connsiteY2" fmla="*/ 4874 h 2358409"/>
              <a:gd name="connsiteX3" fmla="*/ 9652355 w 12681228"/>
              <a:gd name="connsiteY3" fmla="*/ 1166017 h 2358409"/>
              <a:gd name="connsiteX4" fmla="*/ 12656812 w 12681228"/>
              <a:gd name="connsiteY4" fmla="*/ 2269102 h 2358409"/>
              <a:gd name="connsiteX5" fmla="*/ 4398183 w 12681228"/>
              <a:gd name="connsiteY5" fmla="*/ 1978816 h 2358409"/>
              <a:gd name="connsiteX6" fmla="*/ 29383 w 12681228"/>
              <a:gd name="connsiteY6" fmla="*/ 1964302 h 2358409"/>
              <a:gd name="connsiteX0" fmla="*/ 29383 w 12681228"/>
              <a:gd name="connsiteY0" fmla="*/ 1228203 h 1622310"/>
              <a:gd name="connsiteX1" fmla="*/ 2525840 w 12681228"/>
              <a:gd name="connsiteY1" fmla="*/ 23519 h 1622310"/>
              <a:gd name="connsiteX2" fmla="*/ 5718983 w 12681228"/>
              <a:gd name="connsiteY2" fmla="*/ 676660 h 1622310"/>
              <a:gd name="connsiteX3" fmla="*/ 9652355 w 12681228"/>
              <a:gd name="connsiteY3" fmla="*/ 429918 h 1622310"/>
              <a:gd name="connsiteX4" fmla="*/ 12656812 w 12681228"/>
              <a:gd name="connsiteY4" fmla="*/ 1533003 h 1622310"/>
              <a:gd name="connsiteX5" fmla="*/ 4398183 w 12681228"/>
              <a:gd name="connsiteY5" fmla="*/ 1242717 h 1622310"/>
              <a:gd name="connsiteX6" fmla="*/ 29383 w 12681228"/>
              <a:gd name="connsiteY6" fmla="*/ 1228203 h 1622310"/>
              <a:gd name="connsiteX0" fmla="*/ 29383 w 12682468"/>
              <a:gd name="connsiteY0" fmla="*/ 1229191 h 1623298"/>
              <a:gd name="connsiteX1" fmla="*/ 2525840 w 12682468"/>
              <a:gd name="connsiteY1" fmla="*/ 24507 h 1623298"/>
              <a:gd name="connsiteX2" fmla="*/ 5718983 w 12682468"/>
              <a:gd name="connsiteY2" fmla="*/ 677648 h 1623298"/>
              <a:gd name="connsiteX3" fmla="*/ 9797498 w 12682468"/>
              <a:gd name="connsiteY3" fmla="*/ 648620 h 1623298"/>
              <a:gd name="connsiteX4" fmla="*/ 12656812 w 12682468"/>
              <a:gd name="connsiteY4" fmla="*/ 1533991 h 1623298"/>
              <a:gd name="connsiteX5" fmla="*/ 4398183 w 12682468"/>
              <a:gd name="connsiteY5" fmla="*/ 1243705 h 1623298"/>
              <a:gd name="connsiteX6" fmla="*/ 29383 w 12682468"/>
              <a:gd name="connsiteY6" fmla="*/ 1229191 h 1623298"/>
              <a:gd name="connsiteX0" fmla="*/ 29383 w 12682468"/>
              <a:gd name="connsiteY0" fmla="*/ 1229191 h 1623298"/>
              <a:gd name="connsiteX1" fmla="*/ 2525840 w 12682468"/>
              <a:gd name="connsiteY1" fmla="*/ 24507 h 1623298"/>
              <a:gd name="connsiteX2" fmla="*/ 5718983 w 12682468"/>
              <a:gd name="connsiteY2" fmla="*/ 677648 h 1623298"/>
              <a:gd name="connsiteX3" fmla="*/ 9797498 w 12682468"/>
              <a:gd name="connsiteY3" fmla="*/ 648620 h 1623298"/>
              <a:gd name="connsiteX4" fmla="*/ 12656812 w 12682468"/>
              <a:gd name="connsiteY4" fmla="*/ 1533991 h 1623298"/>
              <a:gd name="connsiteX5" fmla="*/ 4398183 w 12682468"/>
              <a:gd name="connsiteY5" fmla="*/ 1243705 h 1623298"/>
              <a:gd name="connsiteX6" fmla="*/ 29383 w 12682468"/>
              <a:gd name="connsiteY6" fmla="*/ 1229191 h 1623298"/>
              <a:gd name="connsiteX0" fmla="*/ 29383 w 12682468"/>
              <a:gd name="connsiteY0" fmla="*/ 1229191 h 1623298"/>
              <a:gd name="connsiteX1" fmla="*/ 2525840 w 12682468"/>
              <a:gd name="connsiteY1" fmla="*/ 24507 h 1623298"/>
              <a:gd name="connsiteX2" fmla="*/ 5718983 w 12682468"/>
              <a:gd name="connsiteY2" fmla="*/ 677648 h 1623298"/>
              <a:gd name="connsiteX3" fmla="*/ 9797498 w 12682468"/>
              <a:gd name="connsiteY3" fmla="*/ 648620 h 1623298"/>
              <a:gd name="connsiteX4" fmla="*/ 12656812 w 12682468"/>
              <a:gd name="connsiteY4" fmla="*/ 1533991 h 1623298"/>
              <a:gd name="connsiteX5" fmla="*/ 4398183 w 12682468"/>
              <a:gd name="connsiteY5" fmla="*/ 1243705 h 1623298"/>
              <a:gd name="connsiteX6" fmla="*/ 29383 w 12682468"/>
              <a:gd name="connsiteY6" fmla="*/ 1229191 h 1623298"/>
              <a:gd name="connsiteX0" fmla="*/ 29383 w 12682468"/>
              <a:gd name="connsiteY0" fmla="*/ 1229191 h 1623298"/>
              <a:gd name="connsiteX1" fmla="*/ 2525840 w 12682468"/>
              <a:gd name="connsiteY1" fmla="*/ 24507 h 1623298"/>
              <a:gd name="connsiteX2" fmla="*/ 5718983 w 12682468"/>
              <a:gd name="connsiteY2" fmla="*/ 677648 h 1623298"/>
              <a:gd name="connsiteX3" fmla="*/ 9797498 w 12682468"/>
              <a:gd name="connsiteY3" fmla="*/ 648620 h 1623298"/>
              <a:gd name="connsiteX4" fmla="*/ 12656812 w 12682468"/>
              <a:gd name="connsiteY4" fmla="*/ 1533991 h 1623298"/>
              <a:gd name="connsiteX5" fmla="*/ 4398183 w 12682468"/>
              <a:gd name="connsiteY5" fmla="*/ 1243705 h 1623298"/>
              <a:gd name="connsiteX6" fmla="*/ 29383 w 12682468"/>
              <a:gd name="connsiteY6" fmla="*/ 1229191 h 1623298"/>
              <a:gd name="connsiteX0" fmla="*/ 46705 w 12699790"/>
              <a:gd name="connsiteY0" fmla="*/ 1032301 h 1426408"/>
              <a:gd name="connsiteX1" fmla="*/ 2180305 w 12699790"/>
              <a:gd name="connsiteY1" fmla="*/ 30817 h 1426408"/>
              <a:gd name="connsiteX2" fmla="*/ 5736305 w 12699790"/>
              <a:gd name="connsiteY2" fmla="*/ 480758 h 1426408"/>
              <a:gd name="connsiteX3" fmla="*/ 9814820 w 12699790"/>
              <a:gd name="connsiteY3" fmla="*/ 451730 h 1426408"/>
              <a:gd name="connsiteX4" fmla="*/ 12674134 w 12699790"/>
              <a:gd name="connsiteY4" fmla="*/ 1337101 h 1426408"/>
              <a:gd name="connsiteX5" fmla="*/ 4415505 w 12699790"/>
              <a:gd name="connsiteY5" fmla="*/ 1046815 h 1426408"/>
              <a:gd name="connsiteX6" fmla="*/ 46705 w 12699790"/>
              <a:gd name="connsiteY6" fmla="*/ 1032301 h 1426408"/>
              <a:gd name="connsiteX0" fmla="*/ 387846 w 13104827"/>
              <a:gd name="connsiteY0" fmla="*/ 1032301 h 2413473"/>
              <a:gd name="connsiteX1" fmla="*/ 2521446 w 13104827"/>
              <a:gd name="connsiteY1" fmla="*/ 30817 h 2413473"/>
              <a:gd name="connsiteX2" fmla="*/ 6077446 w 13104827"/>
              <a:gd name="connsiteY2" fmla="*/ 480758 h 2413473"/>
              <a:gd name="connsiteX3" fmla="*/ 10155961 w 13104827"/>
              <a:gd name="connsiteY3" fmla="*/ 451730 h 2413473"/>
              <a:gd name="connsiteX4" fmla="*/ 13015275 w 13104827"/>
              <a:gd name="connsiteY4" fmla="*/ 1337101 h 2413473"/>
              <a:gd name="connsiteX5" fmla="*/ 11215503 w 13104827"/>
              <a:gd name="connsiteY5" fmla="*/ 2411157 h 2413473"/>
              <a:gd name="connsiteX6" fmla="*/ 387846 w 13104827"/>
              <a:gd name="connsiteY6" fmla="*/ 1032301 h 2413473"/>
              <a:gd name="connsiteX0" fmla="*/ 463794 w 13180775"/>
              <a:gd name="connsiteY0" fmla="*/ 1003397 h 2384569"/>
              <a:gd name="connsiteX1" fmla="*/ 2597394 w 13180775"/>
              <a:gd name="connsiteY1" fmla="*/ 1913 h 2384569"/>
              <a:gd name="connsiteX2" fmla="*/ 8199908 w 13180775"/>
              <a:gd name="connsiteY2" fmla="*/ 742139 h 2384569"/>
              <a:gd name="connsiteX3" fmla="*/ 10231909 w 13180775"/>
              <a:gd name="connsiteY3" fmla="*/ 422826 h 2384569"/>
              <a:gd name="connsiteX4" fmla="*/ 13091223 w 13180775"/>
              <a:gd name="connsiteY4" fmla="*/ 1308197 h 2384569"/>
              <a:gd name="connsiteX5" fmla="*/ 11291451 w 13180775"/>
              <a:gd name="connsiteY5" fmla="*/ 2382253 h 2384569"/>
              <a:gd name="connsiteX6" fmla="*/ 463794 w 13180775"/>
              <a:gd name="connsiteY6" fmla="*/ 1003397 h 2384569"/>
              <a:gd name="connsiteX0" fmla="*/ 41439 w 12758420"/>
              <a:gd name="connsiteY0" fmla="*/ 612625 h 1993797"/>
              <a:gd name="connsiteX1" fmla="*/ 7167953 w 12758420"/>
              <a:gd name="connsiteY1" fmla="*/ 1817313 h 1993797"/>
              <a:gd name="connsiteX2" fmla="*/ 7777553 w 12758420"/>
              <a:gd name="connsiteY2" fmla="*/ 351367 h 1993797"/>
              <a:gd name="connsiteX3" fmla="*/ 9809554 w 12758420"/>
              <a:gd name="connsiteY3" fmla="*/ 32054 h 1993797"/>
              <a:gd name="connsiteX4" fmla="*/ 12668868 w 12758420"/>
              <a:gd name="connsiteY4" fmla="*/ 917425 h 1993797"/>
              <a:gd name="connsiteX5" fmla="*/ 10869096 w 12758420"/>
              <a:gd name="connsiteY5" fmla="*/ 1991481 h 1993797"/>
              <a:gd name="connsiteX6" fmla="*/ 41439 w 12758420"/>
              <a:gd name="connsiteY6" fmla="*/ 612625 h 1993797"/>
              <a:gd name="connsiteX0" fmla="*/ 1824082 w 5569992"/>
              <a:gd name="connsiteY0" fmla="*/ 2267253 h 2272975"/>
              <a:gd name="connsiteX1" fmla="*/ 53339 w 5569992"/>
              <a:gd name="connsiteY1" fmla="*/ 1817313 h 2272975"/>
              <a:gd name="connsiteX2" fmla="*/ 662939 w 5569992"/>
              <a:gd name="connsiteY2" fmla="*/ 351367 h 2272975"/>
              <a:gd name="connsiteX3" fmla="*/ 2694940 w 5569992"/>
              <a:gd name="connsiteY3" fmla="*/ 32054 h 2272975"/>
              <a:gd name="connsiteX4" fmla="*/ 5554254 w 5569992"/>
              <a:gd name="connsiteY4" fmla="*/ 917425 h 2272975"/>
              <a:gd name="connsiteX5" fmla="*/ 3754482 w 5569992"/>
              <a:gd name="connsiteY5" fmla="*/ 1991481 h 2272975"/>
              <a:gd name="connsiteX6" fmla="*/ 1824082 w 5569992"/>
              <a:gd name="connsiteY6" fmla="*/ 2267253 h 2272975"/>
              <a:gd name="connsiteX0" fmla="*/ 1824082 w 3945162"/>
              <a:gd name="connsiteY0" fmla="*/ 2262360 h 2268664"/>
              <a:gd name="connsiteX1" fmla="*/ 53339 w 3945162"/>
              <a:gd name="connsiteY1" fmla="*/ 1812420 h 2268664"/>
              <a:gd name="connsiteX2" fmla="*/ 662939 w 3945162"/>
              <a:gd name="connsiteY2" fmla="*/ 346474 h 2268664"/>
              <a:gd name="connsiteX3" fmla="*/ 2694940 w 3945162"/>
              <a:gd name="connsiteY3" fmla="*/ 27161 h 2268664"/>
              <a:gd name="connsiteX4" fmla="*/ 3754483 w 3945162"/>
              <a:gd name="connsiteY4" fmla="*/ 839961 h 2268664"/>
              <a:gd name="connsiteX5" fmla="*/ 3754482 w 3945162"/>
              <a:gd name="connsiteY5" fmla="*/ 1986588 h 2268664"/>
              <a:gd name="connsiteX6" fmla="*/ 1824082 w 3945162"/>
              <a:gd name="connsiteY6" fmla="*/ 2262360 h 2268664"/>
              <a:gd name="connsiteX0" fmla="*/ 1824082 w 4016541"/>
              <a:gd name="connsiteY0" fmla="*/ 2262360 h 2264816"/>
              <a:gd name="connsiteX1" fmla="*/ 53339 w 4016541"/>
              <a:gd name="connsiteY1" fmla="*/ 1812420 h 2264816"/>
              <a:gd name="connsiteX2" fmla="*/ 662939 w 4016541"/>
              <a:gd name="connsiteY2" fmla="*/ 346474 h 2264816"/>
              <a:gd name="connsiteX3" fmla="*/ 2694940 w 4016541"/>
              <a:gd name="connsiteY3" fmla="*/ 27161 h 2264816"/>
              <a:gd name="connsiteX4" fmla="*/ 3754483 w 4016541"/>
              <a:gd name="connsiteY4" fmla="*/ 839961 h 2264816"/>
              <a:gd name="connsiteX5" fmla="*/ 3856082 w 4016541"/>
              <a:gd name="connsiteY5" fmla="*/ 1667274 h 2264816"/>
              <a:gd name="connsiteX6" fmla="*/ 1824082 w 4016541"/>
              <a:gd name="connsiteY6" fmla="*/ 2262360 h 2264816"/>
              <a:gd name="connsiteX0" fmla="*/ 1835134 w 4027593"/>
              <a:gd name="connsiteY0" fmla="*/ 2668373 h 2670829"/>
              <a:gd name="connsiteX1" fmla="*/ 64391 w 4027593"/>
              <a:gd name="connsiteY1" fmla="*/ 2218433 h 2670829"/>
              <a:gd name="connsiteX2" fmla="*/ 673991 w 4027593"/>
              <a:gd name="connsiteY2" fmla="*/ 752487 h 2670829"/>
              <a:gd name="connsiteX3" fmla="*/ 3358837 w 4027593"/>
              <a:gd name="connsiteY3" fmla="*/ 9708 h 2670829"/>
              <a:gd name="connsiteX4" fmla="*/ 3765535 w 4027593"/>
              <a:gd name="connsiteY4" fmla="*/ 1245974 h 2670829"/>
              <a:gd name="connsiteX5" fmla="*/ 3867134 w 4027593"/>
              <a:gd name="connsiteY5" fmla="*/ 2073287 h 2670829"/>
              <a:gd name="connsiteX6" fmla="*/ 1835134 w 4027593"/>
              <a:gd name="connsiteY6" fmla="*/ 2668373 h 2670829"/>
              <a:gd name="connsiteX0" fmla="*/ 1835134 w 4909037"/>
              <a:gd name="connsiteY0" fmla="*/ 2668375 h 2877367"/>
              <a:gd name="connsiteX1" fmla="*/ 64391 w 4909037"/>
              <a:gd name="connsiteY1" fmla="*/ 2218435 h 2877367"/>
              <a:gd name="connsiteX2" fmla="*/ 673991 w 4909037"/>
              <a:gd name="connsiteY2" fmla="*/ 752489 h 2877367"/>
              <a:gd name="connsiteX3" fmla="*/ 3358837 w 4909037"/>
              <a:gd name="connsiteY3" fmla="*/ 9710 h 2877367"/>
              <a:gd name="connsiteX4" fmla="*/ 3765535 w 4909037"/>
              <a:gd name="connsiteY4" fmla="*/ 1245976 h 2877367"/>
              <a:gd name="connsiteX5" fmla="*/ 4855224 w 4909037"/>
              <a:gd name="connsiteY5" fmla="*/ 2779069 h 2877367"/>
              <a:gd name="connsiteX6" fmla="*/ 1835134 w 4909037"/>
              <a:gd name="connsiteY6" fmla="*/ 2668375 h 2877367"/>
              <a:gd name="connsiteX0" fmla="*/ 1835134 w 4957386"/>
              <a:gd name="connsiteY0" fmla="*/ 2668375 h 3060296"/>
              <a:gd name="connsiteX1" fmla="*/ 64391 w 4957386"/>
              <a:gd name="connsiteY1" fmla="*/ 2218435 h 3060296"/>
              <a:gd name="connsiteX2" fmla="*/ 673991 w 4957386"/>
              <a:gd name="connsiteY2" fmla="*/ 752489 h 3060296"/>
              <a:gd name="connsiteX3" fmla="*/ 3358837 w 4957386"/>
              <a:gd name="connsiteY3" fmla="*/ 9710 h 3060296"/>
              <a:gd name="connsiteX4" fmla="*/ 3765535 w 4957386"/>
              <a:gd name="connsiteY4" fmla="*/ 1245976 h 3060296"/>
              <a:gd name="connsiteX5" fmla="*/ 4855224 w 4957386"/>
              <a:gd name="connsiteY5" fmla="*/ 2779069 h 3060296"/>
              <a:gd name="connsiteX6" fmla="*/ 863866 w 4957386"/>
              <a:gd name="connsiteY6" fmla="*/ 3052687 h 3060296"/>
              <a:gd name="connsiteX7" fmla="*/ 1835134 w 4957386"/>
              <a:gd name="connsiteY7" fmla="*/ 2668375 h 3060296"/>
              <a:gd name="connsiteX0" fmla="*/ 90983 w 4977684"/>
              <a:gd name="connsiteY0" fmla="*/ 2756598 h 3060296"/>
              <a:gd name="connsiteX1" fmla="*/ 84688 w 4977684"/>
              <a:gd name="connsiteY1" fmla="*/ 2218435 h 3060296"/>
              <a:gd name="connsiteX2" fmla="*/ 694288 w 4977684"/>
              <a:gd name="connsiteY2" fmla="*/ 752489 h 3060296"/>
              <a:gd name="connsiteX3" fmla="*/ 3379134 w 4977684"/>
              <a:gd name="connsiteY3" fmla="*/ 9710 h 3060296"/>
              <a:gd name="connsiteX4" fmla="*/ 3785832 w 4977684"/>
              <a:gd name="connsiteY4" fmla="*/ 1245976 h 3060296"/>
              <a:gd name="connsiteX5" fmla="*/ 4875521 w 4977684"/>
              <a:gd name="connsiteY5" fmla="*/ 2779069 h 3060296"/>
              <a:gd name="connsiteX6" fmla="*/ 884163 w 4977684"/>
              <a:gd name="connsiteY6" fmla="*/ 3052687 h 3060296"/>
              <a:gd name="connsiteX7" fmla="*/ 90983 w 4977684"/>
              <a:gd name="connsiteY7" fmla="*/ 2756598 h 3060296"/>
              <a:gd name="connsiteX0" fmla="*/ 90983 w 5250734"/>
              <a:gd name="connsiteY0" fmla="*/ 2746890 h 3065706"/>
              <a:gd name="connsiteX1" fmla="*/ 84688 w 5250734"/>
              <a:gd name="connsiteY1" fmla="*/ 2208727 h 3065706"/>
              <a:gd name="connsiteX2" fmla="*/ 694288 w 5250734"/>
              <a:gd name="connsiteY2" fmla="*/ 742781 h 3065706"/>
              <a:gd name="connsiteX3" fmla="*/ 3379134 w 5250734"/>
              <a:gd name="connsiteY3" fmla="*/ 2 h 3065706"/>
              <a:gd name="connsiteX4" fmla="*/ 4950368 w 5250734"/>
              <a:gd name="connsiteY4" fmla="*/ 742223 h 3065706"/>
              <a:gd name="connsiteX5" fmla="*/ 4875521 w 5250734"/>
              <a:gd name="connsiteY5" fmla="*/ 2769361 h 3065706"/>
              <a:gd name="connsiteX6" fmla="*/ 884163 w 5250734"/>
              <a:gd name="connsiteY6" fmla="*/ 3042979 h 3065706"/>
              <a:gd name="connsiteX7" fmla="*/ 90983 w 5250734"/>
              <a:gd name="connsiteY7" fmla="*/ 2746890 h 3065706"/>
              <a:gd name="connsiteX0" fmla="*/ 114524 w 5274277"/>
              <a:gd name="connsiteY0" fmla="*/ 3005381 h 3324197"/>
              <a:gd name="connsiteX1" fmla="*/ 108229 w 5274277"/>
              <a:gd name="connsiteY1" fmla="*/ 2467218 h 3324197"/>
              <a:gd name="connsiteX2" fmla="*/ 1088362 w 5274277"/>
              <a:gd name="connsiteY2" fmla="*/ 171983 h 3324197"/>
              <a:gd name="connsiteX3" fmla="*/ 3402675 w 5274277"/>
              <a:gd name="connsiteY3" fmla="*/ 258493 h 3324197"/>
              <a:gd name="connsiteX4" fmla="*/ 4973909 w 5274277"/>
              <a:gd name="connsiteY4" fmla="*/ 1000714 h 3324197"/>
              <a:gd name="connsiteX5" fmla="*/ 4899062 w 5274277"/>
              <a:gd name="connsiteY5" fmla="*/ 3027852 h 3324197"/>
              <a:gd name="connsiteX6" fmla="*/ 907704 w 5274277"/>
              <a:gd name="connsiteY6" fmla="*/ 3301470 h 3324197"/>
              <a:gd name="connsiteX7" fmla="*/ 114524 w 5274277"/>
              <a:gd name="connsiteY7" fmla="*/ 3005381 h 3324197"/>
              <a:gd name="connsiteX0" fmla="*/ 106288 w 5283683"/>
              <a:gd name="connsiteY0" fmla="*/ 3164182 h 3324199"/>
              <a:gd name="connsiteX1" fmla="*/ 117637 w 5283683"/>
              <a:gd name="connsiteY1" fmla="*/ 2467220 h 3324199"/>
              <a:gd name="connsiteX2" fmla="*/ 1097770 w 5283683"/>
              <a:gd name="connsiteY2" fmla="*/ 171985 h 3324199"/>
              <a:gd name="connsiteX3" fmla="*/ 3412083 w 5283683"/>
              <a:gd name="connsiteY3" fmla="*/ 258495 h 3324199"/>
              <a:gd name="connsiteX4" fmla="*/ 4983317 w 5283683"/>
              <a:gd name="connsiteY4" fmla="*/ 1000716 h 3324199"/>
              <a:gd name="connsiteX5" fmla="*/ 4908470 w 5283683"/>
              <a:gd name="connsiteY5" fmla="*/ 3027854 h 3324199"/>
              <a:gd name="connsiteX6" fmla="*/ 917112 w 5283683"/>
              <a:gd name="connsiteY6" fmla="*/ 3301472 h 3324199"/>
              <a:gd name="connsiteX7" fmla="*/ 106288 w 5283683"/>
              <a:gd name="connsiteY7" fmla="*/ 3164182 h 3324199"/>
              <a:gd name="connsiteX0" fmla="*/ 202241 w 5220839"/>
              <a:gd name="connsiteY0" fmla="*/ 3111248 h 3324199"/>
              <a:gd name="connsiteX1" fmla="*/ 54791 w 5220839"/>
              <a:gd name="connsiteY1" fmla="*/ 2467220 h 3324199"/>
              <a:gd name="connsiteX2" fmla="*/ 1034924 w 5220839"/>
              <a:gd name="connsiteY2" fmla="*/ 171985 h 3324199"/>
              <a:gd name="connsiteX3" fmla="*/ 3349237 w 5220839"/>
              <a:gd name="connsiteY3" fmla="*/ 258495 h 3324199"/>
              <a:gd name="connsiteX4" fmla="*/ 4920471 w 5220839"/>
              <a:gd name="connsiteY4" fmla="*/ 1000716 h 3324199"/>
              <a:gd name="connsiteX5" fmla="*/ 4845624 w 5220839"/>
              <a:gd name="connsiteY5" fmla="*/ 3027854 h 3324199"/>
              <a:gd name="connsiteX6" fmla="*/ 854266 w 5220839"/>
              <a:gd name="connsiteY6" fmla="*/ 3301472 h 3324199"/>
              <a:gd name="connsiteX7" fmla="*/ 202241 w 5220839"/>
              <a:gd name="connsiteY7" fmla="*/ 3111248 h 3324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20839" h="3324199">
                <a:moveTo>
                  <a:pt x="202241" y="3111248"/>
                </a:moveTo>
                <a:cubicBezTo>
                  <a:pt x="68995" y="2972206"/>
                  <a:pt x="-83989" y="2957097"/>
                  <a:pt x="54791" y="2467220"/>
                </a:cubicBezTo>
                <a:cubicBezTo>
                  <a:pt x="193571" y="1977343"/>
                  <a:pt x="485850" y="540106"/>
                  <a:pt x="1034924" y="171985"/>
                </a:cubicBezTo>
                <a:cubicBezTo>
                  <a:pt x="1583998" y="-196136"/>
                  <a:pt x="2701646" y="120373"/>
                  <a:pt x="3349237" y="258495"/>
                </a:cubicBezTo>
                <a:cubicBezTo>
                  <a:pt x="3996828" y="396617"/>
                  <a:pt x="4726947" y="727364"/>
                  <a:pt x="4920471" y="1000716"/>
                </a:cubicBezTo>
                <a:cubicBezTo>
                  <a:pt x="5113995" y="1274068"/>
                  <a:pt x="5523325" y="2644395"/>
                  <a:pt x="4845624" y="3027854"/>
                </a:cubicBezTo>
                <a:cubicBezTo>
                  <a:pt x="4167923" y="3411313"/>
                  <a:pt x="1357614" y="3319921"/>
                  <a:pt x="854266" y="3301472"/>
                </a:cubicBezTo>
                <a:cubicBezTo>
                  <a:pt x="350918" y="3283023"/>
                  <a:pt x="335487" y="3250290"/>
                  <a:pt x="202241" y="3111248"/>
                </a:cubicBezTo>
                <a:close/>
              </a:path>
            </a:pathLst>
          </a:custGeom>
          <a:solidFill>
            <a:schemeClr val="accent2"/>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 name="Рисунок 3">
            <a:extLst>
              <a:ext uri="{FF2B5EF4-FFF2-40B4-BE49-F238E27FC236}">
                <a16:creationId xmlns:a16="http://schemas.microsoft.com/office/drawing/2014/main" id="{DA6CD183-B811-4338-ADA9-BE1DF19920E0}"/>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0237176" y="5383557"/>
            <a:ext cx="1052146" cy="1262575"/>
          </a:xfrm>
          <a:prstGeom prst="rect">
            <a:avLst/>
          </a:prstGeom>
        </p:spPr>
      </p:pic>
    </p:spTree>
    <p:extLst>
      <p:ext uri="{BB962C8B-B14F-4D97-AF65-F5344CB8AC3E}">
        <p14:creationId xmlns:p14="http://schemas.microsoft.com/office/powerpoint/2010/main" val="2249373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One column title and text">
  <p:cSld name="One column title and text">
    <p:spTree>
      <p:nvGrpSpPr>
        <p:cNvPr id="1" name="Shape 59"/>
        <p:cNvGrpSpPr/>
        <p:nvPr/>
      </p:nvGrpSpPr>
      <p:grpSpPr>
        <a:xfrm>
          <a:off x="0" y="0"/>
          <a:ext cx="0" cy="0"/>
          <a:chOff x="0" y="0"/>
          <a:chExt cx="0" cy="0"/>
        </a:xfrm>
      </p:grpSpPr>
      <p:sp>
        <p:nvSpPr>
          <p:cNvPr id="60" name="Google Shape;60;p3"/>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algn="r" rtl="0">
              <a:buNone/>
              <a:defRPr sz="1300">
                <a:solidFill>
                  <a:schemeClr val="dk2"/>
                </a:solidFill>
              </a:defRPr>
            </a:lvl1pPr>
            <a:lvl2pPr lvl="1" algn="r" rtl="0">
              <a:buNone/>
              <a:defRPr sz="1300">
                <a:solidFill>
                  <a:schemeClr val="dk2"/>
                </a:solidFill>
              </a:defRPr>
            </a:lvl2pPr>
            <a:lvl3pPr lvl="2" algn="r" rtl="0">
              <a:buNone/>
              <a:defRPr sz="1300">
                <a:solidFill>
                  <a:schemeClr val="dk2"/>
                </a:solidFill>
              </a:defRPr>
            </a:lvl3pPr>
            <a:lvl4pPr lvl="3" algn="r" rtl="0">
              <a:buNone/>
              <a:defRPr sz="1300">
                <a:solidFill>
                  <a:schemeClr val="dk2"/>
                </a:solidFill>
              </a:defRPr>
            </a:lvl4pPr>
            <a:lvl5pPr lvl="4" algn="r" rtl="0">
              <a:buNone/>
              <a:defRPr sz="1300">
                <a:solidFill>
                  <a:schemeClr val="dk2"/>
                </a:solidFill>
              </a:defRPr>
            </a:lvl5pPr>
            <a:lvl6pPr lvl="5" algn="r" rtl="0">
              <a:buNone/>
              <a:defRPr sz="1300">
                <a:solidFill>
                  <a:schemeClr val="dk2"/>
                </a:solidFill>
              </a:defRPr>
            </a:lvl6pPr>
            <a:lvl7pPr lvl="6" algn="r" rtl="0">
              <a:buNone/>
              <a:defRPr sz="1300">
                <a:solidFill>
                  <a:schemeClr val="dk2"/>
                </a:solidFill>
              </a:defRPr>
            </a:lvl7pPr>
            <a:lvl8pPr lvl="7" algn="r" rtl="0">
              <a:buNone/>
              <a:defRPr sz="1300">
                <a:solidFill>
                  <a:schemeClr val="dk2"/>
                </a:solidFill>
              </a:defRPr>
            </a:lvl8pPr>
            <a:lvl9pPr lvl="8" algn="r" rtl="0">
              <a:buNone/>
              <a:defRPr sz="13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
        <p:nvSpPr>
          <p:cNvPr id="61" name="Google Shape;61;p3"/>
          <p:cNvSpPr txBox="1">
            <a:spLocks noGrp="1"/>
          </p:cNvSpPr>
          <p:nvPr>
            <p:ph type="body" idx="1"/>
          </p:nvPr>
        </p:nvSpPr>
        <p:spPr>
          <a:xfrm>
            <a:off x="6127150" y="3096350"/>
            <a:ext cx="5664900" cy="3144900"/>
          </a:xfrm>
          <a:prstGeom prst="rect">
            <a:avLst/>
          </a:prstGeom>
        </p:spPr>
        <p:txBody>
          <a:bodyPr spcFirstLastPara="1" wrap="square" lIns="121900" tIns="121900" rIns="121900" bIns="121900" anchor="t" anchorCtr="0">
            <a:noAutofit/>
          </a:bodyPr>
          <a:lstStyle>
            <a:lvl1pPr marL="457200" lvl="0" indent="-381000" rtl="0">
              <a:lnSpc>
                <a:spcPct val="115000"/>
              </a:lnSpc>
              <a:spcBef>
                <a:spcPts val="0"/>
              </a:spcBef>
              <a:spcAft>
                <a:spcPts val="0"/>
              </a:spcAft>
              <a:buSzPts val="2400"/>
              <a:buChar char="●"/>
              <a:defRPr sz="2400"/>
            </a:lvl1pPr>
            <a:lvl2pPr marL="914400" lvl="1" indent="-381000" rtl="0">
              <a:lnSpc>
                <a:spcPct val="115000"/>
              </a:lnSpc>
              <a:spcBef>
                <a:spcPts val="2100"/>
              </a:spcBef>
              <a:spcAft>
                <a:spcPts val="0"/>
              </a:spcAft>
              <a:buSzPts val="2400"/>
              <a:buChar char="○"/>
              <a:defRPr sz="2400"/>
            </a:lvl2pPr>
            <a:lvl3pPr marL="1371600" lvl="2" indent="-381000" rtl="0">
              <a:lnSpc>
                <a:spcPct val="115000"/>
              </a:lnSpc>
              <a:spcBef>
                <a:spcPts val="2100"/>
              </a:spcBef>
              <a:spcAft>
                <a:spcPts val="0"/>
              </a:spcAft>
              <a:buSzPts val="2400"/>
              <a:buChar char="■"/>
              <a:defRPr sz="2400"/>
            </a:lvl3pPr>
            <a:lvl4pPr marL="1828800" lvl="3" indent="-381000" rtl="0">
              <a:lnSpc>
                <a:spcPct val="115000"/>
              </a:lnSpc>
              <a:spcBef>
                <a:spcPts val="2100"/>
              </a:spcBef>
              <a:spcAft>
                <a:spcPts val="0"/>
              </a:spcAft>
              <a:buSzPts val="2400"/>
              <a:buChar char="●"/>
              <a:defRPr sz="2400"/>
            </a:lvl4pPr>
            <a:lvl5pPr marL="2286000" lvl="4" indent="-381000" rtl="0">
              <a:lnSpc>
                <a:spcPct val="115000"/>
              </a:lnSpc>
              <a:spcBef>
                <a:spcPts val="2100"/>
              </a:spcBef>
              <a:spcAft>
                <a:spcPts val="0"/>
              </a:spcAft>
              <a:buSzPts val="2400"/>
              <a:buChar char="○"/>
              <a:defRPr sz="2400"/>
            </a:lvl5pPr>
            <a:lvl6pPr marL="2743200" lvl="5" indent="-381000" rtl="0">
              <a:lnSpc>
                <a:spcPct val="115000"/>
              </a:lnSpc>
              <a:spcBef>
                <a:spcPts val="2100"/>
              </a:spcBef>
              <a:spcAft>
                <a:spcPts val="0"/>
              </a:spcAft>
              <a:buSzPts val="2400"/>
              <a:buChar char="■"/>
              <a:defRPr sz="2400"/>
            </a:lvl6pPr>
            <a:lvl7pPr marL="3200400" lvl="6" indent="-381000" rtl="0">
              <a:lnSpc>
                <a:spcPct val="115000"/>
              </a:lnSpc>
              <a:spcBef>
                <a:spcPts val="2100"/>
              </a:spcBef>
              <a:spcAft>
                <a:spcPts val="0"/>
              </a:spcAft>
              <a:buSzPts val="2400"/>
              <a:buChar char="●"/>
              <a:defRPr sz="2400"/>
            </a:lvl7pPr>
            <a:lvl8pPr marL="3657600" lvl="7" indent="-381000" rtl="0">
              <a:lnSpc>
                <a:spcPct val="115000"/>
              </a:lnSpc>
              <a:spcBef>
                <a:spcPts val="2100"/>
              </a:spcBef>
              <a:spcAft>
                <a:spcPts val="0"/>
              </a:spcAft>
              <a:buSzPts val="2400"/>
              <a:buChar char="○"/>
              <a:defRPr sz="2400"/>
            </a:lvl8pPr>
            <a:lvl9pPr marL="4114800" lvl="8" indent="-381000" rtl="0">
              <a:lnSpc>
                <a:spcPct val="115000"/>
              </a:lnSpc>
              <a:spcBef>
                <a:spcPts val="2100"/>
              </a:spcBef>
              <a:spcAft>
                <a:spcPts val="2100"/>
              </a:spcAft>
              <a:buSzPts val="2400"/>
              <a:buChar char="■"/>
              <a:defRPr sz="2400"/>
            </a:lvl9pPr>
          </a:lstStyle>
          <a:p>
            <a:endParaRPr/>
          </a:p>
        </p:txBody>
      </p:sp>
      <p:sp>
        <p:nvSpPr>
          <p:cNvPr id="62" name="Google Shape;62;p3"/>
          <p:cNvSpPr txBox="1">
            <a:spLocks noGrp="1"/>
          </p:cNvSpPr>
          <p:nvPr>
            <p:ph type="subTitle" idx="2"/>
          </p:nvPr>
        </p:nvSpPr>
        <p:spPr>
          <a:xfrm>
            <a:off x="6127150" y="1752450"/>
            <a:ext cx="5664900" cy="971700"/>
          </a:xfrm>
          <a:prstGeom prst="rect">
            <a:avLst/>
          </a:prstGeom>
        </p:spPr>
        <p:txBody>
          <a:bodyPr spcFirstLastPara="1" wrap="square" lIns="121900" tIns="121900" rIns="121900" bIns="121900" anchor="t" anchorCtr="0">
            <a:noAutofit/>
          </a:bodyPr>
          <a:lstStyle>
            <a:lvl1pPr lvl="0" rtl="0">
              <a:spcBef>
                <a:spcPts val="0"/>
              </a:spcBef>
              <a:spcAft>
                <a:spcPts val="0"/>
              </a:spcAft>
              <a:buNone/>
              <a:defRPr sz="6000">
                <a:solidFill>
                  <a:schemeClr val="accent2"/>
                </a:solidFill>
              </a:defRPr>
            </a:lvl1pPr>
            <a:lvl2pPr lvl="1" rtl="0">
              <a:spcBef>
                <a:spcPts val="2100"/>
              </a:spcBef>
              <a:spcAft>
                <a:spcPts val="0"/>
              </a:spcAft>
              <a:buNone/>
              <a:defRPr>
                <a:solidFill>
                  <a:schemeClr val="accent2"/>
                </a:solidFill>
              </a:defRPr>
            </a:lvl2pPr>
            <a:lvl3pPr lvl="2" rtl="0">
              <a:spcBef>
                <a:spcPts val="2100"/>
              </a:spcBef>
              <a:spcAft>
                <a:spcPts val="0"/>
              </a:spcAft>
              <a:buNone/>
              <a:defRPr>
                <a:solidFill>
                  <a:schemeClr val="accent2"/>
                </a:solidFill>
              </a:defRPr>
            </a:lvl3pPr>
            <a:lvl4pPr lvl="3" rtl="0">
              <a:spcBef>
                <a:spcPts val="2100"/>
              </a:spcBef>
              <a:spcAft>
                <a:spcPts val="0"/>
              </a:spcAft>
              <a:buNone/>
              <a:defRPr>
                <a:solidFill>
                  <a:schemeClr val="accent2"/>
                </a:solidFill>
              </a:defRPr>
            </a:lvl4pPr>
            <a:lvl5pPr lvl="4" rtl="0">
              <a:spcBef>
                <a:spcPts val="2100"/>
              </a:spcBef>
              <a:spcAft>
                <a:spcPts val="0"/>
              </a:spcAft>
              <a:buNone/>
              <a:defRPr>
                <a:solidFill>
                  <a:schemeClr val="accent2"/>
                </a:solidFill>
              </a:defRPr>
            </a:lvl5pPr>
            <a:lvl6pPr lvl="5" rtl="0">
              <a:spcBef>
                <a:spcPts val="2100"/>
              </a:spcBef>
              <a:spcAft>
                <a:spcPts val="0"/>
              </a:spcAft>
              <a:buNone/>
              <a:defRPr>
                <a:solidFill>
                  <a:schemeClr val="accent2"/>
                </a:solidFill>
              </a:defRPr>
            </a:lvl6pPr>
            <a:lvl7pPr lvl="6" rtl="0">
              <a:spcBef>
                <a:spcPts val="2100"/>
              </a:spcBef>
              <a:spcAft>
                <a:spcPts val="0"/>
              </a:spcAft>
              <a:buNone/>
              <a:defRPr>
                <a:solidFill>
                  <a:schemeClr val="accent2"/>
                </a:solidFill>
              </a:defRPr>
            </a:lvl7pPr>
            <a:lvl8pPr lvl="7" rtl="0">
              <a:spcBef>
                <a:spcPts val="2100"/>
              </a:spcBef>
              <a:spcAft>
                <a:spcPts val="0"/>
              </a:spcAft>
              <a:buNone/>
              <a:defRPr>
                <a:solidFill>
                  <a:schemeClr val="accent2"/>
                </a:solidFill>
              </a:defRPr>
            </a:lvl8pPr>
            <a:lvl9pPr lvl="8" rtl="0">
              <a:spcBef>
                <a:spcPts val="2100"/>
              </a:spcBef>
              <a:spcAft>
                <a:spcPts val="2100"/>
              </a:spcAft>
              <a:buNone/>
              <a:defRPr>
                <a:solidFill>
                  <a:schemeClr val="accent2"/>
                </a:solidFill>
              </a:defRPr>
            </a:lvl9pPr>
          </a:lstStyle>
          <a:p>
            <a:endParaRPr/>
          </a:p>
        </p:txBody>
      </p:sp>
      <p:grpSp>
        <p:nvGrpSpPr>
          <p:cNvPr id="63" name="Google Shape;63;p3"/>
          <p:cNvGrpSpPr/>
          <p:nvPr/>
        </p:nvGrpSpPr>
        <p:grpSpPr>
          <a:xfrm rot="-2700000">
            <a:off x="8401848" y="5404298"/>
            <a:ext cx="3360022" cy="1896848"/>
            <a:chOff x="7055636" y="2962"/>
            <a:chExt cx="3360054" cy="1896867"/>
          </a:xfrm>
        </p:grpSpPr>
        <p:sp>
          <p:nvSpPr>
            <p:cNvPr id="64" name="Google Shape;64;p3"/>
            <p:cNvSpPr/>
            <p:nvPr/>
          </p:nvSpPr>
          <p:spPr>
            <a:xfrm rot="-4509">
              <a:off x="9343939" y="1317262"/>
              <a:ext cx="457500" cy="457500"/>
            </a:xfrm>
            <a:prstGeom prst="rect">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3"/>
            <p:cNvSpPr/>
            <p:nvPr/>
          </p:nvSpPr>
          <p:spPr>
            <a:xfrm rot="-4307">
              <a:off x="7581500" y="3712"/>
              <a:ext cx="1197301" cy="1197301"/>
            </a:xfrm>
            <a:prstGeom prst="rect">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3"/>
            <p:cNvSpPr/>
            <p:nvPr/>
          </p:nvSpPr>
          <p:spPr>
            <a:xfrm rot="-4511">
              <a:off x="7650431" y="77287"/>
              <a:ext cx="914401" cy="914401"/>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3"/>
            <p:cNvSpPr/>
            <p:nvPr/>
          </p:nvSpPr>
          <p:spPr>
            <a:xfrm rot="-4509">
              <a:off x="8565641" y="527230"/>
              <a:ext cx="457500" cy="4575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3"/>
            <p:cNvSpPr/>
            <p:nvPr/>
          </p:nvSpPr>
          <p:spPr>
            <a:xfrm rot="-4509">
              <a:off x="8107488" y="986469"/>
              <a:ext cx="457500" cy="4575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3"/>
            <p:cNvSpPr/>
            <p:nvPr/>
          </p:nvSpPr>
          <p:spPr>
            <a:xfrm rot="-4509">
              <a:off x="9021845" y="985390"/>
              <a:ext cx="457500" cy="4575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3"/>
            <p:cNvSpPr/>
            <p:nvPr/>
          </p:nvSpPr>
          <p:spPr>
            <a:xfrm rot="-4509">
              <a:off x="9479568" y="1442028"/>
              <a:ext cx="457500" cy="4575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1" name="Google Shape;71;p3"/>
            <p:cNvPicPr preferRelativeResize="0"/>
            <p:nvPr/>
          </p:nvPicPr>
          <p:blipFill>
            <a:blip r:embed="rId2">
              <a:alphaModFix/>
            </a:blip>
            <a:stretch>
              <a:fillRect/>
            </a:stretch>
          </p:blipFill>
          <p:spPr>
            <a:xfrm rot="10795937">
              <a:off x="7261297" y="1443231"/>
              <a:ext cx="3154163" cy="390008"/>
            </a:xfrm>
            <a:prstGeom prst="rect">
              <a:avLst/>
            </a:prstGeom>
            <a:noFill/>
            <a:ln>
              <a:noFill/>
            </a:ln>
          </p:spPr>
        </p:pic>
        <p:pic>
          <p:nvPicPr>
            <p:cNvPr id="72" name="Google Shape;72;p3"/>
            <p:cNvPicPr preferRelativeResize="0"/>
            <p:nvPr/>
          </p:nvPicPr>
          <p:blipFill>
            <a:blip r:embed="rId2">
              <a:alphaModFix/>
            </a:blip>
            <a:stretch>
              <a:fillRect/>
            </a:stretch>
          </p:blipFill>
          <p:spPr>
            <a:xfrm rot="10795916">
              <a:off x="7055726" y="988720"/>
              <a:ext cx="1965724" cy="155096"/>
            </a:xfrm>
            <a:prstGeom prst="rect">
              <a:avLst/>
            </a:prstGeom>
            <a:noFill/>
            <a:ln>
              <a:noFill/>
            </a:ln>
          </p:spPr>
        </p:pic>
        <p:sp>
          <p:nvSpPr>
            <p:cNvPr id="73" name="Google Shape;73;p3"/>
            <p:cNvSpPr/>
            <p:nvPr/>
          </p:nvSpPr>
          <p:spPr>
            <a:xfrm rot="-4509">
              <a:off x="8319174" y="1312127"/>
              <a:ext cx="457500" cy="457500"/>
            </a:xfrm>
            <a:prstGeom prst="rect">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 name="Google Shape;74;p3"/>
          <p:cNvGrpSpPr/>
          <p:nvPr/>
        </p:nvGrpSpPr>
        <p:grpSpPr>
          <a:xfrm rot="8100000">
            <a:off x="9382242" y="3401976"/>
            <a:ext cx="3360022" cy="2632928"/>
            <a:chOff x="7055636" y="2962"/>
            <a:chExt cx="3360054" cy="2632953"/>
          </a:xfrm>
        </p:grpSpPr>
        <p:sp>
          <p:nvSpPr>
            <p:cNvPr id="75" name="Google Shape;75;p3"/>
            <p:cNvSpPr/>
            <p:nvPr/>
          </p:nvSpPr>
          <p:spPr>
            <a:xfrm rot="-4509">
              <a:off x="9343939" y="1317262"/>
              <a:ext cx="457500" cy="457500"/>
            </a:xfrm>
            <a:prstGeom prst="rect">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3"/>
            <p:cNvSpPr/>
            <p:nvPr/>
          </p:nvSpPr>
          <p:spPr>
            <a:xfrm rot="-4307">
              <a:off x="7581500" y="3712"/>
              <a:ext cx="1197301" cy="1197301"/>
            </a:xfrm>
            <a:prstGeom prst="rect">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3"/>
            <p:cNvSpPr/>
            <p:nvPr/>
          </p:nvSpPr>
          <p:spPr>
            <a:xfrm rot="-4511">
              <a:off x="7650431" y="77287"/>
              <a:ext cx="914401" cy="914401"/>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3"/>
            <p:cNvSpPr/>
            <p:nvPr/>
          </p:nvSpPr>
          <p:spPr>
            <a:xfrm rot="-4509">
              <a:off x="8565641" y="527230"/>
              <a:ext cx="457500" cy="4575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3"/>
            <p:cNvSpPr/>
            <p:nvPr/>
          </p:nvSpPr>
          <p:spPr>
            <a:xfrm rot="-4509">
              <a:off x="8107488" y="986469"/>
              <a:ext cx="457500" cy="4575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3"/>
            <p:cNvSpPr/>
            <p:nvPr/>
          </p:nvSpPr>
          <p:spPr>
            <a:xfrm rot="-4509">
              <a:off x="9021845" y="985390"/>
              <a:ext cx="457500" cy="4575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3"/>
            <p:cNvSpPr/>
            <p:nvPr/>
          </p:nvSpPr>
          <p:spPr>
            <a:xfrm rot="-4509">
              <a:off x="9479568" y="1442028"/>
              <a:ext cx="457500" cy="4575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3"/>
            <p:cNvSpPr/>
            <p:nvPr/>
          </p:nvSpPr>
          <p:spPr>
            <a:xfrm rot="-4509">
              <a:off x="8108552" y="1895543"/>
              <a:ext cx="457500" cy="4575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3" name="Google Shape;83;p3"/>
            <p:cNvPicPr preferRelativeResize="0"/>
            <p:nvPr/>
          </p:nvPicPr>
          <p:blipFill>
            <a:blip r:embed="rId2">
              <a:alphaModFix/>
            </a:blip>
            <a:stretch>
              <a:fillRect/>
            </a:stretch>
          </p:blipFill>
          <p:spPr>
            <a:xfrm rot="10795937">
              <a:off x="7261297" y="1443231"/>
              <a:ext cx="3154163" cy="390008"/>
            </a:xfrm>
            <a:prstGeom prst="rect">
              <a:avLst/>
            </a:prstGeom>
            <a:noFill/>
            <a:ln>
              <a:noFill/>
            </a:ln>
          </p:spPr>
        </p:pic>
        <p:pic>
          <p:nvPicPr>
            <p:cNvPr id="84" name="Google Shape;84;p3"/>
            <p:cNvPicPr preferRelativeResize="0"/>
            <p:nvPr/>
          </p:nvPicPr>
          <p:blipFill>
            <a:blip r:embed="rId2">
              <a:alphaModFix/>
            </a:blip>
            <a:stretch>
              <a:fillRect/>
            </a:stretch>
          </p:blipFill>
          <p:spPr>
            <a:xfrm rot="-5404064">
              <a:off x="7402488" y="1929653"/>
              <a:ext cx="1022055" cy="390008"/>
            </a:xfrm>
            <a:prstGeom prst="rect">
              <a:avLst/>
            </a:prstGeom>
            <a:noFill/>
            <a:ln>
              <a:noFill/>
            </a:ln>
          </p:spPr>
        </p:pic>
        <p:pic>
          <p:nvPicPr>
            <p:cNvPr id="85" name="Google Shape;85;p3"/>
            <p:cNvPicPr preferRelativeResize="0"/>
            <p:nvPr/>
          </p:nvPicPr>
          <p:blipFill>
            <a:blip r:embed="rId2">
              <a:alphaModFix/>
            </a:blip>
            <a:stretch>
              <a:fillRect/>
            </a:stretch>
          </p:blipFill>
          <p:spPr>
            <a:xfrm rot="10795916">
              <a:off x="7055726" y="988720"/>
              <a:ext cx="1965724" cy="155096"/>
            </a:xfrm>
            <a:prstGeom prst="rect">
              <a:avLst/>
            </a:prstGeom>
            <a:noFill/>
            <a:ln>
              <a:noFill/>
            </a:ln>
          </p:spPr>
        </p:pic>
        <p:sp>
          <p:nvSpPr>
            <p:cNvPr id="86" name="Google Shape;86;p3"/>
            <p:cNvSpPr/>
            <p:nvPr/>
          </p:nvSpPr>
          <p:spPr>
            <a:xfrm rot="-4509">
              <a:off x="8203754" y="1994723"/>
              <a:ext cx="457500" cy="457500"/>
            </a:xfrm>
            <a:prstGeom prst="rect">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3"/>
            <p:cNvSpPr/>
            <p:nvPr/>
          </p:nvSpPr>
          <p:spPr>
            <a:xfrm rot="-4509">
              <a:off x="8319174" y="1312127"/>
              <a:ext cx="457500" cy="457500"/>
            </a:xfrm>
            <a:prstGeom prst="rect">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8" name="Google Shape;88;p3"/>
          <p:cNvSpPr txBox="1">
            <a:spLocks noGrp="1"/>
          </p:cNvSpPr>
          <p:nvPr>
            <p:ph type="title"/>
          </p:nvPr>
        </p:nvSpPr>
        <p:spPr>
          <a:xfrm>
            <a:off x="6055325" y="416500"/>
            <a:ext cx="5780400" cy="933900"/>
          </a:xfrm>
          <a:prstGeom prst="rect">
            <a:avLst/>
          </a:prstGeom>
        </p:spPr>
        <p:txBody>
          <a:bodyPr spcFirstLastPara="1" wrap="square" lIns="91425" tIns="91425" rIns="91425" bIns="91425" anchor="t" anchorCtr="0">
            <a:noAutofit/>
          </a:bodyPr>
          <a:lstStyle>
            <a:lvl1pPr lvl="0" rtl="0">
              <a:spcBef>
                <a:spcPts val="0"/>
              </a:spcBef>
              <a:spcAft>
                <a:spcPts val="0"/>
              </a:spcAft>
              <a:buNone/>
              <a:defRPr sz="6000" b="1">
                <a:solidFill>
                  <a:schemeClr val="accent1"/>
                </a:solidFill>
                <a:latin typeface="Fjalla One"/>
                <a:ea typeface="Fjalla One"/>
                <a:cs typeface="Fjalla One"/>
                <a:sym typeface="Fjalla One"/>
              </a:defRPr>
            </a:lvl1pPr>
            <a:lvl2pPr lvl="1" rtl="0">
              <a:spcBef>
                <a:spcPts val="0"/>
              </a:spcBef>
              <a:spcAft>
                <a:spcPts val="0"/>
              </a:spcAft>
              <a:buNone/>
              <a:defRPr>
                <a:latin typeface="Oxygen"/>
                <a:ea typeface="Oxygen"/>
                <a:cs typeface="Oxygen"/>
                <a:sym typeface="Oxygen"/>
              </a:defRPr>
            </a:lvl2pPr>
            <a:lvl3pPr lvl="2" rtl="0">
              <a:spcBef>
                <a:spcPts val="0"/>
              </a:spcBef>
              <a:spcAft>
                <a:spcPts val="0"/>
              </a:spcAft>
              <a:buNone/>
              <a:defRPr>
                <a:latin typeface="Oxygen"/>
                <a:ea typeface="Oxygen"/>
                <a:cs typeface="Oxygen"/>
                <a:sym typeface="Oxygen"/>
              </a:defRPr>
            </a:lvl3pPr>
            <a:lvl4pPr lvl="3" rtl="0">
              <a:spcBef>
                <a:spcPts val="0"/>
              </a:spcBef>
              <a:spcAft>
                <a:spcPts val="0"/>
              </a:spcAft>
              <a:buNone/>
              <a:defRPr>
                <a:latin typeface="Oxygen"/>
                <a:ea typeface="Oxygen"/>
                <a:cs typeface="Oxygen"/>
                <a:sym typeface="Oxygen"/>
              </a:defRPr>
            </a:lvl4pPr>
            <a:lvl5pPr lvl="4" rtl="0">
              <a:spcBef>
                <a:spcPts val="0"/>
              </a:spcBef>
              <a:spcAft>
                <a:spcPts val="0"/>
              </a:spcAft>
              <a:buNone/>
              <a:defRPr>
                <a:latin typeface="Oxygen"/>
                <a:ea typeface="Oxygen"/>
                <a:cs typeface="Oxygen"/>
                <a:sym typeface="Oxygen"/>
              </a:defRPr>
            </a:lvl5pPr>
            <a:lvl6pPr lvl="5" rtl="0">
              <a:spcBef>
                <a:spcPts val="0"/>
              </a:spcBef>
              <a:spcAft>
                <a:spcPts val="0"/>
              </a:spcAft>
              <a:buNone/>
              <a:defRPr>
                <a:latin typeface="Oxygen"/>
                <a:ea typeface="Oxygen"/>
                <a:cs typeface="Oxygen"/>
                <a:sym typeface="Oxygen"/>
              </a:defRPr>
            </a:lvl6pPr>
            <a:lvl7pPr lvl="6" rtl="0">
              <a:spcBef>
                <a:spcPts val="0"/>
              </a:spcBef>
              <a:spcAft>
                <a:spcPts val="0"/>
              </a:spcAft>
              <a:buNone/>
              <a:defRPr>
                <a:latin typeface="Oxygen"/>
                <a:ea typeface="Oxygen"/>
                <a:cs typeface="Oxygen"/>
                <a:sym typeface="Oxygen"/>
              </a:defRPr>
            </a:lvl7pPr>
            <a:lvl8pPr lvl="7" rtl="0">
              <a:spcBef>
                <a:spcPts val="0"/>
              </a:spcBef>
              <a:spcAft>
                <a:spcPts val="0"/>
              </a:spcAft>
              <a:buNone/>
              <a:defRPr>
                <a:latin typeface="Oxygen"/>
                <a:ea typeface="Oxygen"/>
                <a:cs typeface="Oxygen"/>
                <a:sym typeface="Oxygen"/>
              </a:defRPr>
            </a:lvl8pPr>
            <a:lvl9pPr lvl="8" rtl="0">
              <a:spcBef>
                <a:spcPts val="0"/>
              </a:spcBef>
              <a:spcAft>
                <a:spcPts val="0"/>
              </a:spcAft>
              <a:buNone/>
              <a:defRPr>
                <a:latin typeface="Oxygen"/>
                <a:ea typeface="Oxygen"/>
                <a:cs typeface="Oxygen"/>
                <a:sym typeface="Oxygen"/>
              </a:defRPr>
            </a:lvl9pPr>
          </a:lstStyle>
          <a:p>
            <a:endParaRPr/>
          </a:p>
        </p:txBody>
      </p:sp>
    </p:spTree>
    <p:extLst>
      <p:ext uri="{BB962C8B-B14F-4D97-AF65-F5344CB8AC3E}">
        <p14:creationId xmlns:p14="http://schemas.microsoft.com/office/powerpoint/2010/main" val="13694502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Agenda">
  <p:cSld name="Agenda">
    <p:bg>
      <p:bgPr>
        <a:solidFill>
          <a:schemeClr val="accent1"/>
        </a:solidFill>
        <a:effectLst/>
      </p:bgPr>
    </p:bg>
    <p:spTree>
      <p:nvGrpSpPr>
        <p:cNvPr id="1" name="Shape 89"/>
        <p:cNvGrpSpPr/>
        <p:nvPr/>
      </p:nvGrpSpPr>
      <p:grpSpPr>
        <a:xfrm>
          <a:off x="0" y="0"/>
          <a:ext cx="0" cy="0"/>
          <a:chOff x="0" y="0"/>
          <a:chExt cx="0" cy="0"/>
        </a:xfrm>
      </p:grpSpPr>
      <p:grpSp>
        <p:nvGrpSpPr>
          <p:cNvPr id="90" name="Google Shape;90;p4"/>
          <p:cNvGrpSpPr/>
          <p:nvPr/>
        </p:nvGrpSpPr>
        <p:grpSpPr>
          <a:xfrm rot="-2700000" flipH="1">
            <a:off x="112129" y="-501271"/>
            <a:ext cx="3360022" cy="1896848"/>
            <a:chOff x="7055636" y="2962"/>
            <a:chExt cx="3360054" cy="1896867"/>
          </a:xfrm>
        </p:grpSpPr>
        <p:sp>
          <p:nvSpPr>
            <p:cNvPr id="91" name="Google Shape;91;p4"/>
            <p:cNvSpPr/>
            <p:nvPr/>
          </p:nvSpPr>
          <p:spPr>
            <a:xfrm rot="-4509">
              <a:off x="9343939" y="1317262"/>
              <a:ext cx="457500" cy="457500"/>
            </a:xfrm>
            <a:prstGeom prst="rect">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4"/>
            <p:cNvSpPr/>
            <p:nvPr/>
          </p:nvSpPr>
          <p:spPr>
            <a:xfrm rot="-4307">
              <a:off x="7581500" y="3712"/>
              <a:ext cx="1197301" cy="1197301"/>
            </a:xfrm>
            <a:prstGeom prst="rect">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4"/>
            <p:cNvSpPr/>
            <p:nvPr/>
          </p:nvSpPr>
          <p:spPr>
            <a:xfrm rot="-4511">
              <a:off x="7650431" y="77287"/>
              <a:ext cx="914401" cy="914401"/>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4"/>
            <p:cNvSpPr/>
            <p:nvPr/>
          </p:nvSpPr>
          <p:spPr>
            <a:xfrm rot="-4509">
              <a:off x="8565641" y="527230"/>
              <a:ext cx="457500" cy="4575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5;p4"/>
            <p:cNvSpPr/>
            <p:nvPr/>
          </p:nvSpPr>
          <p:spPr>
            <a:xfrm rot="-4509">
              <a:off x="8107488" y="986469"/>
              <a:ext cx="457500" cy="4575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4"/>
            <p:cNvSpPr/>
            <p:nvPr/>
          </p:nvSpPr>
          <p:spPr>
            <a:xfrm rot="-4509">
              <a:off x="9021845" y="985390"/>
              <a:ext cx="457500" cy="4575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4"/>
            <p:cNvSpPr/>
            <p:nvPr/>
          </p:nvSpPr>
          <p:spPr>
            <a:xfrm rot="-4509">
              <a:off x="9479568" y="1442028"/>
              <a:ext cx="457500" cy="4575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8" name="Google Shape;98;p4"/>
            <p:cNvPicPr preferRelativeResize="0"/>
            <p:nvPr/>
          </p:nvPicPr>
          <p:blipFill>
            <a:blip r:embed="rId2">
              <a:alphaModFix/>
            </a:blip>
            <a:stretch>
              <a:fillRect/>
            </a:stretch>
          </p:blipFill>
          <p:spPr>
            <a:xfrm rot="10795937">
              <a:off x="7261297" y="1443231"/>
              <a:ext cx="3154163" cy="390008"/>
            </a:xfrm>
            <a:prstGeom prst="rect">
              <a:avLst/>
            </a:prstGeom>
            <a:noFill/>
            <a:ln>
              <a:noFill/>
            </a:ln>
          </p:spPr>
        </p:pic>
        <p:pic>
          <p:nvPicPr>
            <p:cNvPr id="99" name="Google Shape;99;p4"/>
            <p:cNvPicPr preferRelativeResize="0"/>
            <p:nvPr/>
          </p:nvPicPr>
          <p:blipFill>
            <a:blip r:embed="rId2">
              <a:alphaModFix/>
            </a:blip>
            <a:stretch>
              <a:fillRect/>
            </a:stretch>
          </p:blipFill>
          <p:spPr>
            <a:xfrm rot="10795916">
              <a:off x="7055726" y="988720"/>
              <a:ext cx="1965724" cy="155096"/>
            </a:xfrm>
            <a:prstGeom prst="rect">
              <a:avLst/>
            </a:prstGeom>
            <a:noFill/>
            <a:ln>
              <a:noFill/>
            </a:ln>
          </p:spPr>
        </p:pic>
        <p:sp>
          <p:nvSpPr>
            <p:cNvPr id="100" name="Google Shape;100;p4"/>
            <p:cNvSpPr/>
            <p:nvPr/>
          </p:nvSpPr>
          <p:spPr>
            <a:xfrm rot="-4509">
              <a:off x="8319174" y="1312127"/>
              <a:ext cx="457500" cy="457500"/>
            </a:xfrm>
            <a:prstGeom prst="rect">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1" name="Google Shape;101;p4"/>
          <p:cNvGrpSpPr/>
          <p:nvPr/>
        </p:nvGrpSpPr>
        <p:grpSpPr>
          <a:xfrm rot="8100000" flipH="1">
            <a:off x="-1261909" y="739366"/>
            <a:ext cx="3360022" cy="1896848"/>
            <a:chOff x="7055636" y="2962"/>
            <a:chExt cx="3360054" cy="1896867"/>
          </a:xfrm>
        </p:grpSpPr>
        <p:sp>
          <p:nvSpPr>
            <p:cNvPr id="102" name="Google Shape;102;p4"/>
            <p:cNvSpPr/>
            <p:nvPr/>
          </p:nvSpPr>
          <p:spPr>
            <a:xfrm rot="-4509">
              <a:off x="9343939" y="1317262"/>
              <a:ext cx="457500" cy="457500"/>
            </a:xfrm>
            <a:prstGeom prst="rect">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4"/>
            <p:cNvSpPr/>
            <p:nvPr/>
          </p:nvSpPr>
          <p:spPr>
            <a:xfrm rot="-4307">
              <a:off x="7581500" y="3712"/>
              <a:ext cx="1197301" cy="1197301"/>
            </a:xfrm>
            <a:prstGeom prst="rect">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4"/>
            <p:cNvSpPr/>
            <p:nvPr/>
          </p:nvSpPr>
          <p:spPr>
            <a:xfrm rot="-4511">
              <a:off x="7650431" y="77287"/>
              <a:ext cx="914401" cy="914401"/>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4"/>
            <p:cNvSpPr/>
            <p:nvPr/>
          </p:nvSpPr>
          <p:spPr>
            <a:xfrm rot="-4509">
              <a:off x="8565641" y="527230"/>
              <a:ext cx="457500" cy="4575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4"/>
            <p:cNvSpPr/>
            <p:nvPr/>
          </p:nvSpPr>
          <p:spPr>
            <a:xfrm rot="-4509">
              <a:off x="8107488" y="986469"/>
              <a:ext cx="457500" cy="4575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4"/>
            <p:cNvSpPr/>
            <p:nvPr/>
          </p:nvSpPr>
          <p:spPr>
            <a:xfrm rot="-4509">
              <a:off x="9021845" y="985390"/>
              <a:ext cx="457500" cy="4575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4"/>
            <p:cNvSpPr/>
            <p:nvPr/>
          </p:nvSpPr>
          <p:spPr>
            <a:xfrm rot="-4509">
              <a:off x="9479568" y="1442028"/>
              <a:ext cx="457500" cy="4575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09" name="Google Shape;109;p4"/>
            <p:cNvPicPr preferRelativeResize="0"/>
            <p:nvPr/>
          </p:nvPicPr>
          <p:blipFill>
            <a:blip r:embed="rId2">
              <a:alphaModFix/>
            </a:blip>
            <a:stretch>
              <a:fillRect/>
            </a:stretch>
          </p:blipFill>
          <p:spPr>
            <a:xfrm rot="10795937">
              <a:off x="7261297" y="1443231"/>
              <a:ext cx="3154163" cy="390008"/>
            </a:xfrm>
            <a:prstGeom prst="rect">
              <a:avLst/>
            </a:prstGeom>
            <a:noFill/>
            <a:ln>
              <a:noFill/>
            </a:ln>
          </p:spPr>
        </p:pic>
        <p:pic>
          <p:nvPicPr>
            <p:cNvPr id="110" name="Google Shape;110;p4"/>
            <p:cNvPicPr preferRelativeResize="0"/>
            <p:nvPr/>
          </p:nvPicPr>
          <p:blipFill>
            <a:blip r:embed="rId2">
              <a:alphaModFix/>
            </a:blip>
            <a:stretch>
              <a:fillRect/>
            </a:stretch>
          </p:blipFill>
          <p:spPr>
            <a:xfrm rot="10795916">
              <a:off x="7055726" y="988720"/>
              <a:ext cx="1965724" cy="155096"/>
            </a:xfrm>
            <a:prstGeom prst="rect">
              <a:avLst/>
            </a:prstGeom>
            <a:noFill/>
            <a:ln>
              <a:noFill/>
            </a:ln>
          </p:spPr>
        </p:pic>
        <p:sp>
          <p:nvSpPr>
            <p:cNvPr id="111" name="Google Shape;111;p4"/>
            <p:cNvSpPr/>
            <p:nvPr/>
          </p:nvSpPr>
          <p:spPr>
            <a:xfrm rot="-4509">
              <a:off x="8319174" y="1312127"/>
              <a:ext cx="457500" cy="457500"/>
            </a:xfrm>
            <a:prstGeom prst="rect">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2" name="Google Shape;112;p4"/>
          <p:cNvSpPr txBox="1">
            <a:spLocks noGrp="1"/>
          </p:cNvSpPr>
          <p:nvPr>
            <p:ph type="body" idx="1"/>
          </p:nvPr>
        </p:nvSpPr>
        <p:spPr>
          <a:xfrm>
            <a:off x="2135725" y="1994289"/>
            <a:ext cx="8121300" cy="4555200"/>
          </a:xfrm>
          <a:prstGeom prst="rect">
            <a:avLst/>
          </a:prstGeom>
        </p:spPr>
        <p:txBody>
          <a:bodyPr spcFirstLastPara="1" wrap="square" lIns="121900" tIns="121900" rIns="121900" bIns="121900" anchor="t" anchorCtr="0">
            <a:noAutofit/>
          </a:bodyPr>
          <a:lstStyle>
            <a:lvl1pPr marL="457200" lvl="0" indent="-381000" rtl="0">
              <a:spcBef>
                <a:spcPts val="0"/>
              </a:spcBef>
              <a:spcAft>
                <a:spcPts val="0"/>
              </a:spcAft>
              <a:buClr>
                <a:schemeClr val="lt1"/>
              </a:buClr>
              <a:buSzPts val="2400"/>
              <a:buChar char="●"/>
              <a:defRPr>
                <a:solidFill>
                  <a:schemeClr val="lt1"/>
                </a:solidFill>
              </a:defRPr>
            </a:lvl1pPr>
            <a:lvl2pPr marL="914400" lvl="1" indent="-381000" rtl="0">
              <a:spcBef>
                <a:spcPts val="2100"/>
              </a:spcBef>
              <a:spcAft>
                <a:spcPts val="0"/>
              </a:spcAft>
              <a:buClr>
                <a:schemeClr val="lt1"/>
              </a:buClr>
              <a:buSzPts val="2400"/>
              <a:buChar char="○"/>
              <a:defRPr sz="2400">
                <a:solidFill>
                  <a:schemeClr val="lt1"/>
                </a:solidFill>
              </a:defRPr>
            </a:lvl2pPr>
            <a:lvl3pPr marL="1371600" lvl="2" indent="-381000" rtl="0">
              <a:spcBef>
                <a:spcPts val="2100"/>
              </a:spcBef>
              <a:spcAft>
                <a:spcPts val="0"/>
              </a:spcAft>
              <a:buClr>
                <a:schemeClr val="lt1"/>
              </a:buClr>
              <a:buSzPts val="2400"/>
              <a:buChar char="■"/>
              <a:defRPr sz="2400">
                <a:solidFill>
                  <a:schemeClr val="lt1"/>
                </a:solidFill>
              </a:defRPr>
            </a:lvl3pPr>
            <a:lvl4pPr marL="1828800" lvl="3" indent="-381000" rtl="0">
              <a:spcBef>
                <a:spcPts val="2100"/>
              </a:spcBef>
              <a:spcAft>
                <a:spcPts val="0"/>
              </a:spcAft>
              <a:buClr>
                <a:schemeClr val="lt1"/>
              </a:buClr>
              <a:buSzPts val="2400"/>
              <a:buChar char="●"/>
              <a:defRPr sz="2400">
                <a:solidFill>
                  <a:schemeClr val="lt1"/>
                </a:solidFill>
              </a:defRPr>
            </a:lvl4pPr>
            <a:lvl5pPr marL="2286000" lvl="4" indent="-381000" rtl="0">
              <a:spcBef>
                <a:spcPts val="2100"/>
              </a:spcBef>
              <a:spcAft>
                <a:spcPts val="0"/>
              </a:spcAft>
              <a:buClr>
                <a:schemeClr val="lt1"/>
              </a:buClr>
              <a:buSzPts val="2400"/>
              <a:buChar char="○"/>
              <a:defRPr sz="2400">
                <a:solidFill>
                  <a:schemeClr val="lt1"/>
                </a:solidFill>
              </a:defRPr>
            </a:lvl5pPr>
            <a:lvl6pPr marL="2743200" lvl="5" indent="-381000" rtl="0">
              <a:spcBef>
                <a:spcPts val="2100"/>
              </a:spcBef>
              <a:spcAft>
                <a:spcPts val="0"/>
              </a:spcAft>
              <a:buClr>
                <a:schemeClr val="lt1"/>
              </a:buClr>
              <a:buSzPts val="2400"/>
              <a:buChar char="■"/>
              <a:defRPr sz="2400">
                <a:solidFill>
                  <a:schemeClr val="lt1"/>
                </a:solidFill>
              </a:defRPr>
            </a:lvl6pPr>
            <a:lvl7pPr marL="3200400" lvl="6" indent="-381000" rtl="0">
              <a:spcBef>
                <a:spcPts val="2100"/>
              </a:spcBef>
              <a:spcAft>
                <a:spcPts val="0"/>
              </a:spcAft>
              <a:buClr>
                <a:schemeClr val="lt1"/>
              </a:buClr>
              <a:buSzPts val="2400"/>
              <a:buChar char="●"/>
              <a:defRPr sz="2400">
                <a:solidFill>
                  <a:schemeClr val="lt1"/>
                </a:solidFill>
              </a:defRPr>
            </a:lvl7pPr>
            <a:lvl8pPr marL="3657600" lvl="7" indent="-381000" rtl="0">
              <a:spcBef>
                <a:spcPts val="2100"/>
              </a:spcBef>
              <a:spcAft>
                <a:spcPts val="0"/>
              </a:spcAft>
              <a:buClr>
                <a:schemeClr val="lt1"/>
              </a:buClr>
              <a:buSzPts val="2400"/>
              <a:buChar char="○"/>
              <a:defRPr sz="2400">
                <a:solidFill>
                  <a:schemeClr val="lt1"/>
                </a:solidFill>
              </a:defRPr>
            </a:lvl8pPr>
            <a:lvl9pPr marL="4114800" lvl="8" indent="-381000" rtl="0">
              <a:spcBef>
                <a:spcPts val="2100"/>
              </a:spcBef>
              <a:spcAft>
                <a:spcPts val="2100"/>
              </a:spcAft>
              <a:buClr>
                <a:schemeClr val="lt1"/>
              </a:buClr>
              <a:buSzPts val="2400"/>
              <a:buChar char="■"/>
              <a:defRPr sz="2400">
                <a:solidFill>
                  <a:schemeClr val="lt1"/>
                </a:solidFill>
              </a:defRPr>
            </a:lvl9pPr>
          </a:lstStyle>
          <a:p>
            <a:endParaRPr/>
          </a:p>
        </p:txBody>
      </p:sp>
      <p:sp>
        <p:nvSpPr>
          <p:cNvPr id="113" name="Google Shape;113;p4"/>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algn="r" rtl="0">
              <a:buNone/>
              <a:defRPr sz="1300">
                <a:solidFill>
                  <a:schemeClr val="dk2"/>
                </a:solidFill>
              </a:defRPr>
            </a:lvl1pPr>
            <a:lvl2pPr lvl="1" algn="r" rtl="0">
              <a:buNone/>
              <a:defRPr sz="1300">
                <a:solidFill>
                  <a:schemeClr val="dk2"/>
                </a:solidFill>
              </a:defRPr>
            </a:lvl2pPr>
            <a:lvl3pPr lvl="2" algn="r" rtl="0">
              <a:buNone/>
              <a:defRPr sz="1300">
                <a:solidFill>
                  <a:schemeClr val="dk2"/>
                </a:solidFill>
              </a:defRPr>
            </a:lvl3pPr>
            <a:lvl4pPr lvl="3" algn="r" rtl="0">
              <a:buNone/>
              <a:defRPr sz="1300">
                <a:solidFill>
                  <a:schemeClr val="dk2"/>
                </a:solidFill>
              </a:defRPr>
            </a:lvl4pPr>
            <a:lvl5pPr lvl="4" algn="r" rtl="0">
              <a:buNone/>
              <a:defRPr sz="1300">
                <a:solidFill>
                  <a:schemeClr val="dk2"/>
                </a:solidFill>
              </a:defRPr>
            </a:lvl5pPr>
            <a:lvl6pPr lvl="5" algn="r" rtl="0">
              <a:buNone/>
              <a:defRPr sz="1300">
                <a:solidFill>
                  <a:schemeClr val="dk2"/>
                </a:solidFill>
              </a:defRPr>
            </a:lvl6pPr>
            <a:lvl7pPr lvl="6" algn="r" rtl="0">
              <a:buNone/>
              <a:defRPr sz="1300">
                <a:solidFill>
                  <a:schemeClr val="dk2"/>
                </a:solidFill>
              </a:defRPr>
            </a:lvl7pPr>
            <a:lvl8pPr lvl="7" algn="r" rtl="0">
              <a:buNone/>
              <a:defRPr sz="1300">
                <a:solidFill>
                  <a:schemeClr val="dk2"/>
                </a:solidFill>
              </a:defRPr>
            </a:lvl8pPr>
            <a:lvl9pPr lvl="8" algn="r" rtl="0">
              <a:buNone/>
              <a:defRPr sz="13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grpSp>
        <p:nvGrpSpPr>
          <p:cNvPr id="114" name="Google Shape;114;p4"/>
          <p:cNvGrpSpPr/>
          <p:nvPr/>
        </p:nvGrpSpPr>
        <p:grpSpPr>
          <a:xfrm rot="-2700000">
            <a:off x="8401848" y="5404298"/>
            <a:ext cx="3360022" cy="1896848"/>
            <a:chOff x="7055636" y="2962"/>
            <a:chExt cx="3360054" cy="1896867"/>
          </a:xfrm>
        </p:grpSpPr>
        <p:sp>
          <p:nvSpPr>
            <p:cNvPr id="115" name="Google Shape;115;p4"/>
            <p:cNvSpPr/>
            <p:nvPr/>
          </p:nvSpPr>
          <p:spPr>
            <a:xfrm rot="-4509">
              <a:off x="9343939" y="1317262"/>
              <a:ext cx="457500" cy="457500"/>
            </a:xfrm>
            <a:prstGeom prst="rect">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4"/>
            <p:cNvSpPr/>
            <p:nvPr/>
          </p:nvSpPr>
          <p:spPr>
            <a:xfrm rot="-4307">
              <a:off x="7581500" y="3712"/>
              <a:ext cx="1197301" cy="1197301"/>
            </a:xfrm>
            <a:prstGeom prst="rect">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4"/>
            <p:cNvSpPr/>
            <p:nvPr/>
          </p:nvSpPr>
          <p:spPr>
            <a:xfrm rot="-4511">
              <a:off x="7650431" y="77287"/>
              <a:ext cx="914401" cy="914401"/>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4"/>
            <p:cNvSpPr/>
            <p:nvPr/>
          </p:nvSpPr>
          <p:spPr>
            <a:xfrm rot="-4509">
              <a:off x="8565641" y="527230"/>
              <a:ext cx="457500" cy="4575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4"/>
            <p:cNvSpPr/>
            <p:nvPr/>
          </p:nvSpPr>
          <p:spPr>
            <a:xfrm rot="-4509">
              <a:off x="8107488" y="986469"/>
              <a:ext cx="457500" cy="4575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4"/>
            <p:cNvSpPr/>
            <p:nvPr/>
          </p:nvSpPr>
          <p:spPr>
            <a:xfrm rot="-4509">
              <a:off x="9021845" y="985390"/>
              <a:ext cx="457500" cy="4575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4"/>
            <p:cNvSpPr/>
            <p:nvPr/>
          </p:nvSpPr>
          <p:spPr>
            <a:xfrm rot="-4509">
              <a:off x="9479568" y="1442028"/>
              <a:ext cx="457500" cy="4575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22" name="Google Shape;122;p4"/>
            <p:cNvPicPr preferRelativeResize="0"/>
            <p:nvPr/>
          </p:nvPicPr>
          <p:blipFill>
            <a:blip r:embed="rId2">
              <a:alphaModFix/>
            </a:blip>
            <a:stretch>
              <a:fillRect/>
            </a:stretch>
          </p:blipFill>
          <p:spPr>
            <a:xfrm rot="10795937">
              <a:off x="7261297" y="1443231"/>
              <a:ext cx="3154163" cy="390008"/>
            </a:xfrm>
            <a:prstGeom prst="rect">
              <a:avLst/>
            </a:prstGeom>
            <a:noFill/>
            <a:ln>
              <a:noFill/>
            </a:ln>
          </p:spPr>
        </p:pic>
        <p:pic>
          <p:nvPicPr>
            <p:cNvPr id="123" name="Google Shape;123;p4"/>
            <p:cNvPicPr preferRelativeResize="0"/>
            <p:nvPr/>
          </p:nvPicPr>
          <p:blipFill>
            <a:blip r:embed="rId2">
              <a:alphaModFix/>
            </a:blip>
            <a:stretch>
              <a:fillRect/>
            </a:stretch>
          </p:blipFill>
          <p:spPr>
            <a:xfrm rot="10795916">
              <a:off x="7055726" y="988720"/>
              <a:ext cx="1965724" cy="155096"/>
            </a:xfrm>
            <a:prstGeom prst="rect">
              <a:avLst/>
            </a:prstGeom>
            <a:noFill/>
            <a:ln>
              <a:noFill/>
            </a:ln>
          </p:spPr>
        </p:pic>
        <p:sp>
          <p:nvSpPr>
            <p:cNvPr id="124" name="Google Shape;124;p4"/>
            <p:cNvSpPr/>
            <p:nvPr/>
          </p:nvSpPr>
          <p:spPr>
            <a:xfrm rot="-4509">
              <a:off x="8319174" y="1312127"/>
              <a:ext cx="457500" cy="457500"/>
            </a:xfrm>
            <a:prstGeom prst="rect">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5" name="Google Shape;125;p4"/>
          <p:cNvGrpSpPr/>
          <p:nvPr/>
        </p:nvGrpSpPr>
        <p:grpSpPr>
          <a:xfrm rot="8100000">
            <a:off x="9382242" y="3401976"/>
            <a:ext cx="3360022" cy="2632928"/>
            <a:chOff x="7055636" y="2962"/>
            <a:chExt cx="3360054" cy="2632953"/>
          </a:xfrm>
        </p:grpSpPr>
        <p:sp>
          <p:nvSpPr>
            <p:cNvPr id="126" name="Google Shape;126;p4"/>
            <p:cNvSpPr/>
            <p:nvPr/>
          </p:nvSpPr>
          <p:spPr>
            <a:xfrm rot="-4509">
              <a:off x="9343939" y="1317262"/>
              <a:ext cx="457500" cy="457500"/>
            </a:xfrm>
            <a:prstGeom prst="rect">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4"/>
            <p:cNvSpPr/>
            <p:nvPr/>
          </p:nvSpPr>
          <p:spPr>
            <a:xfrm rot="-4307">
              <a:off x="7581500" y="3712"/>
              <a:ext cx="1197301" cy="1197301"/>
            </a:xfrm>
            <a:prstGeom prst="rect">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4"/>
            <p:cNvSpPr/>
            <p:nvPr/>
          </p:nvSpPr>
          <p:spPr>
            <a:xfrm rot="-4511">
              <a:off x="7650431" y="77287"/>
              <a:ext cx="914401" cy="914401"/>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4"/>
            <p:cNvSpPr/>
            <p:nvPr/>
          </p:nvSpPr>
          <p:spPr>
            <a:xfrm rot="-4509">
              <a:off x="8565641" y="527230"/>
              <a:ext cx="457500" cy="4575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4"/>
            <p:cNvSpPr/>
            <p:nvPr/>
          </p:nvSpPr>
          <p:spPr>
            <a:xfrm rot="-4509">
              <a:off x="8107488" y="986469"/>
              <a:ext cx="457500" cy="4575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4"/>
            <p:cNvSpPr/>
            <p:nvPr/>
          </p:nvSpPr>
          <p:spPr>
            <a:xfrm rot="-4509">
              <a:off x="9021845" y="985390"/>
              <a:ext cx="457500" cy="4575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4"/>
            <p:cNvSpPr/>
            <p:nvPr/>
          </p:nvSpPr>
          <p:spPr>
            <a:xfrm rot="-4509">
              <a:off x="9479568" y="1442028"/>
              <a:ext cx="457500" cy="4575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4"/>
            <p:cNvSpPr/>
            <p:nvPr/>
          </p:nvSpPr>
          <p:spPr>
            <a:xfrm rot="-4509">
              <a:off x="8108552" y="1895543"/>
              <a:ext cx="457500" cy="4575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34" name="Google Shape;134;p4"/>
            <p:cNvPicPr preferRelativeResize="0"/>
            <p:nvPr/>
          </p:nvPicPr>
          <p:blipFill>
            <a:blip r:embed="rId2">
              <a:alphaModFix/>
            </a:blip>
            <a:stretch>
              <a:fillRect/>
            </a:stretch>
          </p:blipFill>
          <p:spPr>
            <a:xfrm rot="10795937">
              <a:off x="7261297" y="1443231"/>
              <a:ext cx="3154163" cy="390008"/>
            </a:xfrm>
            <a:prstGeom prst="rect">
              <a:avLst/>
            </a:prstGeom>
            <a:noFill/>
            <a:ln>
              <a:noFill/>
            </a:ln>
          </p:spPr>
        </p:pic>
        <p:pic>
          <p:nvPicPr>
            <p:cNvPr id="135" name="Google Shape;135;p4"/>
            <p:cNvPicPr preferRelativeResize="0"/>
            <p:nvPr/>
          </p:nvPicPr>
          <p:blipFill>
            <a:blip r:embed="rId2">
              <a:alphaModFix/>
            </a:blip>
            <a:stretch>
              <a:fillRect/>
            </a:stretch>
          </p:blipFill>
          <p:spPr>
            <a:xfrm rot="-5404064">
              <a:off x="7402488" y="1929653"/>
              <a:ext cx="1022055" cy="390008"/>
            </a:xfrm>
            <a:prstGeom prst="rect">
              <a:avLst/>
            </a:prstGeom>
            <a:noFill/>
            <a:ln>
              <a:noFill/>
            </a:ln>
          </p:spPr>
        </p:pic>
        <p:pic>
          <p:nvPicPr>
            <p:cNvPr id="136" name="Google Shape;136;p4"/>
            <p:cNvPicPr preferRelativeResize="0"/>
            <p:nvPr/>
          </p:nvPicPr>
          <p:blipFill>
            <a:blip r:embed="rId2">
              <a:alphaModFix/>
            </a:blip>
            <a:stretch>
              <a:fillRect/>
            </a:stretch>
          </p:blipFill>
          <p:spPr>
            <a:xfrm rot="10795916">
              <a:off x="7055726" y="988720"/>
              <a:ext cx="1965724" cy="155096"/>
            </a:xfrm>
            <a:prstGeom prst="rect">
              <a:avLst/>
            </a:prstGeom>
            <a:noFill/>
            <a:ln>
              <a:noFill/>
            </a:ln>
          </p:spPr>
        </p:pic>
        <p:sp>
          <p:nvSpPr>
            <p:cNvPr id="137" name="Google Shape;137;p4"/>
            <p:cNvSpPr/>
            <p:nvPr/>
          </p:nvSpPr>
          <p:spPr>
            <a:xfrm rot="-4509">
              <a:off x="8203754" y="1994723"/>
              <a:ext cx="457500" cy="457500"/>
            </a:xfrm>
            <a:prstGeom prst="rect">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4"/>
            <p:cNvSpPr/>
            <p:nvPr/>
          </p:nvSpPr>
          <p:spPr>
            <a:xfrm rot="-4509">
              <a:off x="8319174" y="1312127"/>
              <a:ext cx="457500" cy="457500"/>
            </a:xfrm>
            <a:prstGeom prst="rect">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9" name="Google Shape;139;p4"/>
          <p:cNvSpPr txBox="1"/>
          <p:nvPr/>
        </p:nvSpPr>
        <p:spPr>
          <a:xfrm rot="5400000">
            <a:off x="-679350" y="5792075"/>
            <a:ext cx="1579800" cy="37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FFFFFF"/>
                </a:solidFill>
                <a:latin typeface="Barlow Condensed"/>
                <a:ea typeface="Barlow Condensed"/>
                <a:cs typeface="Barlow Condensed"/>
                <a:sym typeface="Barlow Condensed"/>
              </a:rPr>
              <a:t>SLIDESMANIA.COM</a:t>
            </a:r>
            <a:endParaRPr sz="1200">
              <a:solidFill>
                <a:srgbClr val="FFFFFF"/>
              </a:solidFill>
              <a:latin typeface="Barlow Condensed"/>
              <a:ea typeface="Barlow Condensed"/>
              <a:cs typeface="Barlow Condensed"/>
              <a:sym typeface="Barlow Condensed"/>
            </a:endParaRPr>
          </a:p>
        </p:txBody>
      </p:sp>
      <p:sp>
        <p:nvSpPr>
          <p:cNvPr id="140" name="Google Shape;140;p4"/>
          <p:cNvSpPr txBox="1">
            <a:spLocks noGrp="1"/>
          </p:cNvSpPr>
          <p:nvPr>
            <p:ph type="title"/>
          </p:nvPr>
        </p:nvSpPr>
        <p:spPr>
          <a:xfrm>
            <a:off x="375825" y="416500"/>
            <a:ext cx="11460000" cy="9339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6000" b="1">
                <a:solidFill>
                  <a:schemeClr val="lt1"/>
                </a:solidFill>
                <a:latin typeface="Fjalla One"/>
                <a:ea typeface="Fjalla One"/>
                <a:cs typeface="Fjalla One"/>
                <a:sym typeface="Fjalla One"/>
              </a:defRPr>
            </a:lvl1pPr>
            <a:lvl2pPr lvl="1" algn="ctr" rtl="0">
              <a:spcBef>
                <a:spcPts val="0"/>
              </a:spcBef>
              <a:spcAft>
                <a:spcPts val="0"/>
              </a:spcAft>
              <a:buNone/>
              <a:defRPr>
                <a:solidFill>
                  <a:schemeClr val="lt1"/>
                </a:solidFill>
                <a:latin typeface="Oxygen"/>
                <a:ea typeface="Oxygen"/>
                <a:cs typeface="Oxygen"/>
                <a:sym typeface="Oxygen"/>
              </a:defRPr>
            </a:lvl2pPr>
            <a:lvl3pPr lvl="2" algn="ctr" rtl="0">
              <a:spcBef>
                <a:spcPts val="0"/>
              </a:spcBef>
              <a:spcAft>
                <a:spcPts val="0"/>
              </a:spcAft>
              <a:buNone/>
              <a:defRPr>
                <a:solidFill>
                  <a:schemeClr val="lt1"/>
                </a:solidFill>
                <a:latin typeface="Oxygen"/>
                <a:ea typeface="Oxygen"/>
                <a:cs typeface="Oxygen"/>
                <a:sym typeface="Oxygen"/>
              </a:defRPr>
            </a:lvl3pPr>
            <a:lvl4pPr lvl="3" algn="ctr" rtl="0">
              <a:spcBef>
                <a:spcPts val="0"/>
              </a:spcBef>
              <a:spcAft>
                <a:spcPts val="0"/>
              </a:spcAft>
              <a:buNone/>
              <a:defRPr>
                <a:solidFill>
                  <a:schemeClr val="lt1"/>
                </a:solidFill>
                <a:latin typeface="Oxygen"/>
                <a:ea typeface="Oxygen"/>
                <a:cs typeface="Oxygen"/>
                <a:sym typeface="Oxygen"/>
              </a:defRPr>
            </a:lvl4pPr>
            <a:lvl5pPr lvl="4" algn="ctr" rtl="0">
              <a:spcBef>
                <a:spcPts val="0"/>
              </a:spcBef>
              <a:spcAft>
                <a:spcPts val="0"/>
              </a:spcAft>
              <a:buNone/>
              <a:defRPr>
                <a:solidFill>
                  <a:schemeClr val="lt1"/>
                </a:solidFill>
                <a:latin typeface="Oxygen"/>
                <a:ea typeface="Oxygen"/>
                <a:cs typeface="Oxygen"/>
                <a:sym typeface="Oxygen"/>
              </a:defRPr>
            </a:lvl5pPr>
            <a:lvl6pPr lvl="5" algn="ctr" rtl="0">
              <a:spcBef>
                <a:spcPts val="0"/>
              </a:spcBef>
              <a:spcAft>
                <a:spcPts val="0"/>
              </a:spcAft>
              <a:buNone/>
              <a:defRPr>
                <a:solidFill>
                  <a:schemeClr val="lt1"/>
                </a:solidFill>
                <a:latin typeface="Oxygen"/>
                <a:ea typeface="Oxygen"/>
                <a:cs typeface="Oxygen"/>
                <a:sym typeface="Oxygen"/>
              </a:defRPr>
            </a:lvl6pPr>
            <a:lvl7pPr lvl="6" algn="ctr" rtl="0">
              <a:spcBef>
                <a:spcPts val="0"/>
              </a:spcBef>
              <a:spcAft>
                <a:spcPts val="0"/>
              </a:spcAft>
              <a:buNone/>
              <a:defRPr>
                <a:solidFill>
                  <a:schemeClr val="lt1"/>
                </a:solidFill>
                <a:latin typeface="Oxygen"/>
                <a:ea typeface="Oxygen"/>
                <a:cs typeface="Oxygen"/>
                <a:sym typeface="Oxygen"/>
              </a:defRPr>
            </a:lvl7pPr>
            <a:lvl8pPr lvl="7" algn="ctr" rtl="0">
              <a:spcBef>
                <a:spcPts val="0"/>
              </a:spcBef>
              <a:spcAft>
                <a:spcPts val="0"/>
              </a:spcAft>
              <a:buNone/>
              <a:defRPr>
                <a:solidFill>
                  <a:schemeClr val="lt1"/>
                </a:solidFill>
                <a:latin typeface="Oxygen"/>
                <a:ea typeface="Oxygen"/>
                <a:cs typeface="Oxygen"/>
                <a:sym typeface="Oxygen"/>
              </a:defRPr>
            </a:lvl8pPr>
            <a:lvl9pPr lvl="8" algn="ctr" rtl="0">
              <a:spcBef>
                <a:spcPts val="0"/>
              </a:spcBef>
              <a:spcAft>
                <a:spcPts val="0"/>
              </a:spcAft>
              <a:buNone/>
              <a:defRPr>
                <a:solidFill>
                  <a:schemeClr val="lt1"/>
                </a:solidFill>
                <a:latin typeface="Oxygen"/>
                <a:ea typeface="Oxygen"/>
                <a:cs typeface="Oxygen"/>
                <a:sym typeface="Oxygen"/>
              </a:defRPr>
            </a:lvl9pPr>
          </a:lstStyle>
          <a:p>
            <a:endParaRPr/>
          </a:p>
        </p:txBody>
      </p:sp>
    </p:spTree>
    <p:extLst>
      <p:ext uri="{BB962C8B-B14F-4D97-AF65-F5344CB8AC3E}">
        <p14:creationId xmlns:p14="http://schemas.microsoft.com/office/powerpoint/2010/main" val="34125379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7089811-C660-4242-BAA4-4E8A6E824F48}"/>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064636F7-10B3-460B-9EE6-E6D63F61EC3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0C469426-8967-4F08-AB9A-333A1B85DF71}"/>
              </a:ext>
            </a:extLst>
          </p:cNvPr>
          <p:cNvSpPr>
            <a:spLocks noGrp="1"/>
          </p:cNvSpPr>
          <p:nvPr>
            <p:ph type="dt" sz="half" idx="10"/>
          </p:nvPr>
        </p:nvSpPr>
        <p:spPr/>
        <p:txBody>
          <a:bodyPr/>
          <a:lstStyle/>
          <a:p>
            <a:fld id="{BA3DE01B-2517-43B5-8C9F-FFE6462269FB}" type="datetimeFigureOut">
              <a:rPr lang="ru-RU" smtClean="0"/>
              <a:t>28.04.2025</a:t>
            </a:fld>
            <a:endParaRPr lang="ru-RU"/>
          </a:p>
        </p:txBody>
      </p:sp>
      <p:sp>
        <p:nvSpPr>
          <p:cNvPr id="5" name="Нижний колонтитул 4">
            <a:extLst>
              <a:ext uri="{FF2B5EF4-FFF2-40B4-BE49-F238E27FC236}">
                <a16:creationId xmlns:a16="http://schemas.microsoft.com/office/drawing/2014/main" id="{32209135-AAAF-407A-9814-0C03E640F03D}"/>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9433CE3D-035C-4E71-8090-DE806CC3679E}"/>
              </a:ext>
            </a:extLst>
          </p:cNvPr>
          <p:cNvSpPr>
            <a:spLocks noGrp="1"/>
          </p:cNvSpPr>
          <p:nvPr>
            <p:ph type="sldNum" sz="quarter" idx="12"/>
          </p:nvPr>
        </p:nvSpPr>
        <p:spPr/>
        <p:txBody>
          <a:bodyPr/>
          <a:lstStyle/>
          <a:p>
            <a:fld id="{FCF40EAA-595B-46ED-8D7E-976E6C1D4350}" type="slidenum">
              <a:rPr lang="ru-RU" smtClean="0"/>
              <a:t>‹#›</a:t>
            </a:fld>
            <a:endParaRPr lang="ru-RU"/>
          </a:p>
        </p:txBody>
      </p:sp>
    </p:spTree>
    <p:extLst>
      <p:ext uri="{BB962C8B-B14F-4D97-AF65-F5344CB8AC3E}">
        <p14:creationId xmlns:p14="http://schemas.microsoft.com/office/powerpoint/2010/main" val="22116427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DD18899-24F4-4653-95AF-97EDE2445255}"/>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9726B274-54EE-4331-A58A-3F7A528609B9}"/>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BA9406AD-FA5B-49D1-A8C7-E6FB2FF5A2C0}"/>
              </a:ext>
            </a:extLst>
          </p:cNvPr>
          <p:cNvSpPr>
            <a:spLocks noGrp="1"/>
          </p:cNvSpPr>
          <p:nvPr>
            <p:ph type="dt" sz="half" idx="10"/>
          </p:nvPr>
        </p:nvSpPr>
        <p:spPr/>
        <p:txBody>
          <a:bodyPr/>
          <a:lstStyle/>
          <a:p>
            <a:fld id="{BA3DE01B-2517-43B5-8C9F-FFE6462269FB}" type="datetimeFigureOut">
              <a:rPr lang="ru-RU" smtClean="0"/>
              <a:t>28.04.2025</a:t>
            </a:fld>
            <a:endParaRPr lang="ru-RU"/>
          </a:p>
        </p:txBody>
      </p:sp>
      <p:sp>
        <p:nvSpPr>
          <p:cNvPr id="5" name="Нижний колонтитул 4">
            <a:extLst>
              <a:ext uri="{FF2B5EF4-FFF2-40B4-BE49-F238E27FC236}">
                <a16:creationId xmlns:a16="http://schemas.microsoft.com/office/drawing/2014/main" id="{ACBAFE57-F9BC-49E8-A3ED-9B28707AB292}"/>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45792557-63E2-40A7-8619-7277A6CCD9A2}"/>
              </a:ext>
            </a:extLst>
          </p:cNvPr>
          <p:cNvSpPr>
            <a:spLocks noGrp="1"/>
          </p:cNvSpPr>
          <p:nvPr>
            <p:ph type="sldNum" sz="quarter" idx="12"/>
          </p:nvPr>
        </p:nvSpPr>
        <p:spPr/>
        <p:txBody>
          <a:bodyPr/>
          <a:lstStyle/>
          <a:p>
            <a:fld id="{FCF40EAA-595B-46ED-8D7E-976E6C1D4350}" type="slidenum">
              <a:rPr lang="ru-RU" smtClean="0"/>
              <a:t>‹#›</a:t>
            </a:fld>
            <a:endParaRPr lang="ru-RU"/>
          </a:p>
        </p:txBody>
      </p:sp>
    </p:spTree>
    <p:extLst>
      <p:ext uri="{BB962C8B-B14F-4D97-AF65-F5344CB8AC3E}">
        <p14:creationId xmlns:p14="http://schemas.microsoft.com/office/powerpoint/2010/main" val="10490217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sp>
        <p:nvSpPr>
          <p:cNvPr id="8" name="Прямоугольник 7">
            <a:extLst>
              <a:ext uri="{FF2B5EF4-FFF2-40B4-BE49-F238E27FC236}">
                <a16:creationId xmlns:a16="http://schemas.microsoft.com/office/drawing/2014/main" id="{4D73C3F7-BB3F-41CD-B4B9-70103C3DAE81}"/>
              </a:ext>
            </a:extLst>
          </p:cNvPr>
          <p:cNvSpPr/>
          <p:nvPr userDrawn="1"/>
        </p:nvSpPr>
        <p:spPr>
          <a:xfrm>
            <a:off x="0" y="0"/>
            <a:ext cx="12192000" cy="1646238"/>
          </a:xfrm>
          <a:prstGeom prst="rect">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 name="Заголовок 1">
            <a:extLst>
              <a:ext uri="{FF2B5EF4-FFF2-40B4-BE49-F238E27FC236}">
                <a16:creationId xmlns:a16="http://schemas.microsoft.com/office/drawing/2014/main" id="{14FACCCC-8891-4AD2-BFC5-9128BD8BD62B}"/>
              </a:ext>
            </a:extLst>
          </p:cNvPr>
          <p:cNvSpPr>
            <a:spLocks noGrp="1"/>
          </p:cNvSpPr>
          <p:nvPr>
            <p:ph type="title"/>
          </p:nvPr>
        </p:nvSpPr>
        <p:spPr>
          <a:xfrm>
            <a:off x="838200" y="160338"/>
            <a:ext cx="10515600" cy="1325563"/>
          </a:xfrm>
        </p:spPr>
        <p:txBody>
          <a:bodyPr/>
          <a:lstStyle>
            <a:lvl1pPr>
              <a:defRPr b="1">
                <a:solidFill>
                  <a:schemeClr val="bg1"/>
                </a:solidFill>
              </a:defRPr>
            </a:lvl1pPr>
          </a:lstStyle>
          <a:p>
            <a:r>
              <a:rPr lang="ru-RU" dirty="0"/>
              <a:t>Образец заголовка</a:t>
            </a:r>
          </a:p>
        </p:txBody>
      </p:sp>
      <p:sp>
        <p:nvSpPr>
          <p:cNvPr id="3" name="Объект 2">
            <a:extLst>
              <a:ext uri="{FF2B5EF4-FFF2-40B4-BE49-F238E27FC236}">
                <a16:creationId xmlns:a16="http://schemas.microsoft.com/office/drawing/2014/main" id="{CB9786EC-7313-4F3A-A2F6-E1AEA39A8AC7}"/>
              </a:ext>
            </a:extLst>
          </p:cNvPr>
          <p:cNvSpPr>
            <a:spLocks noGrp="1"/>
          </p:cNvSpPr>
          <p:nvPr>
            <p:ph idx="1"/>
          </p:nvPr>
        </p:nvSpPr>
        <p:spPr/>
        <p:txBody>
          <a:bodyPr/>
          <a:lstStyle>
            <a:lvl1pPr>
              <a:defRPr>
                <a:solidFill>
                  <a:schemeClr val="accent5"/>
                </a:solidFill>
              </a:defRPr>
            </a:lvl1pPr>
            <a:lvl2pPr>
              <a:defRPr>
                <a:solidFill>
                  <a:schemeClr val="accent5"/>
                </a:solidFill>
              </a:defRPr>
            </a:lvl2pPr>
            <a:lvl3pPr>
              <a:defRPr>
                <a:solidFill>
                  <a:schemeClr val="accent5"/>
                </a:solidFill>
              </a:defRPr>
            </a:lvl3pPr>
            <a:lvl4pPr>
              <a:defRPr>
                <a:solidFill>
                  <a:schemeClr val="accent5"/>
                </a:solidFill>
              </a:defRPr>
            </a:lvl4pPr>
            <a:lvl5pPr>
              <a:defRPr>
                <a:solidFill>
                  <a:schemeClr val="accent5"/>
                </a:solidFill>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4" name="Дата 3">
            <a:extLst>
              <a:ext uri="{FF2B5EF4-FFF2-40B4-BE49-F238E27FC236}">
                <a16:creationId xmlns:a16="http://schemas.microsoft.com/office/drawing/2014/main" id="{DA03776C-B37F-459C-8642-6133EBDEBA10}"/>
              </a:ext>
            </a:extLst>
          </p:cNvPr>
          <p:cNvSpPr>
            <a:spLocks noGrp="1"/>
          </p:cNvSpPr>
          <p:nvPr>
            <p:ph type="dt" sz="half" idx="10"/>
          </p:nvPr>
        </p:nvSpPr>
        <p:spPr/>
        <p:txBody>
          <a:bodyPr/>
          <a:lstStyle/>
          <a:p>
            <a:fld id="{D80C5754-0585-46D0-99CC-16E3F56ED207}" type="datetimeFigureOut">
              <a:rPr lang="ru-RU" smtClean="0"/>
              <a:t>28.04.2025</a:t>
            </a:fld>
            <a:endParaRPr lang="ru-RU"/>
          </a:p>
        </p:txBody>
      </p:sp>
      <p:sp>
        <p:nvSpPr>
          <p:cNvPr id="5" name="Нижний колонтитул 4">
            <a:extLst>
              <a:ext uri="{FF2B5EF4-FFF2-40B4-BE49-F238E27FC236}">
                <a16:creationId xmlns:a16="http://schemas.microsoft.com/office/drawing/2014/main" id="{5F3DCF3F-CFAC-4872-B190-2A061C422CBD}"/>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D8C67F94-DD3E-43FD-9A9B-128BAEF22CC3}"/>
              </a:ext>
            </a:extLst>
          </p:cNvPr>
          <p:cNvSpPr>
            <a:spLocks noGrp="1"/>
          </p:cNvSpPr>
          <p:nvPr>
            <p:ph type="sldNum" sz="quarter" idx="12"/>
          </p:nvPr>
        </p:nvSpPr>
        <p:spPr/>
        <p:txBody>
          <a:bodyPr/>
          <a:lstStyle/>
          <a:p>
            <a:fld id="{9E5A1761-61CF-4A76-B060-B8C3138A7F46}" type="slidenum">
              <a:rPr lang="ru-RU" smtClean="0"/>
              <a:t>‹#›</a:t>
            </a:fld>
            <a:endParaRPr lang="ru-RU"/>
          </a:p>
        </p:txBody>
      </p:sp>
      <p:sp>
        <p:nvSpPr>
          <p:cNvPr id="9" name="Овал 8">
            <a:extLst>
              <a:ext uri="{FF2B5EF4-FFF2-40B4-BE49-F238E27FC236}">
                <a16:creationId xmlns:a16="http://schemas.microsoft.com/office/drawing/2014/main" id="{344D0E96-6656-4CB7-858D-0BE7C3A3C283}"/>
              </a:ext>
            </a:extLst>
          </p:cNvPr>
          <p:cNvSpPr/>
          <p:nvPr userDrawn="1"/>
        </p:nvSpPr>
        <p:spPr>
          <a:xfrm>
            <a:off x="11230200" y="5821475"/>
            <a:ext cx="1800000" cy="180000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7" name="Круг: прозрачная заливка 6">
            <a:extLst>
              <a:ext uri="{FF2B5EF4-FFF2-40B4-BE49-F238E27FC236}">
                <a16:creationId xmlns:a16="http://schemas.microsoft.com/office/drawing/2014/main" id="{83F3C1EF-9F90-43EE-92E7-008B74F398E1}"/>
              </a:ext>
            </a:extLst>
          </p:cNvPr>
          <p:cNvSpPr/>
          <p:nvPr userDrawn="1"/>
        </p:nvSpPr>
        <p:spPr>
          <a:xfrm>
            <a:off x="11230200" y="-871198"/>
            <a:ext cx="1800000" cy="1800000"/>
          </a:xfrm>
          <a:prstGeom prst="donut">
            <a:avLst>
              <a:gd name="adj" fmla="val 793"/>
            </a:avLst>
          </a:prstGeom>
          <a:solidFill>
            <a:schemeClr val="accent2"/>
          </a:solidFill>
          <a:ln w="44450">
            <a:solidFill>
              <a:schemeClr val="accent2"/>
            </a:solidFill>
          </a:ln>
          <a:effectLst>
            <a:outerShdw blurRad="50800" dist="50800" dir="5400000" sx="1000" sy="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1" name="Круг: прозрачная заливка 10">
            <a:extLst>
              <a:ext uri="{FF2B5EF4-FFF2-40B4-BE49-F238E27FC236}">
                <a16:creationId xmlns:a16="http://schemas.microsoft.com/office/drawing/2014/main" id="{C24A8845-D471-4ED7-ADCD-E869D561F185}"/>
              </a:ext>
            </a:extLst>
          </p:cNvPr>
          <p:cNvSpPr/>
          <p:nvPr userDrawn="1"/>
        </p:nvSpPr>
        <p:spPr>
          <a:xfrm>
            <a:off x="11413512" y="-720000"/>
            <a:ext cx="1440000" cy="1440000"/>
          </a:xfrm>
          <a:prstGeom prst="donut">
            <a:avLst>
              <a:gd name="adj" fmla="val 793"/>
            </a:avLst>
          </a:prstGeom>
          <a:solidFill>
            <a:schemeClr val="accent2"/>
          </a:solidFill>
          <a:ln w="44450">
            <a:solidFill>
              <a:schemeClr val="accent2"/>
            </a:solidFill>
          </a:ln>
          <a:effectLst>
            <a:outerShdw blurRad="50800" dist="50800" dir="5400000" sx="1000" sy="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2" name="Круг: прозрачная заливка 11">
            <a:extLst>
              <a:ext uri="{FF2B5EF4-FFF2-40B4-BE49-F238E27FC236}">
                <a16:creationId xmlns:a16="http://schemas.microsoft.com/office/drawing/2014/main" id="{3086F889-752C-43F8-AFE5-521150068151}"/>
              </a:ext>
            </a:extLst>
          </p:cNvPr>
          <p:cNvSpPr/>
          <p:nvPr userDrawn="1"/>
        </p:nvSpPr>
        <p:spPr>
          <a:xfrm>
            <a:off x="11593512" y="-540000"/>
            <a:ext cx="1080000" cy="1080000"/>
          </a:xfrm>
          <a:prstGeom prst="donut">
            <a:avLst>
              <a:gd name="adj" fmla="val 793"/>
            </a:avLst>
          </a:prstGeom>
          <a:solidFill>
            <a:schemeClr val="accent2"/>
          </a:solidFill>
          <a:ln w="44450">
            <a:solidFill>
              <a:schemeClr val="accent2"/>
            </a:solidFill>
          </a:ln>
          <a:effectLst>
            <a:outerShdw blurRad="50800" dist="50800" dir="5400000" sx="1000" sy="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3" name="Круг: прозрачная заливка 12">
            <a:extLst>
              <a:ext uri="{FF2B5EF4-FFF2-40B4-BE49-F238E27FC236}">
                <a16:creationId xmlns:a16="http://schemas.microsoft.com/office/drawing/2014/main" id="{5E38DCC6-E4B5-4C01-9A35-C23C90A48BCA}"/>
              </a:ext>
            </a:extLst>
          </p:cNvPr>
          <p:cNvSpPr/>
          <p:nvPr userDrawn="1"/>
        </p:nvSpPr>
        <p:spPr>
          <a:xfrm>
            <a:off x="11770200" y="-360000"/>
            <a:ext cx="720000" cy="720000"/>
          </a:xfrm>
          <a:prstGeom prst="donut">
            <a:avLst>
              <a:gd name="adj" fmla="val 793"/>
            </a:avLst>
          </a:prstGeom>
          <a:solidFill>
            <a:schemeClr val="accent2"/>
          </a:solidFill>
          <a:ln w="44450">
            <a:solidFill>
              <a:schemeClr val="accent2"/>
            </a:solidFill>
          </a:ln>
          <a:effectLst>
            <a:outerShdw blurRad="50800" dist="50800" dir="5400000" sx="1000" sy="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Tree>
    <p:extLst>
      <p:ext uri="{BB962C8B-B14F-4D97-AF65-F5344CB8AC3E}">
        <p14:creationId xmlns:p14="http://schemas.microsoft.com/office/powerpoint/2010/main" val="319830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1A6678E-0108-491C-9723-4227EBD89E80}"/>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BE986BC8-29DC-4561-8125-78D40DC7259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2DEA3AEA-BF9E-4DF5-8791-6896819E429F}"/>
              </a:ext>
            </a:extLst>
          </p:cNvPr>
          <p:cNvSpPr>
            <a:spLocks noGrp="1"/>
          </p:cNvSpPr>
          <p:nvPr>
            <p:ph type="dt" sz="half" idx="10"/>
          </p:nvPr>
        </p:nvSpPr>
        <p:spPr/>
        <p:txBody>
          <a:bodyPr/>
          <a:lstStyle/>
          <a:p>
            <a:fld id="{BA3DE01B-2517-43B5-8C9F-FFE6462269FB}" type="datetimeFigureOut">
              <a:rPr lang="ru-RU" smtClean="0"/>
              <a:t>28.04.2025</a:t>
            </a:fld>
            <a:endParaRPr lang="ru-RU"/>
          </a:p>
        </p:txBody>
      </p:sp>
      <p:sp>
        <p:nvSpPr>
          <p:cNvPr id="5" name="Нижний колонтитул 4">
            <a:extLst>
              <a:ext uri="{FF2B5EF4-FFF2-40B4-BE49-F238E27FC236}">
                <a16:creationId xmlns:a16="http://schemas.microsoft.com/office/drawing/2014/main" id="{056DEF4D-249E-4D86-92AE-3A5F60A01ABE}"/>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3BA7EBE1-DA50-4670-B8DD-407C4E21C7CC}"/>
              </a:ext>
            </a:extLst>
          </p:cNvPr>
          <p:cNvSpPr>
            <a:spLocks noGrp="1"/>
          </p:cNvSpPr>
          <p:nvPr>
            <p:ph type="sldNum" sz="quarter" idx="12"/>
          </p:nvPr>
        </p:nvSpPr>
        <p:spPr/>
        <p:txBody>
          <a:bodyPr/>
          <a:lstStyle/>
          <a:p>
            <a:fld id="{FCF40EAA-595B-46ED-8D7E-976E6C1D4350}" type="slidenum">
              <a:rPr lang="ru-RU" smtClean="0"/>
              <a:t>‹#›</a:t>
            </a:fld>
            <a:endParaRPr lang="ru-RU"/>
          </a:p>
        </p:txBody>
      </p:sp>
    </p:spTree>
    <p:extLst>
      <p:ext uri="{BB962C8B-B14F-4D97-AF65-F5344CB8AC3E}">
        <p14:creationId xmlns:p14="http://schemas.microsoft.com/office/powerpoint/2010/main" val="27820350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CE50421-5863-4FEB-9973-1616B36A80D4}"/>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6E8551C2-9576-43D6-874D-6FE566B7632B}"/>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7C38E3EF-FA3D-4EA5-BECB-48B6DEBA5652}"/>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86D52B44-7F65-4396-9B5F-C7F201E9E90D}"/>
              </a:ext>
            </a:extLst>
          </p:cNvPr>
          <p:cNvSpPr>
            <a:spLocks noGrp="1"/>
          </p:cNvSpPr>
          <p:nvPr>
            <p:ph type="dt" sz="half" idx="10"/>
          </p:nvPr>
        </p:nvSpPr>
        <p:spPr/>
        <p:txBody>
          <a:bodyPr/>
          <a:lstStyle/>
          <a:p>
            <a:fld id="{BA3DE01B-2517-43B5-8C9F-FFE6462269FB}" type="datetimeFigureOut">
              <a:rPr lang="ru-RU" smtClean="0"/>
              <a:t>28.04.2025</a:t>
            </a:fld>
            <a:endParaRPr lang="ru-RU"/>
          </a:p>
        </p:txBody>
      </p:sp>
      <p:sp>
        <p:nvSpPr>
          <p:cNvPr id="6" name="Нижний колонтитул 5">
            <a:extLst>
              <a:ext uri="{FF2B5EF4-FFF2-40B4-BE49-F238E27FC236}">
                <a16:creationId xmlns:a16="http://schemas.microsoft.com/office/drawing/2014/main" id="{2E0C660C-2DCF-41AB-B04F-64302A8D19F3}"/>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57231EB9-270F-4469-8C0F-6C23476C44D7}"/>
              </a:ext>
            </a:extLst>
          </p:cNvPr>
          <p:cNvSpPr>
            <a:spLocks noGrp="1"/>
          </p:cNvSpPr>
          <p:nvPr>
            <p:ph type="sldNum" sz="quarter" idx="12"/>
          </p:nvPr>
        </p:nvSpPr>
        <p:spPr/>
        <p:txBody>
          <a:bodyPr/>
          <a:lstStyle/>
          <a:p>
            <a:fld id="{FCF40EAA-595B-46ED-8D7E-976E6C1D4350}" type="slidenum">
              <a:rPr lang="ru-RU" smtClean="0"/>
              <a:t>‹#›</a:t>
            </a:fld>
            <a:endParaRPr lang="ru-RU"/>
          </a:p>
        </p:txBody>
      </p:sp>
    </p:spTree>
    <p:extLst>
      <p:ext uri="{BB962C8B-B14F-4D97-AF65-F5344CB8AC3E}">
        <p14:creationId xmlns:p14="http://schemas.microsoft.com/office/powerpoint/2010/main" val="14086851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0156235-9CF2-4F24-9E18-2F58A0572900}"/>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07496F58-6F3C-4D58-B07D-C7E18411B1F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AFBC8F61-9E5E-42E7-9C28-4DB456E5E383}"/>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2A4D130F-FE0B-4717-8AAA-CD27D27B20E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10A21A74-96F1-468E-BDB1-FF39D03EAC2B}"/>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B2146722-3EB3-458B-9446-651862B63185}"/>
              </a:ext>
            </a:extLst>
          </p:cNvPr>
          <p:cNvSpPr>
            <a:spLocks noGrp="1"/>
          </p:cNvSpPr>
          <p:nvPr>
            <p:ph type="dt" sz="half" idx="10"/>
          </p:nvPr>
        </p:nvSpPr>
        <p:spPr/>
        <p:txBody>
          <a:bodyPr/>
          <a:lstStyle/>
          <a:p>
            <a:fld id="{BA3DE01B-2517-43B5-8C9F-FFE6462269FB}" type="datetimeFigureOut">
              <a:rPr lang="ru-RU" smtClean="0"/>
              <a:t>28.04.2025</a:t>
            </a:fld>
            <a:endParaRPr lang="ru-RU"/>
          </a:p>
        </p:txBody>
      </p:sp>
      <p:sp>
        <p:nvSpPr>
          <p:cNvPr id="8" name="Нижний колонтитул 7">
            <a:extLst>
              <a:ext uri="{FF2B5EF4-FFF2-40B4-BE49-F238E27FC236}">
                <a16:creationId xmlns:a16="http://schemas.microsoft.com/office/drawing/2014/main" id="{7E7CE38B-EBC8-4F5B-992C-48DF9538D25E}"/>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C4431ED6-B6D9-4568-83E2-DB2A66676333}"/>
              </a:ext>
            </a:extLst>
          </p:cNvPr>
          <p:cNvSpPr>
            <a:spLocks noGrp="1"/>
          </p:cNvSpPr>
          <p:nvPr>
            <p:ph type="sldNum" sz="quarter" idx="12"/>
          </p:nvPr>
        </p:nvSpPr>
        <p:spPr/>
        <p:txBody>
          <a:bodyPr/>
          <a:lstStyle/>
          <a:p>
            <a:fld id="{FCF40EAA-595B-46ED-8D7E-976E6C1D4350}" type="slidenum">
              <a:rPr lang="ru-RU" smtClean="0"/>
              <a:t>‹#›</a:t>
            </a:fld>
            <a:endParaRPr lang="ru-RU"/>
          </a:p>
        </p:txBody>
      </p:sp>
    </p:spTree>
    <p:extLst>
      <p:ext uri="{BB962C8B-B14F-4D97-AF65-F5344CB8AC3E}">
        <p14:creationId xmlns:p14="http://schemas.microsoft.com/office/powerpoint/2010/main" val="37285048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50A99AE-A3E4-40FB-B9E5-2F5AF8E3FB87}"/>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4BAF1D07-EFE9-4A5F-99E2-DCFB3F34EC24}"/>
              </a:ext>
            </a:extLst>
          </p:cNvPr>
          <p:cNvSpPr>
            <a:spLocks noGrp="1"/>
          </p:cNvSpPr>
          <p:nvPr>
            <p:ph type="dt" sz="half" idx="10"/>
          </p:nvPr>
        </p:nvSpPr>
        <p:spPr/>
        <p:txBody>
          <a:bodyPr/>
          <a:lstStyle/>
          <a:p>
            <a:fld id="{BA3DE01B-2517-43B5-8C9F-FFE6462269FB}" type="datetimeFigureOut">
              <a:rPr lang="ru-RU" smtClean="0"/>
              <a:t>28.04.2025</a:t>
            </a:fld>
            <a:endParaRPr lang="ru-RU"/>
          </a:p>
        </p:txBody>
      </p:sp>
      <p:sp>
        <p:nvSpPr>
          <p:cNvPr id="4" name="Нижний колонтитул 3">
            <a:extLst>
              <a:ext uri="{FF2B5EF4-FFF2-40B4-BE49-F238E27FC236}">
                <a16:creationId xmlns:a16="http://schemas.microsoft.com/office/drawing/2014/main" id="{C97C3647-8646-48CB-B510-E97207DFABFC}"/>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012CE80D-2CCE-47AC-B34F-158BA1779641}"/>
              </a:ext>
            </a:extLst>
          </p:cNvPr>
          <p:cNvSpPr>
            <a:spLocks noGrp="1"/>
          </p:cNvSpPr>
          <p:nvPr>
            <p:ph type="sldNum" sz="quarter" idx="12"/>
          </p:nvPr>
        </p:nvSpPr>
        <p:spPr/>
        <p:txBody>
          <a:bodyPr/>
          <a:lstStyle/>
          <a:p>
            <a:fld id="{FCF40EAA-595B-46ED-8D7E-976E6C1D4350}" type="slidenum">
              <a:rPr lang="ru-RU" smtClean="0"/>
              <a:t>‹#›</a:t>
            </a:fld>
            <a:endParaRPr lang="ru-RU"/>
          </a:p>
        </p:txBody>
      </p:sp>
    </p:spTree>
    <p:extLst>
      <p:ext uri="{BB962C8B-B14F-4D97-AF65-F5344CB8AC3E}">
        <p14:creationId xmlns:p14="http://schemas.microsoft.com/office/powerpoint/2010/main" val="35283757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2079391F-F1B9-4AD8-8575-0A15ECC81961}"/>
              </a:ext>
            </a:extLst>
          </p:cNvPr>
          <p:cNvSpPr>
            <a:spLocks noGrp="1"/>
          </p:cNvSpPr>
          <p:nvPr>
            <p:ph type="dt" sz="half" idx="10"/>
          </p:nvPr>
        </p:nvSpPr>
        <p:spPr/>
        <p:txBody>
          <a:bodyPr/>
          <a:lstStyle/>
          <a:p>
            <a:fld id="{BA3DE01B-2517-43B5-8C9F-FFE6462269FB}" type="datetimeFigureOut">
              <a:rPr lang="ru-RU" smtClean="0"/>
              <a:t>28.04.2025</a:t>
            </a:fld>
            <a:endParaRPr lang="ru-RU"/>
          </a:p>
        </p:txBody>
      </p:sp>
      <p:sp>
        <p:nvSpPr>
          <p:cNvPr id="3" name="Нижний колонтитул 2">
            <a:extLst>
              <a:ext uri="{FF2B5EF4-FFF2-40B4-BE49-F238E27FC236}">
                <a16:creationId xmlns:a16="http://schemas.microsoft.com/office/drawing/2014/main" id="{DEE15DC8-E0A2-4488-91D1-1DA071639EE6}"/>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3F1F1D38-D84A-49D7-AA1B-38A85A2AF1A9}"/>
              </a:ext>
            </a:extLst>
          </p:cNvPr>
          <p:cNvSpPr>
            <a:spLocks noGrp="1"/>
          </p:cNvSpPr>
          <p:nvPr>
            <p:ph type="sldNum" sz="quarter" idx="12"/>
          </p:nvPr>
        </p:nvSpPr>
        <p:spPr/>
        <p:txBody>
          <a:bodyPr/>
          <a:lstStyle/>
          <a:p>
            <a:fld id="{FCF40EAA-595B-46ED-8D7E-976E6C1D4350}" type="slidenum">
              <a:rPr lang="ru-RU" smtClean="0"/>
              <a:t>‹#›</a:t>
            </a:fld>
            <a:endParaRPr lang="ru-RU"/>
          </a:p>
        </p:txBody>
      </p:sp>
    </p:spTree>
    <p:extLst>
      <p:ext uri="{BB962C8B-B14F-4D97-AF65-F5344CB8AC3E}">
        <p14:creationId xmlns:p14="http://schemas.microsoft.com/office/powerpoint/2010/main" val="76026294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9FA1749-17A6-4F89-9B0E-FBF986F55A4B}"/>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DA64EE81-7DB4-4D34-804B-F8096B33F62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23011CFD-3BFB-4829-A3BE-9EA9F893CB2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2B207F5E-0772-49D2-89A9-D4DDEB770D84}"/>
              </a:ext>
            </a:extLst>
          </p:cNvPr>
          <p:cNvSpPr>
            <a:spLocks noGrp="1"/>
          </p:cNvSpPr>
          <p:nvPr>
            <p:ph type="dt" sz="half" idx="10"/>
          </p:nvPr>
        </p:nvSpPr>
        <p:spPr/>
        <p:txBody>
          <a:bodyPr/>
          <a:lstStyle/>
          <a:p>
            <a:fld id="{BA3DE01B-2517-43B5-8C9F-FFE6462269FB}" type="datetimeFigureOut">
              <a:rPr lang="ru-RU" smtClean="0"/>
              <a:t>28.04.2025</a:t>
            </a:fld>
            <a:endParaRPr lang="ru-RU"/>
          </a:p>
        </p:txBody>
      </p:sp>
      <p:sp>
        <p:nvSpPr>
          <p:cNvPr id="6" name="Нижний колонтитул 5">
            <a:extLst>
              <a:ext uri="{FF2B5EF4-FFF2-40B4-BE49-F238E27FC236}">
                <a16:creationId xmlns:a16="http://schemas.microsoft.com/office/drawing/2014/main" id="{5341D77A-0582-476B-A92F-C7230C928A3D}"/>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D65C2C08-1D2F-4062-BD18-03297B1D2119}"/>
              </a:ext>
            </a:extLst>
          </p:cNvPr>
          <p:cNvSpPr>
            <a:spLocks noGrp="1"/>
          </p:cNvSpPr>
          <p:nvPr>
            <p:ph type="sldNum" sz="quarter" idx="12"/>
          </p:nvPr>
        </p:nvSpPr>
        <p:spPr/>
        <p:txBody>
          <a:bodyPr/>
          <a:lstStyle/>
          <a:p>
            <a:fld id="{FCF40EAA-595B-46ED-8D7E-976E6C1D4350}" type="slidenum">
              <a:rPr lang="ru-RU" smtClean="0"/>
              <a:t>‹#›</a:t>
            </a:fld>
            <a:endParaRPr lang="ru-RU"/>
          </a:p>
        </p:txBody>
      </p:sp>
    </p:spTree>
    <p:extLst>
      <p:ext uri="{BB962C8B-B14F-4D97-AF65-F5344CB8AC3E}">
        <p14:creationId xmlns:p14="http://schemas.microsoft.com/office/powerpoint/2010/main" val="27655000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05D8ABA-4538-4914-B4DE-9ED31372AFDE}"/>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FF7DC320-2BE2-43B3-A02A-9A9E4A61753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B5B0566F-2C20-4879-BD7A-27DA7DAFB9E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58EDE072-9008-421F-95B4-3DD970947BBC}"/>
              </a:ext>
            </a:extLst>
          </p:cNvPr>
          <p:cNvSpPr>
            <a:spLocks noGrp="1"/>
          </p:cNvSpPr>
          <p:nvPr>
            <p:ph type="dt" sz="half" idx="10"/>
          </p:nvPr>
        </p:nvSpPr>
        <p:spPr/>
        <p:txBody>
          <a:bodyPr/>
          <a:lstStyle/>
          <a:p>
            <a:fld id="{BA3DE01B-2517-43B5-8C9F-FFE6462269FB}" type="datetimeFigureOut">
              <a:rPr lang="ru-RU" smtClean="0"/>
              <a:t>28.04.2025</a:t>
            </a:fld>
            <a:endParaRPr lang="ru-RU"/>
          </a:p>
        </p:txBody>
      </p:sp>
      <p:sp>
        <p:nvSpPr>
          <p:cNvPr id="6" name="Нижний колонтитул 5">
            <a:extLst>
              <a:ext uri="{FF2B5EF4-FFF2-40B4-BE49-F238E27FC236}">
                <a16:creationId xmlns:a16="http://schemas.microsoft.com/office/drawing/2014/main" id="{A8FF5739-E922-48B0-9DCC-CC223F8969A2}"/>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A3E8F9BA-9C1D-4759-881B-8AF6F5B22950}"/>
              </a:ext>
            </a:extLst>
          </p:cNvPr>
          <p:cNvSpPr>
            <a:spLocks noGrp="1"/>
          </p:cNvSpPr>
          <p:nvPr>
            <p:ph type="sldNum" sz="quarter" idx="12"/>
          </p:nvPr>
        </p:nvSpPr>
        <p:spPr/>
        <p:txBody>
          <a:bodyPr/>
          <a:lstStyle/>
          <a:p>
            <a:fld id="{FCF40EAA-595B-46ED-8D7E-976E6C1D4350}" type="slidenum">
              <a:rPr lang="ru-RU" smtClean="0"/>
              <a:t>‹#›</a:t>
            </a:fld>
            <a:endParaRPr lang="ru-RU"/>
          </a:p>
        </p:txBody>
      </p:sp>
    </p:spTree>
    <p:extLst>
      <p:ext uri="{BB962C8B-B14F-4D97-AF65-F5344CB8AC3E}">
        <p14:creationId xmlns:p14="http://schemas.microsoft.com/office/powerpoint/2010/main" val="24921889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7495CD9-2B74-43D8-80CE-8FA8C88C7F3D}"/>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E7B6F1CA-6154-47FE-8AAC-EEF084ACC7F3}"/>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4D2E4491-FBDE-44B0-B83E-F04E7D3FDC41}"/>
              </a:ext>
            </a:extLst>
          </p:cNvPr>
          <p:cNvSpPr>
            <a:spLocks noGrp="1"/>
          </p:cNvSpPr>
          <p:nvPr>
            <p:ph type="dt" sz="half" idx="10"/>
          </p:nvPr>
        </p:nvSpPr>
        <p:spPr/>
        <p:txBody>
          <a:bodyPr/>
          <a:lstStyle/>
          <a:p>
            <a:fld id="{BA3DE01B-2517-43B5-8C9F-FFE6462269FB}" type="datetimeFigureOut">
              <a:rPr lang="ru-RU" smtClean="0"/>
              <a:t>28.04.2025</a:t>
            </a:fld>
            <a:endParaRPr lang="ru-RU"/>
          </a:p>
        </p:txBody>
      </p:sp>
      <p:sp>
        <p:nvSpPr>
          <p:cNvPr id="5" name="Нижний колонтитул 4">
            <a:extLst>
              <a:ext uri="{FF2B5EF4-FFF2-40B4-BE49-F238E27FC236}">
                <a16:creationId xmlns:a16="http://schemas.microsoft.com/office/drawing/2014/main" id="{2711F094-B1AB-4E7F-A86C-1C613419E963}"/>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8F8CF048-E623-478A-BA6A-EB4D85CA8B17}"/>
              </a:ext>
            </a:extLst>
          </p:cNvPr>
          <p:cNvSpPr>
            <a:spLocks noGrp="1"/>
          </p:cNvSpPr>
          <p:nvPr>
            <p:ph type="sldNum" sz="quarter" idx="12"/>
          </p:nvPr>
        </p:nvSpPr>
        <p:spPr/>
        <p:txBody>
          <a:bodyPr/>
          <a:lstStyle/>
          <a:p>
            <a:fld id="{FCF40EAA-595B-46ED-8D7E-976E6C1D4350}" type="slidenum">
              <a:rPr lang="ru-RU" smtClean="0"/>
              <a:t>‹#›</a:t>
            </a:fld>
            <a:endParaRPr lang="ru-RU"/>
          </a:p>
        </p:txBody>
      </p:sp>
    </p:spTree>
    <p:extLst>
      <p:ext uri="{BB962C8B-B14F-4D97-AF65-F5344CB8AC3E}">
        <p14:creationId xmlns:p14="http://schemas.microsoft.com/office/powerpoint/2010/main" val="183745687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9D7F1737-694F-4477-BF2F-BDFC8375210E}"/>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8F645366-159B-461D-BC6C-79B6D850E0AD}"/>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A5049A52-DBCC-44D1-940F-E4DA5FFDAD1D}"/>
              </a:ext>
            </a:extLst>
          </p:cNvPr>
          <p:cNvSpPr>
            <a:spLocks noGrp="1"/>
          </p:cNvSpPr>
          <p:nvPr>
            <p:ph type="dt" sz="half" idx="10"/>
          </p:nvPr>
        </p:nvSpPr>
        <p:spPr/>
        <p:txBody>
          <a:bodyPr/>
          <a:lstStyle/>
          <a:p>
            <a:fld id="{BA3DE01B-2517-43B5-8C9F-FFE6462269FB}" type="datetimeFigureOut">
              <a:rPr lang="ru-RU" smtClean="0"/>
              <a:t>28.04.2025</a:t>
            </a:fld>
            <a:endParaRPr lang="ru-RU"/>
          </a:p>
        </p:txBody>
      </p:sp>
      <p:sp>
        <p:nvSpPr>
          <p:cNvPr id="5" name="Нижний колонтитул 4">
            <a:extLst>
              <a:ext uri="{FF2B5EF4-FFF2-40B4-BE49-F238E27FC236}">
                <a16:creationId xmlns:a16="http://schemas.microsoft.com/office/drawing/2014/main" id="{82BF71D5-0A89-4E24-AA46-367698E9D493}"/>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B71E3155-A064-4A8F-95C4-3C46B85A7204}"/>
              </a:ext>
            </a:extLst>
          </p:cNvPr>
          <p:cNvSpPr>
            <a:spLocks noGrp="1"/>
          </p:cNvSpPr>
          <p:nvPr>
            <p:ph type="sldNum" sz="quarter" idx="12"/>
          </p:nvPr>
        </p:nvSpPr>
        <p:spPr/>
        <p:txBody>
          <a:bodyPr/>
          <a:lstStyle/>
          <a:p>
            <a:fld id="{FCF40EAA-595B-46ED-8D7E-976E6C1D4350}" type="slidenum">
              <a:rPr lang="ru-RU" smtClean="0"/>
              <a:t>‹#›</a:t>
            </a:fld>
            <a:endParaRPr lang="ru-RU"/>
          </a:p>
        </p:txBody>
      </p:sp>
    </p:spTree>
    <p:extLst>
      <p:ext uri="{BB962C8B-B14F-4D97-AF65-F5344CB8AC3E}">
        <p14:creationId xmlns:p14="http://schemas.microsoft.com/office/powerpoint/2010/main" val="303291148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A788477-1A88-4F2D-A29D-4E4A20DD7F1F}"/>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CB995DE1-B2DA-47EA-A736-27A9E7D75ED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16E9917A-4128-4B65-8BF6-AF0F7D7739FC}"/>
              </a:ext>
            </a:extLst>
          </p:cNvPr>
          <p:cNvSpPr>
            <a:spLocks noGrp="1"/>
          </p:cNvSpPr>
          <p:nvPr>
            <p:ph type="dt" sz="half" idx="10"/>
          </p:nvPr>
        </p:nvSpPr>
        <p:spPr/>
        <p:txBody>
          <a:bodyPr/>
          <a:lstStyle/>
          <a:p>
            <a:fld id="{6B406CE5-1DE8-4CAC-99D4-08D3D9087CD9}" type="datetimeFigureOut">
              <a:rPr lang="ru-RU" smtClean="0"/>
              <a:t>28.04.2025</a:t>
            </a:fld>
            <a:endParaRPr lang="ru-RU"/>
          </a:p>
        </p:txBody>
      </p:sp>
      <p:sp>
        <p:nvSpPr>
          <p:cNvPr id="5" name="Нижний колонтитул 4">
            <a:extLst>
              <a:ext uri="{FF2B5EF4-FFF2-40B4-BE49-F238E27FC236}">
                <a16:creationId xmlns:a16="http://schemas.microsoft.com/office/drawing/2014/main" id="{040558CA-DAFF-46D2-9EAA-8BB5C2B4365C}"/>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3CC14283-6B40-4809-B537-662EEE7D2151}"/>
              </a:ext>
            </a:extLst>
          </p:cNvPr>
          <p:cNvSpPr>
            <a:spLocks noGrp="1"/>
          </p:cNvSpPr>
          <p:nvPr>
            <p:ph type="sldNum" sz="quarter" idx="12"/>
          </p:nvPr>
        </p:nvSpPr>
        <p:spPr/>
        <p:txBody>
          <a:bodyPr/>
          <a:lstStyle/>
          <a:p>
            <a:fld id="{C2F7EA36-956A-4F8C-844D-C98800DBA6DC}" type="slidenum">
              <a:rPr lang="ru-RU" smtClean="0"/>
              <a:t>‹#›</a:t>
            </a:fld>
            <a:endParaRPr lang="ru-RU"/>
          </a:p>
        </p:txBody>
      </p:sp>
    </p:spTree>
    <p:extLst>
      <p:ext uri="{BB962C8B-B14F-4D97-AF65-F5344CB8AC3E}">
        <p14:creationId xmlns:p14="http://schemas.microsoft.com/office/powerpoint/2010/main" val="24961510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2_Заголовок и объект">
    <p:spTree>
      <p:nvGrpSpPr>
        <p:cNvPr id="1" name=""/>
        <p:cNvGrpSpPr/>
        <p:nvPr/>
      </p:nvGrpSpPr>
      <p:grpSpPr>
        <a:xfrm>
          <a:off x="0" y="0"/>
          <a:ext cx="0" cy="0"/>
          <a:chOff x="0" y="0"/>
          <a:chExt cx="0" cy="0"/>
        </a:xfrm>
      </p:grpSpPr>
      <p:sp>
        <p:nvSpPr>
          <p:cNvPr id="8" name="Прямоугольник 7">
            <a:extLst>
              <a:ext uri="{FF2B5EF4-FFF2-40B4-BE49-F238E27FC236}">
                <a16:creationId xmlns:a16="http://schemas.microsoft.com/office/drawing/2014/main" id="{4D73C3F7-BB3F-41CD-B4B9-70103C3DAE81}"/>
              </a:ext>
            </a:extLst>
          </p:cNvPr>
          <p:cNvSpPr/>
          <p:nvPr userDrawn="1"/>
        </p:nvSpPr>
        <p:spPr>
          <a:xfrm>
            <a:off x="0" y="1"/>
            <a:ext cx="12192000" cy="1646238"/>
          </a:xfrm>
          <a:prstGeom prst="rect">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 name="Заголовок 1">
            <a:extLst>
              <a:ext uri="{FF2B5EF4-FFF2-40B4-BE49-F238E27FC236}">
                <a16:creationId xmlns:a16="http://schemas.microsoft.com/office/drawing/2014/main" id="{14FACCCC-8891-4AD2-BFC5-9128BD8BD62B}"/>
              </a:ext>
            </a:extLst>
          </p:cNvPr>
          <p:cNvSpPr>
            <a:spLocks noGrp="1"/>
          </p:cNvSpPr>
          <p:nvPr>
            <p:ph type="title"/>
          </p:nvPr>
        </p:nvSpPr>
        <p:spPr>
          <a:xfrm>
            <a:off x="838200" y="160338"/>
            <a:ext cx="10515600" cy="1325563"/>
          </a:xfrm>
        </p:spPr>
        <p:txBody>
          <a:bodyPr/>
          <a:lstStyle>
            <a:lvl1pPr>
              <a:defRPr b="1">
                <a:solidFill>
                  <a:schemeClr val="bg1"/>
                </a:solidFill>
              </a:defRPr>
            </a:lvl1pPr>
          </a:lstStyle>
          <a:p>
            <a:r>
              <a:rPr lang="ru-RU" dirty="0"/>
              <a:t>Образец заголовка</a:t>
            </a:r>
          </a:p>
        </p:txBody>
      </p:sp>
      <p:sp>
        <p:nvSpPr>
          <p:cNvPr id="3" name="Объект 2">
            <a:extLst>
              <a:ext uri="{FF2B5EF4-FFF2-40B4-BE49-F238E27FC236}">
                <a16:creationId xmlns:a16="http://schemas.microsoft.com/office/drawing/2014/main" id="{CB9786EC-7313-4F3A-A2F6-E1AEA39A8AC7}"/>
              </a:ext>
            </a:extLst>
          </p:cNvPr>
          <p:cNvSpPr>
            <a:spLocks noGrp="1"/>
          </p:cNvSpPr>
          <p:nvPr>
            <p:ph idx="1"/>
          </p:nvPr>
        </p:nvSpPr>
        <p:spPr/>
        <p:txBody>
          <a:bodyPr/>
          <a:lstStyle>
            <a:lvl1pPr>
              <a:defRPr>
                <a:solidFill>
                  <a:schemeClr val="accent5"/>
                </a:solidFill>
              </a:defRPr>
            </a:lvl1pPr>
            <a:lvl2pPr>
              <a:defRPr>
                <a:solidFill>
                  <a:schemeClr val="accent5"/>
                </a:solidFill>
              </a:defRPr>
            </a:lvl2pPr>
            <a:lvl3pPr>
              <a:defRPr>
                <a:solidFill>
                  <a:schemeClr val="accent5"/>
                </a:solidFill>
              </a:defRPr>
            </a:lvl3pPr>
            <a:lvl4pPr>
              <a:defRPr>
                <a:solidFill>
                  <a:schemeClr val="accent5"/>
                </a:solidFill>
              </a:defRPr>
            </a:lvl4pPr>
            <a:lvl5pPr>
              <a:defRPr>
                <a:solidFill>
                  <a:schemeClr val="accent5"/>
                </a:solidFill>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4" name="Дата 3">
            <a:extLst>
              <a:ext uri="{FF2B5EF4-FFF2-40B4-BE49-F238E27FC236}">
                <a16:creationId xmlns:a16="http://schemas.microsoft.com/office/drawing/2014/main" id="{DA03776C-B37F-459C-8642-6133EBDEBA10}"/>
              </a:ext>
            </a:extLst>
          </p:cNvPr>
          <p:cNvSpPr>
            <a:spLocks noGrp="1"/>
          </p:cNvSpPr>
          <p:nvPr>
            <p:ph type="dt" sz="half" idx="10"/>
          </p:nvPr>
        </p:nvSpPr>
        <p:spPr/>
        <p:txBody>
          <a:bodyPr/>
          <a:lstStyle/>
          <a:p>
            <a:fld id="{D80C5754-0585-46D0-99CC-16E3F56ED207}" type="datetimeFigureOut">
              <a:rPr lang="ru-RU" smtClean="0"/>
              <a:t>28.04.2025</a:t>
            </a:fld>
            <a:endParaRPr lang="ru-RU"/>
          </a:p>
        </p:txBody>
      </p:sp>
      <p:sp>
        <p:nvSpPr>
          <p:cNvPr id="5" name="Нижний колонтитул 4">
            <a:extLst>
              <a:ext uri="{FF2B5EF4-FFF2-40B4-BE49-F238E27FC236}">
                <a16:creationId xmlns:a16="http://schemas.microsoft.com/office/drawing/2014/main" id="{5F3DCF3F-CFAC-4872-B190-2A061C422CBD}"/>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D8C67F94-DD3E-43FD-9A9B-128BAEF22CC3}"/>
              </a:ext>
            </a:extLst>
          </p:cNvPr>
          <p:cNvSpPr>
            <a:spLocks noGrp="1"/>
          </p:cNvSpPr>
          <p:nvPr>
            <p:ph type="sldNum" sz="quarter" idx="12"/>
          </p:nvPr>
        </p:nvSpPr>
        <p:spPr/>
        <p:txBody>
          <a:bodyPr/>
          <a:lstStyle/>
          <a:p>
            <a:fld id="{9E5A1761-61CF-4A76-B060-B8C3138A7F46}" type="slidenum">
              <a:rPr lang="ru-RU" smtClean="0"/>
              <a:t>‹#›</a:t>
            </a:fld>
            <a:endParaRPr lang="ru-RU"/>
          </a:p>
        </p:txBody>
      </p:sp>
      <p:sp>
        <p:nvSpPr>
          <p:cNvPr id="9" name="Овал 8">
            <a:extLst>
              <a:ext uri="{FF2B5EF4-FFF2-40B4-BE49-F238E27FC236}">
                <a16:creationId xmlns:a16="http://schemas.microsoft.com/office/drawing/2014/main" id="{344D0E96-6656-4CB7-858D-0BE7C3A3C283}"/>
              </a:ext>
            </a:extLst>
          </p:cNvPr>
          <p:cNvSpPr/>
          <p:nvPr userDrawn="1"/>
        </p:nvSpPr>
        <p:spPr>
          <a:xfrm>
            <a:off x="11230200" y="5821475"/>
            <a:ext cx="1800000" cy="180000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7" name="Круг: прозрачная заливка 6">
            <a:extLst>
              <a:ext uri="{FF2B5EF4-FFF2-40B4-BE49-F238E27FC236}">
                <a16:creationId xmlns:a16="http://schemas.microsoft.com/office/drawing/2014/main" id="{83F3C1EF-9F90-43EE-92E7-008B74F398E1}"/>
              </a:ext>
            </a:extLst>
          </p:cNvPr>
          <p:cNvSpPr/>
          <p:nvPr userDrawn="1"/>
        </p:nvSpPr>
        <p:spPr>
          <a:xfrm>
            <a:off x="11230200" y="-871198"/>
            <a:ext cx="1800000" cy="1800000"/>
          </a:xfrm>
          <a:prstGeom prst="donut">
            <a:avLst>
              <a:gd name="adj" fmla="val 793"/>
            </a:avLst>
          </a:prstGeom>
          <a:solidFill>
            <a:schemeClr val="accent2"/>
          </a:solidFill>
          <a:ln w="44450">
            <a:solidFill>
              <a:schemeClr val="accent2"/>
            </a:solidFill>
          </a:ln>
          <a:effectLst>
            <a:outerShdw blurRad="50800" dist="50800" dir="5400000" sx="1000" sy="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1" name="Круг: прозрачная заливка 10">
            <a:extLst>
              <a:ext uri="{FF2B5EF4-FFF2-40B4-BE49-F238E27FC236}">
                <a16:creationId xmlns:a16="http://schemas.microsoft.com/office/drawing/2014/main" id="{C24A8845-D471-4ED7-ADCD-E869D561F185}"/>
              </a:ext>
            </a:extLst>
          </p:cNvPr>
          <p:cNvSpPr/>
          <p:nvPr userDrawn="1"/>
        </p:nvSpPr>
        <p:spPr>
          <a:xfrm>
            <a:off x="11413512" y="-720000"/>
            <a:ext cx="1440000" cy="1440000"/>
          </a:xfrm>
          <a:prstGeom prst="donut">
            <a:avLst>
              <a:gd name="adj" fmla="val 793"/>
            </a:avLst>
          </a:prstGeom>
          <a:solidFill>
            <a:schemeClr val="accent2"/>
          </a:solidFill>
          <a:ln w="44450">
            <a:solidFill>
              <a:schemeClr val="accent2"/>
            </a:solidFill>
          </a:ln>
          <a:effectLst>
            <a:outerShdw blurRad="50800" dist="50800" dir="5400000" sx="1000" sy="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2" name="Круг: прозрачная заливка 11">
            <a:extLst>
              <a:ext uri="{FF2B5EF4-FFF2-40B4-BE49-F238E27FC236}">
                <a16:creationId xmlns:a16="http://schemas.microsoft.com/office/drawing/2014/main" id="{3086F889-752C-43F8-AFE5-521150068151}"/>
              </a:ext>
            </a:extLst>
          </p:cNvPr>
          <p:cNvSpPr/>
          <p:nvPr userDrawn="1"/>
        </p:nvSpPr>
        <p:spPr>
          <a:xfrm>
            <a:off x="11593512" y="-540000"/>
            <a:ext cx="1080000" cy="1080000"/>
          </a:xfrm>
          <a:prstGeom prst="donut">
            <a:avLst>
              <a:gd name="adj" fmla="val 793"/>
            </a:avLst>
          </a:prstGeom>
          <a:solidFill>
            <a:schemeClr val="accent2"/>
          </a:solidFill>
          <a:ln w="44450">
            <a:solidFill>
              <a:schemeClr val="accent2"/>
            </a:solidFill>
          </a:ln>
          <a:effectLst>
            <a:outerShdw blurRad="50800" dist="50800" dir="5400000" sx="1000" sy="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3" name="Круг: прозрачная заливка 12">
            <a:extLst>
              <a:ext uri="{FF2B5EF4-FFF2-40B4-BE49-F238E27FC236}">
                <a16:creationId xmlns:a16="http://schemas.microsoft.com/office/drawing/2014/main" id="{5E38DCC6-E4B5-4C01-9A35-C23C90A48BCA}"/>
              </a:ext>
            </a:extLst>
          </p:cNvPr>
          <p:cNvSpPr/>
          <p:nvPr userDrawn="1"/>
        </p:nvSpPr>
        <p:spPr>
          <a:xfrm>
            <a:off x="11770200" y="-360000"/>
            <a:ext cx="720000" cy="720000"/>
          </a:xfrm>
          <a:prstGeom prst="donut">
            <a:avLst>
              <a:gd name="adj" fmla="val 793"/>
            </a:avLst>
          </a:prstGeom>
          <a:solidFill>
            <a:schemeClr val="accent2"/>
          </a:solidFill>
          <a:ln w="44450">
            <a:solidFill>
              <a:schemeClr val="accent2"/>
            </a:solidFill>
          </a:ln>
          <a:effectLst>
            <a:outerShdw blurRad="50800" dist="50800" dir="5400000" sx="1000" sy="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Tree>
    <p:extLst>
      <p:ext uri="{BB962C8B-B14F-4D97-AF65-F5344CB8AC3E}">
        <p14:creationId xmlns:p14="http://schemas.microsoft.com/office/powerpoint/2010/main" val="604932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4289635-1C68-4F04-8BB3-15EB0AB9209D}"/>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44224C19-969A-4548-9BDB-69DB6B3DDF4D}"/>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A76FC325-E5D0-4F42-9EED-AE368C992126}"/>
              </a:ext>
            </a:extLst>
          </p:cNvPr>
          <p:cNvSpPr>
            <a:spLocks noGrp="1"/>
          </p:cNvSpPr>
          <p:nvPr>
            <p:ph type="dt" sz="half" idx="10"/>
          </p:nvPr>
        </p:nvSpPr>
        <p:spPr/>
        <p:txBody>
          <a:bodyPr/>
          <a:lstStyle/>
          <a:p>
            <a:fld id="{6B406CE5-1DE8-4CAC-99D4-08D3D9087CD9}" type="datetimeFigureOut">
              <a:rPr lang="ru-RU" smtClean="0"/>
              <a:t>28.04.2025</a:t>
            </a:fld>
            <a:endParaRPr lang="ru-RU"/>
          </a:p>
        </p:txBody>
      </p:sp>
      <p:sp>
        <p:nvSpPr>
          <p:cNvPr id="5" name="Нижний колонтитул 4">
            <a:extLst>
              <a:ext uri="{FF2B5EF4-FFF2-40B4-BE49-F238E27FC236}">
                <a16:creationId xmlns:a16="http://schemas.microsoft.com/office/drawing/2014/main" id="{323BB80E-1877-47CC-90BF-8FBE044A8F17}"/>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BA368BA0-4439-4CA7-B143-8240C48CB9BF}"/>
              </a:ext>
            </a:extLst>
          </p:cNvPr>
          <p:cNvSpPr>
            <a:spLocks noGrp="1"/>
          </p:cNvSpPr>
          <p:nvPr>
            <p:ph type="sldNum" sz="quarter" idx="12"/>
          </p:nvPr>
        </p:nvSpPr>
        <p:spPr/>
        <p:txBody>
          <a:bodyPr/>
          <a:lstStyle/>
          <a:p>
            <a:fld id="{C2F7EA36-956A-4F8C-844D-C98800DBA6DC}" type="slidenum">
              <a:rPr lang="ru-RU" smtClean="0"/>
              <a:t>‹#›</a:t>
            </a:fld>
            <a:endParaRPr lang="ru-RU"/>
          </a:p>
        </p:txBody>
      </p:sp>
    </p:spTree>
    <p:extLst>
      <p:ext uri="{BB962C8B-B14F-4D97-AF65-F5344CB8AC3E}">
        <p14:creationId xmlns:p14="http://schemas.microsoft.com/office/powerpoint/2010/main" val="280084085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A4B34CA-3878-46C7-A8DD-A2F7CD802AFE}"/>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4B88A094-31C8-4273-BF82-7DEA6F85F29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F6FCC8D6-2017-4142-B56E-B3BE6125B1C7}"/>
              </a:ext>
            </a:extLst>
          </p:cNvPr>
          <p:cNvSpPr>
            <a:spLocks noGrp="1"/>
          </p:cNvSpPr>
          <p:nvPr>
            <p:ph type="dt" sz="half" idx="10"/>
          </p:nvPr>
        </p:nvSpPr>
        <p:spPr/>
        <p:txBody>
          <a:bodyPr/>
          <a:lstStyle/>
          <a:p>
            <a:fld id="{6B406CE5-1DE8-4CAC-99D4-08D3D9087CD9}" type="datetimeFigureOut">
              <a:rPr lang="ru-RU" smtClean="0"/>
              <a:t>28.04.2025</a:t>
            </a:fld>
            <a:endParaRPr lang="ru-RU"/>
          </a:p>
        </p:txBody>
      </p:sp>
      <p:sp>
        <p:nvSpPr>
          <p:cNvPr id="5" name="Нижний колонтитул 4">
            <a:extLst>
              <a:ext uri="{FF2B5EF4-FFF2-40B4-BE49-F238E27FC236}">
                <a16:creationId xmlns:a16="http://schemas.microsoft.com/office/drawing/2014/main" id="{0E24C7B9-0A04-4919-AACC-06F861075B40}"/>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CBEB0B71-2D8D-440D-A7A6-C6B0A260170B}"/>
              </a:ext>
            </a:extLst>
          </p:cNvPr>
          <p:cNvSpPr>
            <a:spLocks noGrp="1"/>
          </p:cNvSpPr>
          <p:nvPr>
            <p:ph type="sldNum" sz="quarter" idx="12"/>
          </p:nvPr>
        </p:nvSpPr>
        <p:spPr/>
        <p:txBody>
          <a:bodyPr/>
          <a:lstStyle/>
          <a:p>
            <a:fld id="{C2F7EA36-956A-4F8C-844D-C98800DBA6DC}" type="slidenum">
              <a:rPr lang="ru-RU" smtClean="0"/>
              <a:t>‹#›</a:t>
            </a:fld>
            <a:endParaRPr lang="ru-RU"/>
          </a:p>
        </p:txBody>
      </p:sp>
    </p:spTree>
    <p:extLst>
      <p:ext uri="{BB962C8B-B14F-4D97-AF65-F5344CB8AC3E}">
        <p14:creationId xmlns:p14="http://schemas.microsoft.com/office/powerpoint/2010/main" val="379426421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FFF6CE4-B79E-4F18-A90C-30772B10A523}"/>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7D312B43-7B85-4A40-8F02-E43547FD4D96}"/>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D7A9D42C-6C25-494E-A006-1464214E4C33}"/>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E275B535-AC21-4765-B9CC-66DB84E1CE66}"/>
              </a:ext>
            </a:extLst>
          </p:cNvPr>
          <p:cNvSpPr>
            <a:spLocks noGrp="1"/>
          </p:cNvSpPr>
          <p:nvPr>
            <p:ph type="dt" sz="half" idx="10"/>
          </p:nvPr>
        </p:nvSpPr>
        <p:spPr/>
        <p:txBody>
          <a:bodyPr/>
          <a:lstStyle/>
          <a:p>
            <a:fld id="{6B406CE5-1DE8-4CAC-99D4-08D3D9087CD9}" type="datetimeFigureOut">
              <a:rPr lang="ru-RU" smtClean="0"/>
              <a:t>28.04.2025</a:t>
            </a:fld>
            <a:endParaRPr lang="ru-RU"/>
          </a:p>
        </p:txBody>
      </p:sp>
      <p:sp>
        <p:nvSpPr>
          <p:cNvPr id="6" name="Нижний колонтитул 5">
            <a:extLst>
              <a:ext uri="{FF2B5EF4-FFF2-40B4-BE49-F238E27FC236}">
                <a16:creationId xmlns:a16="http://schemas.microsoft.com/office/drawing/2014/main" id="{2030C1C0-80CE-49FB-B5B6-D74D1DD22411}"/>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8C14619A-9067-4AE7-A770-2A95CFED8170}"/>
              </a:ext>
            </a:extLst>
          </p:cNvPr>
          <p:cNvSpPr>
            <a:spLocks noGrp="1"/>
          </p:cNvSpPr>
          <p:nvPr>
            <p:ph type="sldNum" sz="quarter" idx="12"/>
          </p:nvPr>
        </p:nvSpPr>
        <p:spPr/>
        <p:txBody>
          <a:bodyPr/>
          <a:lstStyle/>
          <a:p>
            <a:fld id="{C2F7EA36-956A-4F8C-844D-C98800DBA6DC}" type="slidenum">
              <a:rPr lang="ru-RU" smtClean="0"/>
              <a:t>‹#›</a:t>
            </a:fld>
            <a:endParaRPr lang="ru-RU"/>
          </a:p>
        </p:txBody>
      </p:sp>
    </p:spTree>
    <p:extLst>
      <p:ext uri="{BB962C8B-B14F-4D97-AF65-F5344CB8AC3E}">
        <p14:creationId xmlns:p14="http://schemas.microsoft.com/office/powerpoint/2010/main" val="253954418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4DEBE9C-F5F5-493C-906F-AD978CE37F03}"/>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EC921A34-4D0D-4B6E-89F9-C34AE3F1338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F25DDD45-7A20-4AD2-849B-F37588DC2C1C}"/>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BC03947C-57C1-4147-9B72-4227F28E7DC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B7ADA699-EC36-41B9-AA1A-C6F91C2BE1CF}"/>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414BA659-071D-41CA-AB04-7BDC6EB54CE7}"/>
              </a:ext>
            </a:extLst>
          </p:cNvPr>
          <p:cNvSpPr>
            <a:spLocks noGrp="1"/>
          </p:cNvSpPr>
          <p:nvPr>
            <p:ph type="dt" sz="half" idx="10"/>
          </p:nvPr>
        </p:nvSpPr>
        <p:spPr/>
        <p:txBody>
          <a:bodyPr/>
          <a:lstStyle/>
          <a:p>
            <a:fld id="{6B406CE5-1DE8-4CAC-99D4-08D3D9087CD9}" type="datetimeFigureOut">
              <a:rPr lang="ru-RU" smtClean="0"/>
              <a:t>28.04.2025</a:t>
            </a:fld>
            <a:endParaRPr lang="ru-RU"/>
          </a:p>
        </p:txBody>
      </p:sp>
      <p:sp>
        <p:nvSpPr>
          <p:cNvPr id="8" name="Нижний колонтитул 7">
            <a:extLst>
              <a:ext uri="{FF2B5EF4-FFF2-40B4-BE49-F238E27FC236}">
                <a16:creationId xmlns:a16="http://schemas.microsoft.com/office/drawing/2014/main" id="{0C7530F8-5603-4C24-AAA2-2D302D21DB50}"/>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2DE40971-D431-4A9D-BD05-ABF17D124B91}"/>
              </a:ext>
            </a:extLst>
          </p:cNvPr>
          <p:cNvSpPr>
            <a:spLocks noGrp="1"/>
          </p:cNvSpPr>
          <p:nvPr>
            <p:ph type="sldNum" sz="quarter" idx="12"/>
          </p:nvPr>
        </p:nvSpPr>
        <p:spPr/>
        <p:txBody>
          <a:bodyPr/>
          <a:lstStyle/>
          <a:p>
            <a:fld id="{C2F7EA36-956A-4F8C-844D-C98800DBA6DC}" type="slidenum">
              <a:rPr lang="ru-RU" smtClean="0"/>
              <a:t>‹#›</a:t>
            </a:fld>
            <a:endParaRPr lang="ru-RU"/>
          </a:p>
        </p:txBody>
      </p:sp>
    </p:spTree>
    <p:extLst>
      <p:ext uri="{BB962C8B-B14F-4D97-AF65-F5344CB8AC3E}">
        <p14:creationId xmlns:p14="http://schemas.microsoft.com/office/powerpoint/2010/main" val="217423175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81EA800-AF12-4D1C-B811-1EEACF8661D0}"/>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FE3F545B-A9DE-4225-A22A-0DC4C79C08BF}"/>
              </a:ext>
            </a:extLst>
          </p:cNvPr>
          <p:cNvSpPr>
            <a:spLocks noGrp="1"/>
          </p:cNvSpPr>
          <p:nvPr>
            <p:ph type="dt" sz="half" idx="10"/>
          </p:nvPr>
        </p:nvSpPr>
        <p:spPr/>
        <p:txBody>
          <a:bodyPr/>
          <a:lstStyle/>
          <a:p>
            <a:fld id="{6B406CE5-1DE8-4CAC-99D4-08D3D9087CD9}" type="datetimeFigureOut">
              <a:rPr lang="ru-RU" smtClean="0"/>
              <a:t>28.04.2025</a:t>
            </a:fld>
            <a:endParaRPr lang="ru-RU"/>
          </a:p>
        </p:txBody>
      </p:sp>
      <p:sp>
        <p:nvSpPr>
          <p:cNvPr id="4" name="Нижний колонтитул 3">
            <a:extLst>
              <a:ext uri="{FF2B5EF4-FFF2-40B4-BE49-F238E27FC236}">
                <a16:creationId xmlns:a16="http://schemas.microsoft.com/office/drawing/2014/main" id="{D6409AB7-A375-432C-8E95-2417E41484E3}"/>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71F2F721-D686-4EAB-B278-1C2BECF92837}"/>
              </a:ext>
            </a:extLst>
          </p:cNvPr>
          <p:cNvSpPr>
            <a:spLocks noGrp="1"/>
          </p:cNvSpPr>
          <p:nvPr>
            <p:ph type="sldNum" sz="quarter" idx="12"/>
          </p:nvPr>
        </p:nvSpPr>
        <p:spPr/>
        <p:txBody>
          <a:bodyPr/>
          <a:lstStyle/>
          <a:p>
            <a:fld id="{C2F7EA36-956A-4F8C-844D-C98800DBA6DC}" type="slidenum">
              <a:rPr lang="ru-RU" smtClean="0"/>
              <a:t>‹#›</a:t>
            </a:fld>
            <a:endParaRPr lang="ru-RU"/>
          </a:p>
        </p:txBody>
      </p:sp>
    </p:spTree>
    <p:extLst>
      <p:ext uri="{BB962C8B-B14F-4D97-AF65-F5344CB8AC3E}">
        <p14:creationId xmlns:p14="http://schemas.microsoft.com/office/powerpoint/2010/main" val="55144901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D80F8BBB-35C2-45E7-97DE-FE401AF87ED8}"/>
              </a:ext>
            </a:extLst>
          </p:cNvPr>
          <p:cNvSpPr>
            <a:spLocks noGrp="1"/>
          </p:cNvSpPr>
          <p:nvPr>
            <p:ph type="dt" sz="half" idx="10"/>
          </p:nvPr>
        </p:nvSpPr>
        <p:spPr/>
        <p:txBody>
          <a:bodyPr/>
          <a:lstStyle/>
          <a:p>
            <a:fld id="{6B406CE5-1DE8-4CAC-99D4-08D3D9087CD9}" type="datetimeFigureOut">
              <a:rPr lang="ru-RU" smtClean="0"/>
              <a:t>28.04.2025</a:t>
            </a:fld>
            <a:endParaRPr lang="ru-RU"/>
          </a:p>
        </p:txBody>
      </p:sp>
      <p:sp>
        <p:nvSpPr>
          <p:cNvPr id="3" name="Нижний колонтитул 2">
            <a:extLst>
              <a:ext uri="{FF2B5EF4-FFF2-40B4-BE49-F238E27FC236}">
                <a16:creationId xmlns:a16="http://schemas.microsoft.com/office/drawing/2014/main" id="{5765AEE5-5F13-4AF3-B118-3F98853764D4}"/>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501D9437-A7AD-4109-8736-9C4E3DB57020}"/>
              </a:ext>
            </a:extLst>
          </p:cNvPr>
          <p:cNvSpPr>
            <a:spLocks noGrp="1"/>
          </p:cNvSpPr>
          <p:nvPr>
            <p:ph type="sldNum" sz="quarter" idx="12"/>
          </p:nvPr>
        </p:nvSpPr>
        <p:spPr/>
        <p:txBody>
          <a:bodyPr/>
          <a:lstStyle/>
          <a:p>
            <a:fld id="{C2F7EA36-956A-4F8C-844D-C98800DBA6DC}" type="slidenum">
              <a:rPr lang="ru-RU" smtClean="0"/>
              <a:t>‹#›</a:t>
            </a:fld>
            <a:endParaRPr lang="ru-RU"/>
          </a:p>
        </p:txBody>
      </p:sp>
    </p:spTree>
    <p:extLst>
      <p:ext uri="{BB962C8B-B14F-4D97-AF65-F5344CB8AC3E}">
        <p14:creationId xmlns:p14="http://schemas.microsoft.com/office/powerpoint/2010/main" val="35846912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996B519-237D-47A8-BDA3-D7FDA4DC9DB1}"/>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6C8FE8FC-D7C5-4C6F-9B8C-64C3AF12139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E39E2683-57A2-4084-BC06-51BB7380719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1D92CC48-A94A-4E5E-9F48-C9A1FFB833EF}"/>
              </a:ext>
            </a:extLst>
          </p:cNvPr>
          <p:cNvSpPr>
            <a:spLocks noGrp="1"/>
          </p:cNvSpPr>
          <p:nvPr>
            <p:ph type="dt" sz="half" idx="10"/>
          </p:nvPr>
        </p:nvSpPr>
        <p:spPr/>
        <p:txBody>
          <a:bodyPr/>
          <a:lstStyle/>
          <a:p>
            <a:fld id="{6B406CE5-1DE8-4CAC-99D4-08D3D9087CD9}" type="datetimeFigureOut">
              <a:rPr lang="ru-RU" smtClean="0"/>
              <a:t>28.04.2025</a:t>
            </a:fld>
            <a:endParaRPr lang="ru-RU"/>
          </a:p>
        </p:txBody>
      </p:sp>
      <p:sp>
        <p:nvSpPr>
          <p:cNvPr id="6" name="Нижний колонтитул 5">
            <a:extLst>
              <a:ext uri="{FF2B5EF4-FFF2-40B4-BE49-F238E27FC236}">
                <a16:creationId xmlns:a16="http://schemas.microsoft.com/office/drawing/2014/main" id="{F41259E3-C177-462C-8A15-997978B3BD7B}"/>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4FF15907-4866-4892-B883-618B57C808ED}"/>
              </a:ext>
            </a:extLst>
          </p:cNvPr>
          <p:cNvSpPr>
            <a:spLocks noGrp="1"/>
          </p:cNvSpPr>
          <p:nvPr>
            <p:ph type="sldNum" sz="quarter" idx="12"/>
          </p:nvPr>
        </p:nvSpPr>
        <p:spPr/>
        <p:txBody>
          <a:bodyPr/>
          <a:lstStyle/>
          <a:p>
            <a:fld id="{C2F7EA36-956A-4F8C-844D-C98800DBA6DC}" type="slidenum">
              <a:rPr lang="ru-RU" smtClean="0"/>
              <a:t>‹#›</a:t>
            </a:fld>
            <a:endParaRPr lang="ru-RU"/>
          </a:p>
        </p:txBody>
      </p:sp>
    </p:spTree>
    <p:extLst>
      <p:ext uri="{BB962C8B-B14F-4D97-AF65-F5344CB8AC3E}">
        <p14:creationId xmlns:p14="http://schemas.microsoft.com/office/powerpoint/2010/main" val="399395481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ADA6DA6-BA34-4BCC-932E-E70024682E24}"/>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E0DE7073-2C4F-4619-96FA-2DE0DCCF091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126C6AC0-1A63-4DD9-8016-A0735E6D9D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83EDA6C3-33CD-40D4-B1F8-262350A680D9}"/>
              </a:ext>
            </a:extLst>
          </p:cNvPr>
          <p:cNvSpPr>
            <a:spLocks noGrp="1"/>
          </p:cNvSpPr>
          <p:nvPr>
            <p:ph type="dt" sz="half" idx="10"/>
          </p:nvPr>
        </p:nvSpPr>
        <p:spPr/>
        <p:txBody>
          <a:bodyPr/>
          <a:lstStyle/>
          <a:p>
            <a:fld id="{6B406CE5-1DE8-4CAC-99D4-08D3D9087CD9}" type="datetimeFigureOut">
              <a:rPr lang="ru-RU" smtClean="0"/>
              <a:t>28.04.2025</a:t>
            </a:fld>
            <a:endParaRPr lang="ru-RU"/>
          </a:p>
        </p:txBody>
      </p:sp>
      <p:sp>
        <p:nvSpPr>
          <p:cNvPr id="6" name="Нижний колонтитул 5">
            <a:extLst>
              <a:ext uri="{FF2B5EF4-FFF2-40B4-BE49-F238E27FC236}">
                <a16:creationId xmlns:a16="http://schemas.microsoft.com/office/drawing/2014/main" id="{E8A4DB4A-DFA4-4345-8EFB-0A5E87688E7E}"/>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B5265023-FA7A-44AE-904A-6FCCA9F1C8BA}"/>
              </a:ext>
            </a:extLst>
          </p:cNvPr>
          <p:cNvSpPr>
            <a:spLocks noGrp="1"/>
          </p:cNvSpPr>
          <p:nvPr>
            <p:ph type="sldNum" sz="quarter" idx="12"/>
          </p:nvPr>
        </p:nvSpPr>
        <p:spPr/>
        <p:txBody>
          <a:bodyPr/>
          <a:lstStyle/>
          <a:p>
            <a:fld id="{C2F7EA36-956A-4F8C-844D-C98800DBA6DC}" type="slidenum">
              <a:rPr lang="ru-RU" smtClean="0"/>
              <a:t>‹#›</a:t>
            </a:fld>
            <a:endParaRPr lang="ru-RU"/>
          </a:p>
        </p:txBody>
      </p:sp>
    </p:spTree>
    <p:extLst>
      <p:ext uri="{BB962C8B-B14F-4D97-AF65-F5344CB8AC3E}">
        <p14:creationId xmlns:p14="http://schemas.microsoft.com/office/powerpoint/2010/main" val="416191744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AA699C6-96BB-4C73-AA44-E383538DE32C}"/>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ED113C74-8231-4C13-9958-32C7F2E9CDA0}"/>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7E4771A8-CDA8-46DE-B09A-D1EB9FD9E6FF}"/>
              </a:ext>
            </a:extLst>
          </p:cNvPr>
          <p:cNvSpPr>
            <a:spLocks noGrp="1"/>
          </p:cNvSpPr>
          <p:nvPr>
            <p:ph type="dt" sz="half" idx="10"/>
          </p:nvPr>
        </p:nvSpPr>
        <p:spPr/>
        <p:txBody>
          <a:bodyPr/>
          <a:lstStyle/>
          <a:p>
            <a:fld id="{6B406CE5-1DE8-4CAC-99D4-08D3D9087CD9}" type="datetimeFigureOut">
              <a:rPr lang="ru-RU" smtClean="0"/>
              <a:t>28.04.2025</a:t>
            </a:fld>
            <a:endParaRPr lang="ru-RU"/>
          </a:p>
        </p:txBody>
      </p:sp>
      <p:sp>
        <p:nvSpPr>
          <p:cNvPr id="5" name="Нижний колонтитул 4">
            <a:extLst>
              <a:ext uri="{FF2B5EF4-FFF2-40B4-BE49-F238E27FC236}">
                <a16:creationId xmlns:a16="http://schemas.microsoft.com/office/drawing/2014/main" id="{2F5FAB73-F436-4E4F-B1C8-F5AC4BF5D55E}"/>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DCF3FEED-34BB-4332-B2F4-7A79B81DB04E}"/>
              </a:ext>
            </a:extLst>
          </p:cNvPr>
          <p:cNvSpPr>
            <a:spLocks noGrp="1"/>
          </p:cNvSpPr>
          <p:nvPr>
            <p:ph type="sldNum" sz="quarter" idx="12"/>
          </p:nvPr>
        </p:nvSpPr>
        <p:spPr/>
        <p:txBody>
          <a:bodyPr/>
          <a:lstStyle/>
          <a:p>
            <a:fld id="{C2F7EA36-956A-4F8C-844D-C98800DBA6DC}" type="slidenum">
              <a:rPr lang="ru-RU" smtClean="0"/>
              <a:t>‹#›</a:t>
            </a:fld>
            <a:endParaRPr lang="ru-RU"/>
          </a:p>
        </p:txBody>
      </p:sp>
    </p:spTree>
    <p:extLst>
      <p:ext uri="{BB962C8B-B14F-4D97-AF65-F5344CB8AC3E}">
        <p14:creationId xmlns:p14="http://schemas.microsoft.com/office/powerpoint/2010/main" val="280139141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BC33511B-78CE-40C2-B23A-E1D776D90BB9}"/>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A710E1DF-B855-4C76-960D-40E82269DD7E}"/>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9C88157B-8B13-4239-85A4-B9C6D8D06DA6}"/>
              </a:ext>
            </a:extLst>
          </p:cNvPr>
          <p:cNvSpPr>
            <a:spLocks noGrp="1"/>
          </p:cNvSpPr>
          <p:nvPr>
            <p:ph type="dt" sz="half" idx="10"/>
          </p:nvPr>
        </p:nvSpPr>
        <p:spPr/>
        <p:txBody>
          <a:bodyPr/>
          <a:lstStyle/>
          <a:p>
            <a:fld id="{6B406CE5-1DE8-4CAC-99D4-08D3D9087CD9}" type="datetimeFigureOut">
              <a:rPr lang="ru-RU" smtClean="0"/>
              <a:t>28.04.2025</a:t>
            </a:fld>
            <a:endParaRPr lang="ru-RU"/>
          </a:p>
        </p:txBody>
      </p:sp>
      <p:sp>
        <p:nvSpPr>
          <p:cNvPr id="5" name="Нижний колонтитул 4">
            <a:extLst>
              <a:ext uri="{FF2B5EF4-FFF2-40B4-BE49-F238E27FC236}">
                <a16:creationId xmlns:a16="http://schemas.microsoft.com/office/drawing/2014/main" id="{F881D4E8-076B-4702-8C8A-8266AD8DB3F7}"/>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0633FBA4-4367-4A8F-9F55-43B939DDF4DF}"/>
              </a:ext>
            </a:extLst>
          </p:cNvPr>
          <p:cNvSpPr>
            <a:spLocks noGrp="1"/>
          </p:cNvSpPr>
          <p:nvPr>
            <p:ph type="sldNum" sz="quarter" idx="12"/>
          </p:nvPr>
        </p:nvSpPr>
        <p:spPr/>
        <p:txBody>
          <a:bodyPr/>
          <a:lstStyle/>
          <a:p>
            <a:fld id="{C2F7EA36-956A-4F8C-844D-C98800DBA6DC}" type="slidenum">
              <a:rPr lang="ru-RU" smtClean="0"/>
              <a:t>‹#›</a:t>
            </a:fld>
            <a:endParaRPr lang="ru-RU"/>
          </a:p>
        </p:txBody>
      </p:sp>
    </p:spTree>
    <p:extLst>
      <p:ext uri="{BB962C8B-B14F-4D97-AF65-F5344CB8AC3E}">
        <p14:creationId xmlns:p14="http://schemas.microsoft.com/office/powerpoint/2010/main" val="13636490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4FACCCC-8891-4AD2-BFC5-9128BD8BD62B}"/>
              </a:ext>
            </a:extLst>
          </p:cNvPr>
          <p:cNvSpPr>
            <a:spLocks noGrp="1"/>
          </p:cNvSpPr>
          <p:nvPr>
            <p:ph type="title"/>
          </p:nvPr>
        </p:nvSpPr>
        <p:spPr>
          <a:xfrm>
            <a:off x="2578100" y="365125"/>
            <a:ext cx="8775700" cy="1325563"/>
          </a:xfrm>
        </p:spPr>
        <p:txBody>
          <a:bodyPr/>
          <a:lstStyle>
            <a:lvl1pPr>
              <a:defRPr b="1">
                <a:solidFill>
                  <a:schemeClr val="accent1"/>
                </a:solidFill>
              </a:defRPr>
            </a:lvl1pPr>
          </a:lstStyle>
          <a:p>
            <a:r>
              <a:rPr lang="ru-RU" dirty="0"/>
              <a:t>Образец заголовка</a:t>
            </a:r>
          </a:p>
        </p:txBody>
      </p:sp>
      <p:sp>
        <p:nvSpPr>
          <p:cNvPr id="3" name="Объект 2">
            <a:extLst>
              <a:ext uri="{FF2B5EF4-FFF2-40B4-BE49-F238E27FC236}">
                <a16:creationId xmlns:a16="http://schemas.microsoft.com/office/drawing/2014/main" id="{CB9786EC-7313-4F3A-A2F6-E1AEA39A8AC7}"/>
              </a:ext>
            </a:extLst>
          </p:cNvPr>
          <p:cNvSpPr>
            <a:spLocks noGrp="1"/>
          </p:cNvSpPr>
          <p:nvPr>
            <p:ph idx="1"/>
          </p:nvPr>
        </p:nvSpPr>
        <p:spPr>
          <a:xfrm>
            <a:off x="838200" y="2227377"/>
            <a:ext cx="10515600" cy="3949586"/>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4" name="Дата 3">
            <a:extLst>
              <a:ext uri="{FF2B5EF4-FFF2-40B4-BE49-F238E27FC236}">
                <a16:creationId xmlns:a16="http://schemas.microsoft.com/office/drawing/2014/main" id="{DA03776C-B37F-459C-8642-6133EBDEBA10}"/>
              </a:ext>
            </a:extLst>
          </p:cNvPr>
          <p:cNvSpPr>
            <a:spLocks noGrp="1"/>
          </p:cNvSpPr>
          <p:nvPr>
            <p:ph type="dt" sz="half" idx="10"/>
          </p:nvPr>
        </p:nvSpPr>
        <p:spPr/>
        <p:txBody>
          <a:bodyPr/>
          <a:lstStyle/>
          <a:p>
            <a:fld id="{D80C5754-0585-46D0-99CC-16E3F56ED207}" type="datetimeFigureOut">
              <a:rPr lang="ru-RU" smtClean="0"/>
              <a:t>28.04.2025</a:t>
            </a:fld>
            <a:endParaRPr lang="ru-RU"/>
          </a:p>
        </p:txBody>
      </p:sp>
      <p:sp>
        <p:nvSpPr>
          <p:cNvPr id="5" name="Нижний колонтитул 4">
            <a:extLst>
              <a:ext uri="{FF2B5EF4-FFF2-40B4-BE49-F238E27FC236}">
                <a16:creationId xmlns:a16="http://schemas.microsoft.com/office/drawing/2014/main" id="{5F3DCF3F-CFAC-4872-B190-2A061C422CBD}"/>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D8C67F94-DD3E-43FD-9A9B-128BAEF22CC3}"/>
              </a:ext>
            </a:extLst>
          </p:cNvPr>
          <p:cNvSpPr>
            <a:spLocks noGrp="1"/>
          </p:cNvSpPr>
          <p:nvPr>
            <p:ph type="sldNum" sz="quarter" idx="12"/>
          </p:nvPr>
        </p:nvSpPr>
        <p:spPr/>
        <p:txBody>
          <a:bodyPr/>
          <a:lstStyle/>
          <a:p>
            <a:fld id="{9E5A1761-61CF-4A76-B060-B8C3138A7F46}" type="slidenum">
              <a:rPr lang="ru-RU" smtClean="0"/>
              <a:t>‹#›</a:t>
            </a:fld>
            <a:endParaRPr lang="ru-RU"/>
          </a:p>
        </p:txBody>
      </p:sp>
      <p:sp>
        <p:nvSpPr>
          <p:cNvPr id="7" name="Овал 6">
            <a:extLst>
              <a:ext uri="{FF2B5EF4-FFF2-40B4-BE49-F238E27FC236}">
                <a16:creationId xmlns:a16="http://schemas.microsoft.com/office/drawing/2014/main" id="{74D8CE6A-78FD-4F7A-A178-9D8C0466B546}"/>
              </a:ext>
            </a:extLst>
          </p:cNvPr>
          <p:cNvSpPr/>
          <p:nvPr userDrawn="1"/>
        </p:nvSpPr>
        <p:spPr>
          <a:xfrm>
            <a:off x="-457200" y="-660400"/>
            <a:ext cx="2921000" cy="2921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Круг: прозрачная заливка 8">
            <a:extLst>
              <a:ext uri="{FF2B5EF4-FFF2-40B4-BE49-F238E27FC236}">
                <a16:creationId xmlns:a16="http://schemas.microsoft.com/office/drawing/2014/main" id="{EA995ABB-BBF6-4C56-89BD-F578622649B5}"/>
              </a:ext>
            </a:extLst>
          </p:cNvPr>
          <p:cNvSpPr/>
          <p:nvPr userDrawn="1"/>
        </p:nvSpPr>
        <p:spPr>
          <a:xfrm>
            <a:off x="11230200" y="-871198"/>
            <a:ext cx="1800000" cy="1800000"/>
          </a:xfrm>
          <a:prstGeom prst="donut">
            <a:avLst>
              <a:gd name="adj" fmla="val 793"/>
            </a:avLst>
          </a:prstGeom>
          <a:solidFill>
            <a:schemeClr val="accent2"/>
          </a:solidFill>
          <a:ln w="44450">
            <a:solidFill>
              <a:schemeClr val="accent2"/>
            </a:solidFill>
          </a:ln>
          <a:effectLst>
            <a:outerShdw blurRad="50800" dist="50800" dir="5400000" sx="1000" sy="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Круг: прозрачная заливка 9">
            <a:extLst>
              <a:ext uri="{FF2B5EF4-FFF2-40B4-BE49-F238E27FC236}">
                <a16:creationId xmlns:a16="http://schemas.microsoft.com/office/drawing/2014/main" id="{2CA2A8EE-306C-4602-B5EC-6F5F7130BDAE}"/>
              </a:ext>
            </a:extLst>
          </p:cNvPr>
          <p:cNvSpPr/>
          <p:nvPr userDrawn="1"/>
        </p:nvSpPr>
        <p:spPr>
          <a:xfrm>
            <a:off x="11413512" y="-720000"/>
            <a:ext cx="1440000" cy="1440000"/>
          </a:xfrm>
          <a:prstGeom prst="donut">
            <a:avLst>
              <a:gd name="adj" fmla="val 793"/>
            </a:avLst>
          </a:prstGeom>
          <a:solidFill>
            <a:schemeClr val="accent2"/>
          </a:solidFill>
          <a:ln w="44450">
            <a:solidFill>
              <a:schemeClr val="accent2"/>
            </a:solidFill>
          </a:ln>
          <a:effectLst>
            <a:outerShdw blurRad="50800" dist="50800" dir="5400000" sx="1000" sy="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1" name="Круг: прозрачная заливка 10">
            <a:extLst>
              <a:ext uri="{FF2B5EF4-FFF2-40B4-BE49-F238E27FC236}">
                <a16:creationId xmlns:a16="http://schemas.microsoft.com/office/drawing/2014/main" id="{24412614-E7CC-4E45-8EC3-EDBB07A1B5D2}"/>
              </a:ext>
            </a:extLst>
          </p:cNvPr>
          <p:cNvSpPr/>
          <p:nvPr userDrawn="1"/>
        </p:nvSpPr>
        <p:spPr>
          <a:xfrm>
            <a:off x="11593512" y="-540000"/>
            <a:ext cx="1080000" cy="1080000"/>
          </a:xfrm>
          <a:prstGeom prst="donut">
            <a:avLst>
              <a:gd name="adj" fmla="val 793"/>
            </a:avLst>
          </a:prstGeom>
          <a:solidFill>
            <a:schemeClr val="accent2"/>
          </a:solidFill>
          <a:ln w="44450">
            <a:solidFill>
              <a:schemeClr val="accent2"/>
            </a:solidFill>
          </a:ln>
          <a:effectLst>
            <a:outerShdw blurRad="50800" dist="50800" dir="5400000" sx="1000" sy="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2" name="Круг: прозрачная заливка 11">
            <a:extLst>
              <a:ext uri="{FF2B5EF4-FFF2-40B4-BE49-F238E27FC236}">
                <a16:creationId xmlns:a16="http://schemas.microsoft.com/office/drawing/2014/main" id="{AE0591C1-6F20-4BE4-85E7-7EE8C6049D40}"/>
              </a:ext>
            </a:extLst>
          </p:cNvPr>
          <p:cNvSpPr/>
          <p:nvPr userDrawn="1"/>
        </p:nvSpPr>
        <p:spPr>
          <a:xfrm>
            <a:off x="11770200" y="-360000"/>
            <a:ext cx="720000" cy="720000"/>
          </a:xfrm>
          <a:prstGeom prst="donut">
            <a:avLst>
              <a:gd name="adj" fmla="val 793"/>
            </a:avLst>
          </a:prstGeom>
          <a:solidFill>
            <a:schemeClr val="accent2"/>
          </a:solidFill>
          <a:ln w="44450">
            <a:solidFill>
              <a:schemeClr val="accent2"/>
            </a:solidFill>
          </a:ln>
          <a:effectLst>
            <a:outerShdw blurRad="50800" dist="50800" dir="5400000" sx="1000" sy="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3" name="Овал 12">
            <a:extLst>
              <a:ext uri="{FF2B5EF4-FFF2-40B4-BE49-F238E27FC236}">
                <a16:creationId xmlns:a16="http://schemas.microsoft.com/office/drawing/2014/main" id="{15523768-A58A-4E80-A68E-77AAD4C4907B}"/>
              </a:ext>
            </a:extLst>
          </p:cNvPr>
          <p:cNvSpPr/>
          <p:nvPr userDrawn="1"/>
        </p:nvSpPr>
        <p:spPr>
          <a:xfrm>
            <a:off x="11230200" y="5821475"/>
            <a:ext cx="1800000" cy="180000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3827370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1_Пустой слайд">
    <p:spTree>
      <p:nvGrpSpPr>
        <p:cNvPr id="1" name=""/>
        <p:cNvGrpSpPr/>
        <p:nvPr/>
      </p:nvGrpSpPr>
      <p:grpSpPr>
        <a:xfrm>
          <a:off x="0" y="0"/>
          <a:ext cx="0" cy="0"/>
          <a:chOff x="0" y="0"/>
          <a:chExt cx="0" cy="0"/>
        </a:xfrm>
      </p:grpSpPr>
      <p:sp>
        <p:nvSpPr>
          <p:cNvPr id="5" name="Овал 4">
            <a:extLst>
              <a:ext uri="{FF2B5EF4-FFF2-40B4-BE49-F238E27FC236}">
                <a16:creationId xmlns:a16="http://schemas.microsoft.com/office/drawing/2014/main" id="{1529A156-1A5A-4CD9-934D-3498D5AF37A1}"/>
              </a:ext>
            </a:extLst>
          </p:cNvPr>
          <p:cNvSpPr/>
          <p:nvPr userDrawn="1"/>
        </p:nvSpPr>
        <p:spPr>
          <a:xfrm>
            <a:off x="-762000" y="-914400"/>
            <a:ext cx="2336800" cy="23368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Овал 10">
            <a:extLst>
              <a:ext uri="{FF2B5EF4-FFF2-40B4-BE49-F238E27FC236}">
                <a16:creationId xmlns:a16="http://schemas.microsoft.com/office/drawing/2014/main" id="{219D3CFF-3C59-4B50-AF40-295BB77E2D1D}"/>
              </a:ext>
            </a:extLst>
          </p:cNvPr>
          <p:cNvSpPr/>
          <p:nvPr userDrawn="1"/>
        </p:nvSpPr>
        <p:spPr>
          <a:xfrm>
            <a:off x="11230200" y="5821475"/>
            <a:ext cx="1800000" cy="180000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672299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DAB6A2D-D7C3-492A-9A7C-B9B1F360342A}"/>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3630DCB3-9117-4A82-84CA-FDDD87467A9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3E8B6642-8632-46B6-B978-C846D233F13E}"/>
              </a:ext>
            </a:extLst>
          </p:cNvPr>
          <p:cNvSpPr>
            <a:spLocks noGrp="1"/>
          </p:cNvSpPr>
          <p:nvPr>
            <p:ph type="dt" sz="half" idx="10"/>
          </p:nvPr>
        </p:nvSpPr>
        <p:spPr/>
        <p:txBody>
          <a:bodyPr/>
          <a:lstStyle/>
          <a:p>
            <a:fld id="{D80C5754-0585-46D0-99CC-16E3F56ED207}" type="datetimeFigureOut">
              <a:rPr lang="ru-RU" smtClean="0"/>
              <a:t>28.04.2025</a:t>
            </a:fld>
            <a:endParaRPr lang="ru-RU"/>
          </a:p>
        </p:txBody>
      </p:sp>
      <p:sp>
        <p:nvSpPr>
          <p:cNvPr id="5" name="Нижний колонтитул 4">
            <a:extLst>
              <a:ext uri="{FF2B5EF4-FFF2-40B4-BE49-F238E27FC236}">
                <a16:creationId xmlns:a16="http://schemas.microsoft.com/office/drawing/2014/main" id="{44017B90-4909-479E-A01C-064329422ED8}"/>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A1069E89-9D58-4C19-9A90-B17748A54039}"/>
              </a:ext>
            </a:extLst>
          </p:cNvPr>
          <p:cNvSpPr>
            <a:spLocks noGrp="1"/>
          </p:cNvSpPr>
          <p:nvPr>
            <p:ph type="sldNum" sz="quarter" idx="12"/>
          </p:nvPr>
        </p:nvSpPr>
        <p:spPr/>
        <p:txBody>
          <a:bodyPr/>
          <a:lstStyle/>
          <a:p>
            <a:fld id="{9E5A1761-61CF-4A76-B060-B8C3138A7F46}" type="slidenum">
              <a:rPr lang="ru-RU" smtClean="0"/>
              <a:t>‹#›</a:t>
            </a:fld>
            <a:endParaRPr lang="ru-RU"/>
          </a:p>
        </p:txBody>
      </p:sp>
    </p:spTree>
    <p:extLst>
      <p:ext uri="{BB962C8B-B14F-4D97-AF65-F5344CB8AC3E}">
        <p14:creationId xmlns:p14="http://schemas.microsoft.com/office/powerpoint/2010/main" val="2761342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EE54FAF-702D-460E-9860-75EBB404ADA2}"/>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63C35766-5DA3-4CD6-A331-3FFB78587962}"/>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06259266-BF39-4550-8183-2817531FCCD3}"/>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1F706710-CD15-4B7C-BF0D-7AC77D24BE1D}"/>
              </a:ext>
            </a:extLst>
          </p:cNvPr>
          <p:cNvSpPr>
            <a:spLocks noGrp="1"/>
          </p:cNvSpPr>
          <p:nvPr>
            <p:ph type="dt" sz="half" idx="10"/>
          </p:nvPr>
        </p:nvSpPr>
        <p:spPr/>
        <p:txBody>
          <a:bodyPr/>
          <a:lstStyle/>
          <a:p>
            <a:fld id="{D80C5754-0585-46D0-99CC-16E3F56ED207}" type="datetimeFigureOut">
              <a:rPr lang="ru-RU" smtClean="0"/>
              <a:t>28.04.2025</a:t>
            </a:fld>
            <a:endParaRPr lang="ru-RU"/>
          </a:p>
        </p:txBody>
      </p:sp>
      <p:sp>
        <p:nvSpPr>
          <p:cNvPr id="6" name="Нижний колонтитул 5">
            <a:extLst>
              <a:ext uri="{FF2B5EF4-FFF2-40B4-BE49-F238E27FC236}">
                <a16:creationId xmlns:a16="http://schemas.microsoft.com/office/drawing/2014/main" id="{11DC2ADF-D9E6-4878-9614-51A3ABFD25B2}"/>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8A51E446-D1BE-494E-A0CC-7346826079A1}"/>
              </a:ext>
            </a:extLst>
          </p:cNvPr>
          <p:cNvSpPr>
            <a:spLocks noGrp="1"/>
          </p:cNvSpPr>
          <p:nvPr>
            <p:ph type="sldNum" sz="quarter" idx="12"/>
          </p:nvPr>
        </p:nvSpPr>
        <p:spPr/>
        <p:txBody>
          <a:bodyPr/>
          <a:lstStyle/>
          <a:p>
            <a:fld id="{9E5A1761-61CF-4A76-B060-B8C3138A7F46}" type="slidenum">
              <a:rPr lang="ru-RU" smtClean="0"/>
              <a:t>‹#›</a:t>
            </a:fld>
            <a:endParaRPr lang="ru-RU"/>
          </a:p>
        </p:txBody>
      </p:sp>
    </p:spTree>
    <p:extLst>
      <p:ext uri="{BB962C8B-B14F-4D97-AF65-F5344CB8AC3E}">
        <p14:creationId xmlns:p14="http://schemas.microsoft.com/office/powerpoint/2010/main" val="1718256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8DC88FB-11F3-449E-B12E-18A806501F61}"/>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51187A53-2A34-433D-98A8-CE3D9A96443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8DAF68F6-E3D4-4116-919E-BC1B51D37118}"/>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F830C087-48C0-4D8C-A047-40BD7E2C61D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66F52FE7-0181-471C-A34B-51565E9EA7B1}"/>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7736A896-C485-4121-97FE-2FEBBB2240BE}"/>
              </a:ext>
            </a:extLst>
          </p:cNvPr>
          <p:cNvSpPr>
            <a:spLocks noGrp="1"/>
          </p:cNvSpPr>
          <p:nvPr>
            <p:ph type="dt" sz="half" idx="10"/>
          </p:nvPr>
        </p:nvSpPr>
        <p:spPr/>
        <p:txBody>
          <a:bodyPr/>
          <a:lstStyle/>
          <a:p>
            <a:fld id="{D80C5754-0585-46D0-99CC-16E3F56ED207}" type="datetimeFigureOut">
              <a:rPr lang="ru-RU" smtClean="0"/>
              <a:t>28.04.2025</a:t>
            </a:fld>
            <a:endParaRPr lang="ru-RU"/>
          </a:p>
        </p:txBody>
      </p:sp>
      <p:sp>
        <p:nvSpPr>
          <p:cNvPr id="8" name="Нижний колонтитул 7">
            <a:extLst>
              <a:ext uri="{FF2B5EF4-FFF2-40B4-BE49-F238E27FC236}">
                <a16:creationId xmlns:a16="http://schemas.microsoft.com/office/drawing/2014/main" id="{AB56E551-42C8-46BD-9EEE-91D21BA3A033}"/>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F5D4D9DE-CD9A-44D4-B60D-3C01AB2FB67A}"/>
              </a:ext>
            </a:extLst>
          </p:cNvPr>
          <p:cNvSpPr>
            <a:spLocks noGrp="1"/>
          </p:cNvSpPr>
          <p:nvPr>
            <p:ph type="sldNum" sz="quarter" idx="12"/>
          </p:nvPr>
        </p:nvSpPr>
        <p:spPr/>
        <p:txBody>
          <a:bodyPr/>
          <a:lstStyle/>
          <a:p>
            <a:fld id="{9E5A1761-61CF-4A76-B060-B8C3138A7F46}" type="slidenum">
              <a:rPr lang="ru-RU" smtClean="0"/>
              <a:t>‹#›</a:t>
            </a:fld>
            <a:endParaRPr lang="ru-RU"/>
          </a:p>
        </p:txBody>
      </p:sp>
    </p:spTree>
    <p:extLst>
      <p:ext uri="{BB962C8B-B14F-4D97-AF65-F5344CB8AC3E}">
        <p14:creationId xmlns:p14="http://schemas.microsoft.com/office/powerpoint/2010/main" val="113237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75FBDC1-19C9-4757-8F70-77C40673E680}"/>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7B980EB1-BA4A-4593-B779-498B65722B95}"/>
              </a:ext>
            </a:extLst>
          </p:cNvPr>
          <p:cNvSpPr>
            <a:spLocks noGrp="1"/>
          </p:cNvSpPr>
          <p:nvPr>
            <p:ph type="dt" sz="half" idx="10"/>
          </p:nvPr>
        </p:nvSpPr>
        <p:spPr/>
        <p:txBody>
          <a:bodyPr/>
          <a:lstStyle/>
          <a:p>
            <a:fld id="{D80C5754-0585-46D0-99CC-16E3F56ED207}" type="datetimeFigureOut">
              <a:rPr lang="ru-RU" smtClean="0"/>
              <a:t>28.04.2025</a:t>
            </a:fld>
            <a:endParaRPr lang="ru-RU"/>
          </a:p>
        </p:txBody>
      </p:sp>
      <p:sp>
        <p:nvSpPr>
          <p:cNvPr id="4" name="Нижний колонтитул 3">
            <a:extLst>
              <a:ext uri="{FF2B5EF4-FFF2-40B4-BE49-F238E27FC236}">
                <a16:creationId xmlns:a16="http://schemas.microsoft.com/office/drawing/2014/main" id="{0F567163-F6E4-470A-A17C-019C87D4333A}"/>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0C5EC9C8-63C7-48A4-8603-89DF73D029F3}"/>
              </a:ext>
            </a:extLst>
          </p:cNvPr>
          <p:cNvSpPr>
            <a:spLocks noGrp="1"/>
          </p:cNvSpPr>
          <p:nvPr>
            <p:ph type="sldNum" sz="quarter" idx="12"/>
          </p:nvPr>
        </p:nvSpPr>
        <p:spPr/>
        <p:txBody>
          <a:bodyPr/>
          <a:lstStyle/>
          <a:p>
            <a:fld id="{9E5A1761-61CF-4A76-B060-B8C3138A7F46}" type="slidenum">
              <a:rPr lang="ru-RU" smtClean="0"/>
              <a:t>‹#›</a:t>
            </a:fld>
            <a:endParaRPr lang="ru-RU"/>
          </a:p>
        </p:txBody>
      </p:sp>
    </p:spTree>
    <p:extLst>
      <p:ext uri="{BB962C8B-B14F-4D97-AF65-F5344CB8AC3E}">
        <p14:creationId xmlns:p14="http://schemas.microsoft.com/office/powerpoint/2010/main" val="2994023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hyperlink" Target="https://presentation-creation.ru/" TargetMode="Externa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0D9ED9A-F692-45EB-BF45-87703247B5A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819F8CB9-7508-42D7-84A6-2382C314DFE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3F06C950-5AD6-4563-866D-6F91B5BE382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0C5754-0585-46D0-99CC-16E3F56ED207}" type="datetimeFigureOut">
              <a:rPr lang="ru-RU" smtClean="0"/>
              <a:t>28.04.2025</a:t>
            </a:fld>
            <a:endParaRPr lang="ru-RU"/>
          </a:p>
        </p:txBody>
      </p:sp>
      <p:sp>
        <p:nvSpPr>
          <p:cNvPr id="5" name="Нижний колонтитул 4">
            <a:extLst>
              <a:ext uri="{FF2B5EF4-FFF2-40B4-BE49-F238E27FC236}">
                <a16:creationId xmlns:a16="http://schemas.microsoft.com/office/drawing/2014/main" id="{726DFB5C-CA9A-4C81-9CB6-F69B29257B1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36B2C3A4-27A7-4175-B7A3-873DB3E1E97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5A1761-61CF-4A76-B060-B8C3138A7F46}" type="slidenum">
              <a:rPr lang="ru-RU" smtClean="0"/>
              <a:t>‹#›</a:t>
            </a:fld>
            <a:endParaRPr lang="ru-RU"/>
          </a:p>
        </p:txBody>
      </p:sp>
      <p:pic>
        <p:nvPicPr>
          <p:cNvPr id="7" name="Рисунок 6">
            <a:hlinkClick r:id="rId19"/>
            <a:extLst>
              <a:ext uri="{FF2B5EF4-FFF2-40B4-BE49-F238E27FC236}">
                <a16:creationId xmlns:a16="http://schemas.microsoft.com/office/drawing/2014/main" id="{A216BDCB-8A58-4A8B-AE1F-C20820F9FD9C}"/>
              </a:ext>
            </a:extLst>
          </p:cNvPr>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1620688" y="45855"/>
            <a:ext cx="757762" cy="757762"/>
          </a:xfrm>
          <a:prstGeom prst="rect">
            <a:avLst/>
          </a:prstGeom>
        </p:spPr>
      </p:pic>
    </p:spTree>
    <p:extLst>
      <p:ext uri="{BB962C8B-B14F-4D97-AF65-F5344CB8AC3E}">
        <p14:creationId xmlns:p14="http://schemas.microsoft.com/office/powerpoint/2010/main" val="9061877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60" r:id="rId4"/>
    <p:sldLayoutId id="2147483661"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88" r:id="rId15"/>
    <p:sldLayoutId id="2147483689" r:id="rId16"/>
    <p:sldLayoutId id="2147483692" r:id="rId1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428ABA4-F55C-4AD8-8095-2AB48D56805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0316E692-58BA-4A56-8739-7259F631B39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5B8EA6F6-4026-4FF8-9380-D3C391C68C4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A3DE01B-2517-43B5-8C9F-FFE6462269FB}" type="datetimeFigureOut">
              <a:rPr lang="ru-RU" smtClean="0"/>
              <a:t>28.04.2025</a:t>
            </a:fld>
            <a:endParaRPr lang="ru-RU"/>
          </a:p>
        </p:txBody>
      </p:sp>
      <p:sp>
        <p:nvSpPr>
          <p:cNvPr id="5" name="Нижний колонтитул 4">
            <a:extLst>
              <a:ext uri="{FF2B5EF4-FFF2-40B4-BE49-F238E27FC236}">
                <a16:creationId xmlns:a16="http://schemas.microsoft.com/office/drawing/2014/main" id="{891D0B9B-626A-4D92-8953-2DFB25E82FE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EA13FF08-74CB-4D86-9773-1927DCF052B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F40EAA-595B-46ED-8D7E-976E6C1D4350}" type="slidenum">
              <a:rPr lang="ru-RU" smtClean="0"/>
              <a:t>‹#›</a:t>
            </a:fld>
            <a:endParaRPr lang="ru-RU"/>
          </a:p>
        </p:txBody>
      </p:sp>
    </p:spTree>
    <p:extLst>
      <p:ext uri="{BB962C8B-B14F-4D97-AF65-F5344CB8AC3E}">
        <p14:creationId xmlns:p14="http://schemas.microsoft.com/office/powerpoint/2010/main" val="3611306792"/>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7F579DE-1702-446C-B31C-C57E84F34E4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E6A40C1E-665A-4660-9E88-86992682C33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DC492101-FEBE-48F6-87E6-EDB72261E2D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406CE5-1DE8-4CAC-99D4-08D3D9087CD9}" type="datetimeFigureOut">
              <a:rPr lang="ru-RU" smtClean="0"/>
              <a:t>28.04.2025</a:t>
            </a:fld>
            <a:endParaRPr lang="ru-RU"/>
          </a:p>
        </p:txBody>
      </p:sp>
      <p:sp>
        <p:nvSpPr>
          <p:cNvPr id="5" name="Нижний колонтитул 4">
            <a:extLst>
              <a:ext uri="{FF2B5EF4-FFF2-40B4-BE49-F238E27FC236}">
                <a16:creationId xmlns:a16="http://schemas.microsoft.com/office/drawing/2014/main" id="{4949BFD5-A37E-402C-B03E-CE4723DC354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EAE076A1-4834-4434-B9C5-E3C1DE57F70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2F7EA36-956A-4F8C-844D-C98800DBA6DC}" type="slidenum">
              <a:rPr lang="ru-RU" smtClean="0"/>
              <a:t>‹#›</a:t>
            </a:fld>
            <a:endParaRPr lang="ru-RU"/>
          </a:p>
        </p:txBody>
      </p:sp>
    </p:spTree>
    <p:extLst>
      <p:ext uri="{BB962C8B-B14F-4D97-AF65-F5344CB8AC3E}">
        <p14:creationId xmlns:p14="http://schemas.microsoft.com/office/powerpoint/2010/main" val="677764043"/>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6.jpg"/><Relationship Id="rId5" Type="http://schemas.openxmlformats.org/officeDocument/2006/relationships/image" Target="../media/image15.png"/><Relationship Id="rId4" Type="http://schemas.openxmlformats.org/officeDocument/2006/relationships/image" Target="../media/image14.jpg"/></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5" Type="http://schemas.openxmlformats.org/officeDocument/2006/relationships/image" Target="../media/image20.jpg"/><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6.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16.xml"/><Relationship Id="rId4" Type="http://schemas.openxmlformats.org/officeDocument/2006/relationships/chart" Target="../charts/chart9.xml"/></Relationships>
</file>

<file path=ppt/slides/_rels/slide15.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jpeg"/><Relationship Id="rId4" Type="http://schemas.openxmlformats.org/officeDocument/2006/relationships/image" Target="../media/image23.jpeg"/></Relationships>
</file>

<file path=ppt/slides/_rels/slide16.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8.jpeg"/></Relationships>
</file>

<file path=ppt/slides/_rels/slide18.xml.rels><?xml version="1.0" encoding="UTF-8" standalone="yes"?>
<Relationships xmlns="http://schemas.openxmlformats.org/package/2006/relationships"><Relationship Id="rId3" Type="http://schemas.openxmlformats.org/officeDocument/2006/relationships/image" Target="../media/image23.svg"/><Relationship Id="rId7" Type="http://schemas.openxmlformats.org/officeDocument/2006/relationships/image" Target="../media/image33.jpe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19.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34.jpeg"/></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21.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38.jpg"/><Relationship Id="rId4" Type="http://schemas.openxmlformats.org/officeDocument/2006/relationships/image" Target="../media/image37.jpeg"/></Relationships>
</file>

<file path=ppt/slides/_rels/slide22.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40.jpeg"/><Relationship Id="rId4" Type="http://schemas.openxmlformats.org/officeDocument/2006/relationships/image" Target="../media/image39.png"/></Relationships>
</file>

<file path=ppt/slides/_rels/slide23.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jpeg"/><Relationship Id="rId4" Type="http://schemas.openxmlformats.org/officeDocument/2006/relationships/image" Target="../media/image41.jpeg"/></Relationships>
</file>

<file path=ppt/slides/_rels/slide24.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25.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47.jpeg"/></Relationships>
</file>

<file path=ppt/slides/_rels/slide26.xml.rels><?xml version="1.0" encoding="UTF-8" standalone="yes"?>
<Relationships xmlns="http://schemas.openxmlformats.org/package/2006/relationships"><Relationship Id="rId3" Type="http://schemas.openxmlformats.org/officeDocument/2006/relationships/image" Target="../media/image49.jpeg"/><Relationship Id="rId7" Type="http://schemas.openxmlformats.org/officeDocument/2006/relationships/image" Target="../media/image23.svg"/><Relationship Id="rId2" Type="http://schemas.openxmlformats.org/officeDocument/2006/relationships/image" Target="../media/image48.jpe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51.jpeg"/><Relationship Id="rId4" Type="http://schemas.openxmlformats.org/officeDocument/2006/relationships/image" Target="../media/image50.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8" Type="http://schemas.openxmlformats.org/officeDocument/2006/relationships/image" Target="../media/image55.png"/><Relationship Id="rId13" Type="http://schemas.openxmlformats.org/officeDocument/2006/relationships/image" Target="../media/image59.png"/><Relationship Id="rId3" Type="http://schemas.openxmlformats.org/officeDocument/2006/relationships/image" Target="../media/image54.svg"/><Relationship Id="rId7" Type="http://schemas.openxmlformats.org/officeDocument/2006/relationships/image" Target="../media/image58.svg"/><Relationship Id="rId12" Type="http://schemas.openxmlformats.org/officeDocument/2006/relationships/image" Target="../media/image58.png"/><Relationship Id="rId2" Type="http://schemas.openxmlformats.org/officeDocument/2006/relationships/image" Target="../media/image52.png"/><Relationship Id="rId1" Type="http://schemas.openxmlformats.org/officeDocument/2006/relationships/slideLayout" Target="../slideLayouts/slideLayout2.xml"/><Relationship Id="rId6" Type="http://schemas.openxmlformats.org/officeDocument/2006/relationships/image" Target="../media/image54.png"/><Relationship Id="rId11" Type="http://schemas.openxmlformats.org/officeDocument/2006/relationships/image" Target="../media/image57.png"/><Relationship Id="rId5" Type="http://schemas.openxmlformats.org/officeDocument/2006/relationships/image" Target="../media/image56.svg"/><Relationship Id="rId15" Type="http://schemas.openxmlformats.org/officeDocument/2006/relationships/image" Target="../media/image61.png"/><Relationship Id="rId10" Type="http://schemas.openxmlformats.org/officeDocument/2006/relationships/image" Target="../media/image56.png"/><Relationship Id="rId4" Type="http://schemas.openxmlformats.org/officeDocument/2006/relationships/image" Target="../media/image53.png"/><Relationship Id="rId9" Type="http://schemas.openxmlformats.org/officeDocument/2006/relationships/image" Target="../media/image60.svg"/><Relationship Id="rId14" Type="http://schemas.openxmlformats.org/officeDocument/2006/relationships/image" Target="../media/image6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image" Target="../media/image3.png"/><Relationship Id="rId7" Type="http://schemas.openxmlformats.org/officeDocument/2006/relationships/image" Target="../media/image10.emf"/><Relationship Id="rId2" Type="http://schemas.openxmlformats.org/officeDocument/2006/relationships/notesSlide" Target="../notesSlides/notesSlide1.xml"/><Relationship Id="rId1" Type="http://schemas.openxmlformats.org/officeDocument/2006/relationships/slideLayout" Target="../slideLayouts/slideLayout16.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684BD22-8AA4-4CD7-AAFC-BC0D0BFC595E}"/>
              </a:ext>
            </a:extLst>
          </p:cNvPr>
          <p:cNvSpPr>
            <a:spLocks noGrp="1"/>
          </p:cNvSpPr>
          <p:nvPr>
            <p:ph type="ctrTitle"/>
          </p:nvPr>
        </p:nvSpPr>
        <p:spPr>
          <a:xfrm>
            <a:off x="533892" y="2250607"/>
            <a:ext cx="7581900" cy="3034625"/>
          </a:xfrm>
        </p:spPr>
        <p:txBody>
          <a:bodyPr>
            <a:noAutofit/>
          </a:bodyPr>
          <a:lstStyle/>
          <a:p>
            <a:r>
              <a:rPr lang="ru-RU" sz="3600" dirty="0">
                <a:solidFill>
                  <a:schemeClr val="accent1"/>
                </a:solidFill>
                <a:sym typeface="Fjalla One"/>
              </a:rPr>
              <a:t>БЮДЖЕТ ДЛЯ ГРАЖДАН</a:t>
            </a:r>
            <a:br>
              <a:rPr lang="ru-RU" sz="3600" dirty="0">
                <a:solidFill>
                  <a:schemeClr val="accent1"/>
                </a:solidFill>
                <a:sym typeface="Fjalla One"/>
              </a:rPr>
            </a:br>
            <a:r>
              <a:rPr lang="ru-RU" sz="3600" dirty="0">
                <a:solidFill>
                  <a:schemeClr val="accent1"/>
                </a:solidFill>
                <a:sym typeface="Fjalla One"/>
              </a:rPr>
              <a:t>муниципального образования </a:t>
            </a:r>
            <a:br>
              <a:rPr lang="ru-RU" sz="3600" dirty="0">
                <a:solidFill>
                  <a:schemeClr val="accent1"/>
                </a:solidFill>
                <a:sym typeface="Fjalla One"/>
              </a:rPr>
            </a:br>
            <a:r>
              <a:rPr lang="ru-RU" sz="3600" dirty="0">
                <a:solidFill>
                  <a:schemeClr val="accent1"/>
                </a:solidFill>
                <a:sym typeface="Fjalla One"/>
              </a:rPr>
              <a:t>город Благовещенск по проекту решения Благовещенской городской Думы «Об утверждении отчета об исполнении городского бюджета за 2024 год»</a:t>
            </a:r>
          </a:p>
        </p:txBody>
      </p:sp>
      <p:sp>
        <p:nvSpPr>
          <p:cNvPr id="4" name="Текст 3">
            <a:extLst>
              <a:ext uri="{FF2B5EF4-FFF2-40B4-BE49-F238E27FC236}">
                <a16:creationId xmlns:a16="http://schemas.microsoft.com/office/drawing/2014/main" id="{02EA9206-050D-4F28-829D-21CE0EC570D1}"/>
              </a:ext>
            </a:extLst>
          </p:cNvPr>
          <p:cNvSpPr>
            <a:spLocks noGrp="1"/>
          </p:cNvSpPr>
          <p:nvPr>
            <p:ph type="body" sz="quarter" idx="10"/>
          </p:nvPr>
        </p:nvSpPr>
        <p:spPr>
          <a:xfrm>
            <a:off x="8349730" y="2804160"/>
            <a:ext cx="4102100" cy="533400"/>
          </a:xfrm>
        </p:spPr>
        <p:txBody>
          <a:bodyPr/>
          <a:lstStyle/>
          <a:p>
            <a:r>
              <a:rPr lang="ru-RU" sz="4400" b="1" dirty="0"/>
              <a:t>ОТЧЕТ </a:t>
            </a:r>
          </a:p>
          <a:p>
            <a:r>
              <a:rPr lang="ru-RU" sz="4400" b="1" dirty="0"/>
              <a:t>2024</a:t>
            </a:r>
          </a:p>
        </p:txBody>
      </p:sp>
      <p:pic>
        <p:nvPicPr>
          <p:cNvPr id="5" name="Рисунок 4">
            <a:extLst>
              <a:ext uri="{FF2B5EF4-FFF2-40B4-BE49-F238E27FC236}">
                <a16:creationId xmlns:a16="http://schemas.microsoft.com/office/drawing/2014/main" id="{D2FBD70A-13C7-490D-A5C7-C797F201F810}"/>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p:blipFill>
        <p:spPr>
          <a:xfrm>
            <a:off x="8115792" y="2997692"/>
            <a:ext cx="862616" cy="862616"/>
          </a:xfrm>
          <a:prstGeom prst="rect">
            <a:avLst/>
          </a:prstGeom>
        </p:spPr>
      </p:pic>
    </p:spTree>
    <p:extLst>
      <p:ext uri="{BB962C8B-B14F-4D97-AF65-F5344CB8AC3E}">
        <p14:creationId xmlns:p14="http://schemas.microsoft.com/office/powerpoint/2010/main" val="1102024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Национальный проект «Демография» | Комитет социальной политики города  Челябинска"/>
          <p:cNvPicPr>
            <a:picLocks noChangeAspect="1" noChangeArrowheads="1"/>
          </p:cNvPicPr>
          <p:nvPr/>
        </p:nvPicPr>
        <p:blipFill rotWithShape="1">
          <a:blip r:embed="rId2">
            <a:extLst>
              <a:ext uri="{28A0092B-C50C-407E-A947-70E740481C1C}">
                <a14:useLocalDpi xmlns:a14="http://schemas.microsoft.com/office/drawing/2010/main" val="0"/>
              </a:ext>
            </a:extLst>
          </a:blip>
          <a:srcRect l="9646"/>
          <a:stretch/>
        </p:blipFill>
        <p:spPr bwMode="auto">
          <a:xfrm>
            <a:off x="142875" y="4291501"/>
            <a:ext cx="5338166" cy="1672746"/>
          </a:xfrm>
          <a:prstGeom prst="rect">
            <a:avLst/>
          </a:prstGeom>
          <a:noFill/>
          <a:extLst>
            <a:ext uri="{909E8E84-426E-40DD-AFC4-6F175D3DCCD1}">
              <a14:hiddenFill xmlns:a14="http://schemas.microsoft.com/office/drawing/2010/main">
                <a:solidFill>
                  <a:srgbClr val="FFFFFF"/>
                </a:solidFill>
              </a14:hiddenFill>
            </a:ext>
          </a:extLst>
        </p:spPr>
      </p:pic>
      <p:sp>
        <p:nvSpPr>
          <p:cNvPr id="4" name="Заголовок 3"/>
          <p:cNvSpPr>
            <a:spLocks noGrp="1"/>
          </p:cNvSpPr>
          <p:nvPr>
            <p:ph type="title"/>
          </p:nvPr>
        </p:nvSpPr>
        <p:spPr>
          <a:xfrm>
            <a:off x="791497" y="166020"/>
            <a:ext cx="11353800" cy="1325563"/>
          </a:xfrm>
        </p:spPr>
        <p:txBody>
          <a:bodyPr>
            <a:normAutofit/>
          </a:bodyPr>
          <a:lstStyle/>
          <a:p>
            <a:r>
              <a:rPr lang="ru-RU" sz="3600" dirty="0"/>
              <a:t>Реализация национальных проектов на территории </a:t>
            </a:r>
            <a:br>
              <a:rPr lang="ru-RU" sz="3600" dirty="0"/>
            </a:br>
            <a:r>
              <a:rPr lang="ru-RU" sz="3600" dirty="0"/>
              <a:t>города Благовещенска в 202</a:t>
            </a:r>
            <a:r>
              <a:rPr lang="en-US" sz="3600" dirty="0"/>
              <a:t>4</a:t>
            </a:r>
            <a:r>
              <a:rPr lang="ru-RU" sz="3600" dirty="0"/>
              <a:t> году</a:t>
            </a:r>
          </a:p>
        </p:txBody>
      </p:sp>
      <p:pic>
        <p:nvPicPr>
          <p:cNvPr id="29" name="Рисунок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1629" y="1693741"/>
            <a:ext cx="4670766" cy="1203806"/>
          </a:xfrm>
          <a:prstGeom prst="rect">
            <a:avLst/>
          </a:prstGeom>
        </p:spPr>
      </p:pic>
      <p:pic>
        <p:nvPicPr>
          <p:cNvPr id="30" name="Рисунок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7603" y="3169186"/>
            <a:ext cx="3889792" cy="1237933"/>
          </a:xfrm>
          <a:prstGeom prst="rect">
            <a:avLst/>
          </a:prstGeom>
        </p:spPr>
      </p:pic>
      <p:pic>
        <p:nvPicPr>
          <p:cNvPr id="33" name="Рисунок 32"/>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6201697" y="1665501"/>
            <a:ext cx="4998375" cy="1260286"/>
          </a:xfrm>
          <a:prstGeom prst="rect">
            <a:avLst/>
          </a:prstGeom>
        </p:spPr>
      </p:pic>
      <p:pic>
        <p:nvPicPr>
          <p:cNvPr id="34" name="Рисунок 33"/>
          <p:cNvPicPr>
            <a:picLocks noChangeAspect="1"/>
          </p:cNvPicPr>
          <p:nvPr/>
        </p:nvPicPr>
        <p:blipFill rotWithShape="1">
          <a:blip r:embed="rId6">
            <a:extLst>
              <a:ext uri="{28A0092B-C50C-407E-A947-70E740481C1C}">
                <a14:useLocalDpi xmlns:a14="http://schemas.microsoft.com/office/drawing/2010/main" val="0"/>
              </a:ext>
            </a:extLst>
          </a:blip>
          <a:srcRect l="8499" r="11489"/>
          <a:stretch/>
        </p:blipFill>
        <p:spPr>
          <a:xfrm>
            <a:off x="5185025" y="3577952"/>
            <a:ext cx="5775508" cy="1791883"/>
          </a:xfrm>
          <a:prstGeom prst="rect">
            <a:avLst/>
          </a:prstGeom>
        </p:spPr>
      </p:pic>
      <p:sp>
        <p:nvSpPr>
          <p:cNvPr id="2" name="TextBox 1"/>
          <p:cNvSpPr txBox="1"/>
          <p:nvPr/>
        </p:nvSpPr>
        <p:spPr>
          <a:xfrm>
            <a:off x="1554586" y="2262929"/>
            <a:ext cx="4318596" cy="1015663"/>
          </a:xfrm>
          <a:prstGeom prst="rect">
            <a:avLst/>
          </a:prstGeom>
          <a:noFill/>
        </p:spPr>
        <p:txBody>
          <a:bodyPr wrap="square" rtlCol="0">
            <a:spAutoFit/>
          </a:bodyPr>
          <a:lstStyle/>
          <a:p>
            <a:pPr algn="just"/>
            <a:r>
              <a:rPr lang="ru-RU" sz="1500" b="1" dirty="0">
                <a:solidFill>
                  <a:srgbClr val="002060"/>
                </a:solidFill>
                <a:latin typeface="Times New Roman" panose="02020603050405020304" pitchFamily="18" charset="0"/>
                <a:cs typeface="Times New Roman" panose="02020603050405020304" pitchFamily="18" charset="0"/>
              </a:rPr>
              <a:t>Продолжено строительство школы на 1200 мест (завершение – 2025 год) – </a:t>
            </a:r>
            <a:r>
              <a:rPr lang="ru-RU" sz="1500" b="1" dirty="0">
                <a:solidFill>
                  <a:srgbClr val="62B8DB"/>
                </a:solidFill>
                <a:latin typeface="Times New Roman" panose="02020603050405020304" pitchFamily="18" charset="0"/>
                <a:cs typeface="Times New Roman" panose="02020603050405020304" pitchFamily="18" charset="0"/>
              </a:rPr>
              <a:t>684 млн. рублей.</a:t>
            </a:r>
          </a:p>
          <a:p>
            <a:pPr algn="just"/>
            <a:r>
              <a:rPr lang="ru-RU" sz="1500" b="1" dirty="0">
                <a:solidFill>
                  <a:srgbClr val="002060"/>
                </a:solidFill>
                <a:latin typeface="Times New Roman" panose="02020603050405020304" pitchFamily="18" charset="0"/>
                <a:cs typeface="Times New Roman" panose="02020603050405020304" pitchFamily="18" charset="0"/>
              </a:rPr>
              <a:t>Обеспечена деятельность советников  директоров в 21 школе – </a:t>
            </a:r>
            <a:r>
              <a:rPr lang="ru-RU" sz="1500" b="1" dirty="0">
                <a:solidFill>
                  <a:srgbClr val="62B8DB"/>
                </a:solidFill>
                <a:latin typeface="Times New Roman" panose="02020603050405020304" pitchFamily="18" charset="0"/>
                <a:cs typeface="Times New Roman" panose="02020603050405020304" pitchFamily="18" charset="0"/>
              </a:rPr>
              <a:t>8 млн. рублей.</a:t>
            </a:r>
          </a:p>
        </p:txBody>
      </p:sp>
      <p:sp>
        <p:nvSpPr>
          <p:cNvPr id="3" name="TextBox 2"/>
          <p:cNvSpPr txBox="1"/>
          <p:nvPr/>
        </p:nvSpPr>
        <p:spPr>
          <a:xfrm>
            <a:off x="6943689" y="2586094"/>
            <a:ext cx="5057969" cy="1384995"/>
          </a:xfrm>
          <a:prstGeom prst="rect">
            <a:avLst/>
          </a:prstGeom>
          <a:noFill/>
        </p:spPr>
        <p:txBody>
          <a:bodyPr wrap="square" rtlCol="0">
            <a:spAutoFit/>
          </a:bodyPr>
          <a:lstStyle/>
          <a:p>
            <a:pPr indent="-285750" algn="just">
              <a:buFont typeface="Arial" panose="020B0604020202020204" pitchFamily="34" charset="0"/>
              <a:buChar char="•"/>
            </a:pPr>
            <a:r>
              <a:rPr lang="ru-RU" sz="1400" b="1" dirty="0">
                <a:solidFill>
                  <a:srgbClr val="002060"/>
                </a:solidFill>
                <a:latin typeface="Times New Roman" panose="02020603050405020304" pitchFamily="18" charset="0"/>
                <a:cs typeface="Times New Roman" panose="02020603050405020304" pitchFamily="18" charset="0"/>
              </a:rPr>
              <a:t>Благоустроено 11 территорий города </a:t>
            </a:r>
            <a:r>
              <a:rPr lang="ru-RU" sz="1400" b="1" dirty="0">
                <a:solidFill>
                  <a:srgbClr val="00BB79"/>
                </a:solidFill>
                <a:latin typeface="Times New Roman" panose="02020603050405020304" pitchFamily="18" charset="0"/>
                <a:cs typeface="Times New Roman" panose="02020603050405020304" pitchFamily="18" charset="0"/>
              </a:rPr>
              <a:t>- 108 млн. рублей.</a:t>
            </a:r>
          </a:p>
          <a:p>
            <a:pPr indent="-285750" algn="just">
              <a:buFont typeface="Arial" panose="020B0604020202020204" pitchFamily="34" charset="0"/>
              <a:buChar char="•"/>
            </a:pPr>
            <a:r>
              <a:rPr lang="ru-RU" sz="1400" b="1" dirty="0">
                <a:solidFill>
                  <a:srgbClr val="002060"/>
                </a:solidFill>
                <a:latin typeface="Times New Roman" panose="02020603050405020304" pitchFamily="18" charset="0"/>
                <a:cs typeface="Times New Roman" panose="02020603050405020304" pitchFamily="18" charset="0"/>
              </a:rPr>
              <a:t>«Комплексное благоустройство сквера им. </a:t>
            </a:r>
            <a:r>
              <a:rPr lang="ru-RU" sz="1400" b="1" dirty="0" err="1">
                <a:solidFill>
                  <a:srgbClr val="002060"/>
                </a:solidFill>
                <a:latin typeface="Times New Roman" panose="02020603050405020304" pitchFamily="18" charset="0"/>
                <a:cs typeface="Times New Roman" panose="02020603050405020304" pitchFamily="18" charset="0"/>
              </a:rPr>
              <a:t>В.М.Приемыхова</a:t>
            </a:r>
            <a:r>
              <a:rPr lang="ru-RU" sz="1400" b="1" dirty="0">
                <a:solidFill>
                  <a:srgbClr val="002060"/>
                </a:solidFill>
                <a:latin typeface="Times New Roman" panose="02020603050405020304" pitchFamily="18" charset="0"/>
                <a:cs typeface="Times New Roman" panose="02020603050405020304" pitchFamily="18" charset="0"/>
              </a:rPr>
              <a:t> и улиц 50 лет Октября на участке от ул. Амурская до ул. Горького» города Благовещенска - победителя Всероссийского конкурса лучших проектов создания комфортной городской среды – </a:t>
            </a:r>
            <a:r>
              <a:rPr lang="ru-RU" sz="1400" b="1" dirty="0">
                <a:solidFill>
                  <a:srgbClr val="00BB79"/>
                </a:solidFill>
                <a:latin typeface="Times New Roman" panose="02020603050405020304" pitchFamily="18" charset="0"/>
                <a:cs typeface="Times New Roman" panose="02020603050405020304" pitchFamily="18" charset="0"/>
              </a:rPr>
              <a:t>153 млн. рублей.</a:t>
            </a:r>
          </a:p>
        </p:txBody>
      </p:sp>
      <p:sp>
        <p:nvSpPr>
          <p:cNvPr id="6" name="TextBox 5"/>
          <p:cNvSpPr txBox="1"/>
          <p:nvPr/>
        </p:nvSpPr>
        <p:spPr>
          <a:xfrm>
            <a:off x="1554586" y="3857140"/>
            <a:ext cx="4049801" cy="784830"/>
          </a:xfrm>
          <a:prstGeom prst="rect">
            <a:avLst/>
          </a:prstGeom>
          <a:noFill/>
        </p:spPr>
        <p:txBody>
          <a:bodyPr wrap="square" rtlCol="0">
            <a:spAutoFit/>
          </a:bodyPr>
          <a:lstStyle/>
          <a:p>
            <a:r>
              <a:rPr lang="ru-RU" sz="1500" b="1" dirty="0" smtClean="0">
                <a:solidFill>
                  <a:srgbClr val="002060"/>
                </a:solidFill>
                <a:latin typeface="Times New Roman" panose="02020603050405020304" pitchFamily="18" charset="0"/>
                <a:cs typeface="Times New Roman" panose="02020603050405020304" pitchFamily="18" charset="0"/>
              </a:rPr>
              <a:t>Модернизирована </a:t>
            </a:r>
            <a:r>
              <a:rPr lang="ru-RU" sz="1500" b="1" dirty="0">
                <a:solidFill>
                  <a:srgbClr val="002060"/>
                </a:solidFill>
                <a:latin typeface="Times New Roman" panose="02020603050405020304" pitchFamily="18" charset="0"/>
                <a:cs typeface="Times New Roman" panose="02020603050405020304" pitchFamily="18" charset="0"/>
              </a:rPr>
              <a:t>библиотека «Дом семьи» (</a:t>
            </a:r>
            <a:r>
              <a:rPr lang="ru-RU" sz="1500" b="1" dirty="0" err="1">
                <a:solidFill>
                  <a:srgbClr val="002060"/>
                </a:solidFill>
                <a:latin typeface="Times New Roman" panose="02020603050405020304" pitchFamily="18" charset="0"/>
                <a:cs typeface="Times New Roman" panose="02020603050405020304" pitchFamily="18" charset="0"/>
              </a:rPr>
              <a:t>ул.Пионерская</a:t>
            </a:r>
            <a:r>
              <a:rPr lang="ru-RU" sz="1500" b="1" dirty="0">
                <a:solidFill>
                  <a:srgbClr val="002060"/>
                </a:solidFill>
                <a:latin typeface="Times New Roman" panose="02020603050405020304" pitchFamily="18" charset="0"/>
                <a:cs typeface="Times New Roman" panose="02020603050405020304" pitchFamily="18" charset="0"/>
              </a:rPr>
              <a:t>, 157) по модельному стандарту – </a:t>
            </a:r>
            <a:r>
              <a:rPr lang="ru-RU" sz="1500" b="1" dirty="0">
                <a:solidFill>
                  <a:srgbClr val="7770B4"/>
                </a:solidFill>
                <a:latin typeface="Times New Roman" panose="02020603050405020304" pitchFamily="18" charset="0"/>
                <a:cs typeface="Times New Roman" panose="02020603050405020304" pitchFamily="18" charset="0"/>
              </a:rPr>
              <a:t>8 </a:t>
            </a:r>
            <a:r>
              <a:rPr lang="ru-RU" sz="1500" b="1" dirty="0" smtClean="0">
                <a:solidFill>
                  <a:srgbClr val="7770B4"/>
                </a:solidFill>
                <a:latin typeface="Times New Roman" panose="02020603050405020304" pitchFamily="18" charset="0"/>
                <a:cs typeface="Times New Roman" panose="02020603050405020304" pitchFamily="18" charset="0"/>
              </a:rPr>
              <a:t>млн. </a:t>
            </a:r>
            <a:r>
              <a:rPr lang="ru-RU" sz="1500" b="1" dirty="0">
                <a:solidFill>
                  <a:srgbClr val="7770B4"/>
                </a:solidFill>
                <a:latin typeface="Times New Roman" panose="02020603050405020304" pitchFamily="18" charset="0"/>
                <a:cs typeface="Times New Roman" panose="02020603050405020304" pitchFamily="18" charset="0"/>
              </a:rPr>
              <a:t>рублей.</a:t>
            </a:r>
          </a:p>
        </p:txBody>
      </p:sp>
      <p:sp>
        <p:nvSpPr>
          <p:cNvPr id="8" name="Прямоугольник 7"/>
          <p:cNvSpPr/>
          <p:nvPr/>
        </p:nvSpPr>
        <p:spPr>
          <a:xfrm>
            <a:off x="1543008" y="5262464"/>
            <a:ext cx="3775752" cy="1077218"/>
          </a:xfrm>
          <a:prstGeom prst="rect">
            <a:avLst/>
          </a:prstGeom>
        </p:spPr>
        <p:txBody>
          <a:bodyPr wrap="square">
            <a:spAutoFit/>
          </a:bodyPr>
          <a:lstStyle/>
          <a:p>
            <a:pPr algn="just"/>
            <a:r>
              <a:rPr lang="ru-RU" sz="1600" b="1" dirty="0">
                <a:solidFill>
                  <a:srgbClr val="002060"/>
                </a:solidFill>
                <a:latin typeface="Times New Roman" panose="02020603050405020304" pitchFamily="18" charset="0"/>
                <a:cs typeface="Times New Roman" panose="02020603050405020304" pitchFamily="18" charset="0"/>
              </a:rPr>
              <a:t>Закуплено спортивное оборудование для подготовки спортивного резерва в МАОУ ДО «Спортивная школа № 5» - </a:t>
            </a:r>
            <a:r>
              <a:rPr lang="ru-RU" sz="1600" b="1" dirty="0">
                <a:solidFill>
                  <a:srgbClr val="05AECD"/>
                </a:solidFill>
                <a:latin typeface="Times New Roman" panose="02020603050405020304" pitchFamily="18" charset="0"/>
                <a:cs typeface="Times New Roman" panose="02020603050405020304" pitchFamily="18" charset="0"/>
              </a:rPr>
              <a:t>0,8 млн. рублей</a:t>
            </a:r>
          </a:p>
        </p:txBody>
      </p:sp>
      <p:sp>
        <p:nvSpPr>
          <p:cNvPr id="10" name="Прямоугольник 9"/>
          <p:cNvSpPr/>
          <p:nvPr/>
        </p:nvSpPr>
        <p:spPr>
          <a:xfrm>
            <a:off x="6514722" y="4567073"/>
            <a:ext cx="4934328" cy="2092881"/>
          </a:xfrm>
          <a:prstGeom prst="rect">
            <a:avLst/>
          </a:prstGeom>
        </p:spPr>
        <p:txBody>
          <a:bodyPr wrap="square">
            <a:spAutoFit/>
          </a:bodyPr>
          <a:lstStyle/>
          <a:p>
            <a:pPr algn="just"/>
            <a:r>
              <a:rPr lang="ru-RU" sz="1300" b="1" dirty="0">
                <a:solidFill>
                  <a:srgbClr val="002060"/>
                </a:solidFill>
                <a:latin typeface="Times New Roman" panose="02020603050405020304" pitchFamily="18" charset="0"/>
                <a:cs typeface="Times New Roman" panose="02020603050405020304" pitchFamily="18" charset="0"/>
              </a:rPr>
              <a:t>Проведен ремонт автомобильных дорог общей протяженностью 3,4 км – </a:t>
            </a:r>
            <a:r>
              <a:rPr lang="ru-RU" sz="1300" b="1" dirty="0" smtClean="0">
                <a:solidFill>
                  <a:srgbClr val="D8A12A"/>
                </a:solidFill>
                <a:latin typeface="Times New Roman" panose="02020603050405020304" pitchFamily="18" charset="0"/>
                <a:cs typeface="Times New Roman" panose="02020603050405020304" pitchFamily="18" charset="0"/>
              </a:rPr>
              <a:t>569 </a:t>
            </a:r>
            <a:r>
              <a:rPr lang="ru-RU" sz="1300" b="1" dirty="0">
                <a:solidFill>
                  <a:srgbClr val="D8A12A"/>
                </a:solidFill>
                <a:latin typeface="Times New Roman" panose="02020603050405020304" pitchFamily="18" charset="0"/>
                <a:cs typeface="Times New Roman" panose="02020603050405020304" pitchFamily="18" charset="0"/>
              </a:rPr>
              <a:t>млн. рублей.</a:t>
            </a:r>
          </a:p>
          <a:p>
            <a:pPr algn="just"/>
            <a:r>
              <a:rPr lang="ru-RU" sz="1300" b="1" dirty="0">
                <a:solidFill>
                  <a:srgbClr val="002060"/>
                </a:solidFill>
                <a:latin typeface="Times New Roman" panose="02020603050405020304" pitchFamily="18" charset="0"/>
                <a:cs typeface="Times New Roman" panose="02020603050405020304" pitchFamily="18" charset="0"/>
              </a:rPr>
              <a:t>Выполнены ремонты автомобильных дорог по ул. Тенистая от ул. Островского до ул. 50 лет Октября и по ул. Ленина от МАОУ "Школа № 22 г. Благовещенска" до ул. Нагорная;</a:t>
            </a:r>
          </a:p>
          <a:p>
            <a:pPr algn="just"/>
            <a:r>
              <a:rPr lang="ru-RU" sz="1300" b="1" dirty="0">
                <a:solidFill>
                  <a:srgbClr val="002060"/>
                </a:solidFill>
                <a:latin typeface="Times New Roman" panose="02020603050405020304" pitchFamily="18" charset="0"/>
                <a:cs typeface="Times New Roman" panose="02020603050405020304" pitchFamily="18" charset="0"/>
              </a:rPr>
              <a:t>по ул. Театральная от ул. Ленина до ул. Горького; по ул. 50 лет Октября от ул. Амурская до ул. Октябрьская; по ул. Ленина от ул. Чайковского до ул. Театральная; по ул. Ленина от </a:t>
            </a:r>
            <a:r>
              <a:rPr lang="ru-RU" sz="1300" b="1" dirty="0" err="1">
                <a:solidFill>
                  <a:srgbClr val="002060"/>
                </a:solidFill>
                <a:latin typeface="Times New Roman" panose="02020603050405020304" pitchFamily="18" charset="0"/>
                <a:cs typeface="Times New Roman" panose="02020603050405020304" pitchFamily="18" charset="0"/>
              </a:rPr>
              <a:t>ул.Пушкина</a:t>
            </a:r>
            <a:r>
              <a:rPr lang="ru-RU" sz="1300" b="1" dirty="0">
                <a:solidFill>
                  <a:srgbClr val="002060"/>
                </a:solidFill>
                <a:latin typeface="Times New Roman" panose="02020603050405020304" pitchFamily="18" charset="0"/>
                <a:cs typeface="Times New Roman" panose="02020603050405020304" pitchFamily="18" charset="0"/>
              </a:rPr>
              <a:t> до ул. Чайковского; по ул. Амурская от </a:t>
            </a:r>
            <a:r>
              <a:rPr lang="ru-RU" sz="1300" b="1" dirty="0" err="1">
                <a:solidFill>
                  <a:srgbClr val="002060"/>
                </a:solidFill>
                <a:latin typeface="Times New Roman" panose="02020603050405020304" pitchFamily="18" charset="0"/>
                <a:cs typeface="Times New Roman" panose="02020603050405020304" pitchFamily="18" charset="0"/>
              </a:rPr>
              <a:t>ул.Политехническая</a:t>
            </a:r>
            <a:r>
              <a:rPr lang="ru-RU" sz="1300" b="1" dirty="0">
                <a:solidFill>
                  <a:srgbClr val="002060"/>
                </a:solidFill>
                <a:latin typeface="Times New Roman" panose="02020603050405020304" pitchFamily="18" charset="0"/>
                <a:cs typeface="Times New Roman" panose="02020603050405020304" pitchFamily="18" charset="0"/>
              </a:rPr>
              <a:t> до ул. Театральная.</a:t>
            </a:r>
          </a:p>
        </p:txBody>
      </p:sp>
    </p:spTree>
    <p:extLst>
      <p:ext uri="{BB962C8B-B14F-4D97-AF65-F5344CB8AC3E}">
        <p14:creationId xmlns:p14="http://schemas.microsoft.com/office/powerpoint/2010/main" val="1607216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866B92D-19B9-42C8-A667-B1B07747A43E}"/>
              </a:ext>
            </a:extLst>
          </p:cNvPr>
          <p:cNvSpPr>
            <a:spLocks noGrp="1"/>
          </p:cNvSpPr>
          <p:nvPr>
            <p:ph type="title"/>
          </p:nvPr>
        </p:nvSpPr>
        <p:spPr>
          <a:xfrm>
            <a:off x="797382" y="161652"/>
            <a:ext cx="10515600" cy="701731"/>
          </a:xfrm>
        </p:spPr>
        <p:txBody>
          <a:bodyPr wrap="square">
            <a:spAutoFit/>
          </a:bodyPr>
          <a:lstStyle/>
          <a:p>
            <a:r>
              <a:rPr lang="ru-RU" sz="4000" dirty="0"/>
              <a:t>Средства дорожного фонда в 2024 </a:t>
            </a:r>
            <a:r>
              <a:rPr lang="ru-RU" dirty="0"/>
              <a:t>году</a:t>
            </a:r>
            <a:endParaRPr lang="ru-RU" sz="4000" dirty="0"/>
          </a:p>
        </p:txBody>
      </p:sp>
      <p:sp>
        <p:nvSpPr>
          <p:cNvPr id="27" name="Скругленный прямоугольник 5">
            <a:extLst>
              <a:ext uri="{FF2B5EF4-FFF2-40B4-BE49-F238E27FC236}">
                <a16:creationId xmlns:a16="http://schemas.microsoft.com/office/drawing/2014/main" id="{924ED72D-88A9-44EC-8A86-F903380EB3C0}"/>
              </a:ext>
            </a:extLst>
          </p:cNvPr>
          <p:cNvSpPr/>
          <p:nvPr/>
        </p:nvSpPr>
        <p:spPr>
          <a:xfrm>
            <a:off x="797382" y="929866"/>
            <a:ext cx="8328330" cy="609139"/>
          </a:xfrm>
          <a:prstGeom prst="roundRect">
            <a:avLst/>
          </a:prstGeom>
          <a:no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2000" b="1" i="0" u="none" strike="noStrike" kern="0" cap="none" spc="0" normalizeH="0" baseline="0" noProof="0" dirty="0">
                <a:solidFill>
                  <a:srgbClr val="800000"/>
                </a:solidFill>
                <a:effectLst/>
                <a:uLnTx/>
                <a:uFillTx/>
                <a:latin typeface="Calibri"/>
                <a:ea typeface="+mn-ea"/>
                <a:cs typeface="+mn-cs"/>
              </a:rPr>
              <a:t>Фактически направлено средств</a:t>
            </a:r>
            <a:r>
              <a:rPr kumimoji="0" lang="ru-RU" sz="2000" b="1" i="0" u="none" strike="noStrike" kern="0" cap="none" spc="0" normalizeH="0" noProof="0" dirty="0">
                <a:solidFill>
                  <a:srgbClr val="800000"/>
                </a:solidFill>
                <a:effectLst/>
                <a:uLnTx/>
                <a:uFillTx/>
                <a:latin typeface="Calibri"/>
                <a:ea typeface="+mn-ea"/>
                <a:cs typeface="+mn-cs"/>
              </a:rPr>
              <a:t> дорожного фонда - </a:t>
            </a:r>
            <a:r>
              <a:rPr kumimoji="0" lang="ru-RU" sz="2000" b="1" i="0" u="none" strike="noStrike" kern="0" cap="none" spc="0" normalizeH="0" baseline="0" noProof="0" dirty="0">
                <a:solidFill>
                  <a:srgbClr val="800000"/>
                </a:solidFill>
                <a:effectLst/>
                <a:uLnTx/>
                <a:uFillTx/>
                <a:latin typeface="Calibri"/>
                <a:ea typeface="+mn-ea"/>
                <a:cs typeface="+mn-cs"/>
              </a:rPr>
              <a:t> 1 400 млн. рублей, в том числе на следующие направления:</a:t>
            </a:r>
          </a:p>
        </p:txBody>
      </p:sp>
      <p:sp>
        <p:nvSpPr>
          <p:cNvPr id="3" name="Прямоугольник 2"/>
          <p:cNvSpPr/>
          <p:nvPr/>
        </p:nvSpPr>
        <p:spPr>
          <a:xfrm>
            <a:off x="220361" y="5231833"/>
            <a:ext cx="3324225" cy="1323439"/>
          </a:xfrm>
          <a:prstGeom prst="rect">
            <a:avLst/>
          </a:prstGeom>
        </p:spPr>
        <p:txBody>
          <a:bodyPr wrap="square">
            <a:spAutoFit/>
          </a:bodyPr>
          <a:lstStyle/>
          <a:p>
            <a:pPr algn="ctr"/>
            <a:r>
              <a:rPr lang="ru-RU" sz="1600" b="1" dirty="0">
                <a:solidFill>
                  <a:srgbClr val="FF0000"/>
                </a:solidFill>
                <a:latin typeface="Times New Roman" pitchFamily="18" charset="0"/>
                <a:cs typeface="Times New Roman" pitchFamily="18" charset="0"/>
              </a:rPr>
              <a:t>13 млн. рублей</a:t>
            </a:r>
          </a:p>
          <a:p>
            <a:pPr algn="ctr"/>
            <a:r>
              <a:rPr lang="ru-RU" sz="1600" b="1" dirty="0">
                <a:solidFill>
                  <a:schemeClr val="tx2">
                    <a:lumMod val="50000"/>
                  </a:schemeClr>
                </a:solidFill>
                <a:latin typeface="Times New Roman" pitchFamily="18" charset="0"/>
                <a:cs typeface="Times New Roman" pitchFamily="18" charset="0"/>
              </a:rPr>
              <a:t>Приобретение специализированной техники для содержания улично-дорожной сети города Благовещенска</a:t>
            </a:r>
          </a:p>
        </p:txBody>
      </p:sp>
      <p:sp>
        <p:nvSpPr>
          <p:cNvPr id="7" name="TextBox 6">
            <a:extLst>
              <a:ext uri="{FF2B5EF4-FFF2-40B4-BE49-F238E27FC236}">
                <a16:creationId xmlns:a16="http://schemas.microsoft.com/office/drawing/2014/main" id="{63181C2C-C8F5-4898-B0AE-03E036155258}"/>
              </a:ext>
            </a:extLst>
          </p:cNvPr>
          <p:cNvSpPr txBox="1"/>
          <p:nvPr/>
        </p:nvSpPr>
        <p:spPr>
          <a:xfrm>
            <a:off x="3889212" y="1703846"/>
            <a:ext cx="2781240" cy="923330"/>
          </a:xfrm>
          <a:prstGeom prst="rect">
            <a:avLst/>
          </a:prstGeom>
          <a:noFill/>
        </p:spPr>
        <p:txBody>
          <a:bodyPr wrap="square">
            <a:spAutoFit/>
          </a:bodyPr>
          <a:lstStyle/>
          <a:p>
            <a:pPr algn="ctr"/>
            <a:r>
              <a:rPr lang="ru-RU" b="1" dirty="0" smtClean="0">
                <a:solidFill>
                  <a:srgbClr val="FF0000"/>
                </a:solidFill>
                <a:latin typeface="Times New Roman" pitchFamily="18" charset="0"/>
                <a:cs typeface="Times New Roman" pitchFamily="18" charset="0"/>
              </a:rPr>
              <a:t>276</a:t>
            </a:r>
            <a:r>
              <a:rPr lang="ru-RU" b="1" dirty="0">
                <a:solidFill>
                  <a:srgbClr val="FF0000"/>
                </a:solidFill>
                <a:latin typeface="Times New Roman" pitchFamily="18" charset="0"/>
                <a:cs typeface="Times New Roman" pitchFamily="18" charset="0"/>
              </a:rPr>
              <a:t> млн. рублей</a:t>
            </a:r>
          </a:p>
          <a:p>
            <a:pPr algn="ctr"/>
            <a:r>
              <a:rPr lang="ru-RU" b="1" dirty="0">
                <a:latin typeface="Times New Roman" pitchFamily="18" charset="0"/>
                <a:cs typeface="Times New Roman" pitchFamily="18" charset="0"/>
              </a:rPr>
              <a:t>На содержание и ремонт улично-дорожной сети </a:t>
            </a:r>
          </a:p>
        </p:txBody>
      </p:sp>
      <p:sp>
        <p:nvSpPr>
          <p:cNvPr id="8" name="TextBox 7">
            <a:extLst>
              <a:ext uri="{FF2B5EF4-FFF2-40B4-BE49-F238E27FC236}">
                <a16:creationId xmlns:a16="http://schemas.microsoft.com/office/drawing/2014/main" id="{36F56269-F0DD-4788-86E6-4777030D6A1A}"/>
              </a:ext>
            </a:extLst>
          </p:cNvPr>
          <p:cNvSpPr txBox="1"/>
          <p:nvPr/>
        </p:nvSpPr>
        <p:spPr>
          <a:xfrm>
            <a:off x="3668240" y="2920370"/>
            <a:ext cx="3282224" cy="1754326"/>
          </a:xfrm>
          <a:prstGeom prst="rect">
            <a:avLst/>
          </a:prstGeom>
        </p:spPr>
        <p:txBody>
          <a:bodyPr wrap="square">
            <a:spAutoFit/>
          </a:bodyPr>
          <a:lstStyle>
            <a:defPPr marR="0" lvl="0" algn="l" rtl="0">
              <a:lnSpc>
                <a:spcPct val="100000"/>
              </a:lnSpc>
              <a:spcBef>
                <a:spcPts val="0"/>
              </a:spcBef>
              <a:spcAft>
                <a:spcPts val="0"/>
              </a:spcAft>
            </a:defPPr>
            <a:lvl1pPr algn="ctr">
              <a:defRPr b="1">
                <a:solidFill>
                  <a:srgbClr val="FF0000"/>
                </a:solidFill>
                <a:latin typeface="Times New Roman" pitchFamily="18" charset="0"/>
                <a:cs typeface="Times New Roman" pitchFamily="18" charset="0"/>
              </a:defRPr>
            </a:lvl1pPr>
          </a:lstStyle>
          <a:p>
            <a:r>
              <a:rPr lang="ru-RU" dirty="0"/>
              <a:t>56 млн. рублей </a:t>
            </a:r>
          </a:p>
          <a:p>
            <a:r>
              <a:rPr lang="ru-RU" dirty="0">
                <a:solidFill>
                  <a:schemeClr val="tx2">
                    <a:lumMod val="50000"/>
                  </a:schemeClr>
                </a:solidFill>
              </a:rPr>
              <a:t>Содержание и обслуживание средств регулирования дорожного движения</a:t>
            </a:r>
          </a:p>
          <a:p>
            <a:r>
              <a:rPr lang="ru-RU" sz="1200" dirty="0">
                <a:solidFill>
                  <a:schemeClr val="tx2">
                    <a:lumMod val="50000"/>
                  </a:schemeClr>
                </a:solidFill>
              </a:rPr>
              <a:t>(в </a:t>
            </a:r>
            <a:r>
              <a:rPr lang="ru-RU" sz="1200" dirty="0" err="1">
                <a:solidFill>
                  <a:schemeClr val="tx2">
                    <a:lumMod val="50000"/>
                  </a:schemeClr>
                </a:solidFill>
              </a:rPr>
              <a:t>т.ч</a:t>
            </a:r>
            <a:r>
              <a:rPr lang="ru-RU" sz="1200" dirty="0">
                <a:solidFill>
                  <a:schemeClr val="tx2">
                    <a:lumMod val="50000"/>
                  </a:schemeClr>
                </a:solidFill>
              </a:rPr>
              <a:t>. обустройство остановок для школьных маршрутов, а также освещение улично-дорожной сети – </a:t>
            </a:r>
            <a:r>
              <a:rPr lang="ru-RU" sz="1200" dirty="0" smtClean="0">
                <a:solidFill>
                  <a:schemeClr val="tx2">
                    <a:lumMod val="50000"/>
                  </a:schemeClr>
                </a:solidFill>
              </a:rPr>
              <a:t>1,3 </a:t>
            </a:r>
            <a:r>
              <a:rPr lang="ru-RU" sz="1200" dirty="0">
                <a:solidFill>
                  <a:schemeClr val="tx2">
                    <a:lumMod val="50000"/>
                  </a:schemeClr>
                </a:solidFill>
              </a:rPr>
              <a:t>млн. рублей )</a:t>
            </a:r>
            <a:endParaRPr lang="ru-RU" dirty="0">
              <a:solidFill>
                <a:schemeClr val="tx2">
                  <a:lumMod val="50000"/>
                </a:schemeClr>
              </a:solidFill>
            </a:endParaRPr>
          </a:p>
        </p:txBody>
      </p:sp>
      <p:pic>
        <p:nvPicPr>
          <p:cNvPr id="4100" name="Picture 4" descr="Фото: amurobl.r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01095" y="4857672"/>
            <a:ext cx="2740025" cy="1826684"/>
          </a:xfrm>
          <a:prstGeom prst="rect">
            <a:avLst/>
          </a:prstGeom>
          <a:ln>
            <a:noFill/>
          </a:ln>
          <a:effectLst>
            <a:outerShdw blurRad="292100" dist="139700" dir="2700000" algn="tl" rotWithShape="0">
              <a:srgbClr val="333333">
                <a:alpha val="65000"/>
              </a:srgbClr>
            </a:outerShdw>
            <a:softEdge rad="38100"/>
          </a:effectLst>
          <a:extLst>
            <a:ext uri="{909E8E84-426E-40DD-AFC4-6F175D3DCCD1}">
              <a14:hiddenFill xmlns:a14="http://schemas.microsoft.com/office/drawing/2010/main">
                <a:solidFill>
                  <a:srgbClr val="FFFFFF"/>
                </a:solidFill>
              </a14:hiddenFill>
            </a:ext>
          </a:extLst>
        </p:spPr>
      </p:pic>
      <p:sp>
        <p:nvSpPr>
          <p:cNvPr id="10" name="Прямоугольник 9">
            <a:extLst>
              <a:ext uri="{FF2B5EF4-FFF2-40B4-BE49-F238E27FC236}">
                <a16:creationId xmlns:a16="http://schemas.microsoft.com/office/drawing/2014/main" id="{720E82CE-59C2-4327-BD0B-931BE54CFE17}"/>
              </a:ext>
            </a:extLst>
          </p:cNvPr>
          <p:cNvSpPr/>
          <p:nvPr/>
        </p:nvSpPr>
        <p:spPr>
          <a:xfrm>
            <a:off x="96709" y="1703846"/>
            <a:ext cx="3712031" cy="1323439"/>
          </a:xfrm>
          <a:prstGeom prst="rect">
            <a:avLst/>
          </a:prstGeom>
        </p:spPr>
        <p:txBody>
          <a:bodyPr wrap="square">
            <a:spAutoFit/>
          </a:bodyPr>
          <a:lstStyle/>
          <a:p>
            <a:pPr algn="ctr"/>
            <a:r>
              <a:rPr lang="ru-RU" sz="1600" b="1" dirty="0" smtClean="0">
                <a:solidFill>
                  <a:srgbClr val="FF0000"/>
                </a:solidFill>
                <a:latin typeface="Times New Roman" pitchFamily="18" charset="0"/>
                <a:cs typeface="Times New Roman" pitchFamily="18" charset="0"/>
              </a:rPr>
              <a:t>569 </a:t>
            </a:r>
            <a:r>
              <a:rPr lang="ru-RU" sz="1600" b="1" dirty="0">
                <a:solidFill>
                  <a:srgbClr val="FF0000"/>
                </a:solidFill>
                <a:latin typeface="Times New Roman" pitchFamily="18" charset="0"/>
                <a:cs typeface="Times New Roman" pitchFamily="18" charset="0"/>
              </a:rPr>
              <a:t>млн. рублей</a:t>
            </a:r>
          </a:p>
          <a:p>
            <a:pPr algn="ctr"/>
            <a:r>
              <a:rPr lang="ru-RU" sz="1600" b="1" dirty="0">
                <a:latin typeface="Times New Roman" pitchFamily="18" charset="0"/>
                <a:cs typeface="Times New Roman" pitchFamily="18" charset="0"/>
              </a:rPr>
              <a:t>Финансовое обеспечение дорожной </a:t>
            </a:r>
          </a:p>
          <a:p>
            <a:pPr algn="ctr"/>
            <a:r>
              <a:rPr lang="ru-RU" sz="1600" b="1" dirty="0">
                <a:latin typeface="Times New Roman" pitchFamily="18" charset="0"/>
                <a:cs typeface="Times New Roman" pitchFamily="18" charset="0"/>
              </a:rPr>
              <a:t>деятельности в рамках реализации </a:t>
            </a:r>
          </a:p>
          <a:p>
            <a:pPr algn="ctr"/>
            <a:r>
              <a:rPr lang="ru-RU" sz="1600" b="1" dirty="0">
                <a:latin typeface="Times New Roman" pitchFamily="18" charset="0"/>
                <a:cs typeface="Times New Roman" pitchFamily="18" charset="0"/>
              </a:rPr>
              <a:t>национального проекта "Безопасные </a:t>
            </a:r>
            <a:endParaRPr lang="en-US" sz="1600" b="1" dirty="0">
              <a:latin typeface="Times New Roman" pitchFamily="18" charset="0"/>
              <a:cs typeface="Times New Roman" pitchFamily="18" charset="0"/>
            </a:endParaRPr>
          </a:p>
          <a:p>
            <a:pPr algn="ctr"/>
            <a:r>
              <a:rPr lang="ru-RU" sz="1600" b="1" dirty="0">
                <a:latin typeface="Times New Roman" pitchFamily="18" charset="0"/>
                <a:cs typeface="Times New Roman" pitchFamily="18" charset="0"/>
              </a:rPr>
              <a:t>качественные дороги"</a:t>
            </a:r>
          </a:p>
        </p:txBody>
      </p:sp>
      <p:pic>
        <p:nvPicPr>
          <p:cNvPr id="4102" name="Picture 6" descr="https://portamur.ru/upload/iblock/430/bfexu9sl7oyx0z6shn2h9fli7r9k3kxz/a552ce42_ad9e_4968_854a_9916dd3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410" y="3019003"/>
            <a:ext cx="2898129" cy="1924996"/>
          </a:xfrm>
          <a:prstGeom prst="rect">
            <a:avLst/>
          </a:prstGeom>
          <a:ln>
            <a:noFill/>
          </a:ln>
          <a:effectLst>
            <a:outerShdw blurRad="292100" dist="139700" dir="2700000" algn="tl" rotWithShape="0">
              <a:srgbClr val="333333">
                <a:alpha val="65000"/>
              </a:srgbClr>
            </a:outerShdw>
            <a:softEdge rad="38100"/>
          </a:effectLst>
          <a:extLst>
            <a:ext uri="{909E8E84-426E-40DD-AFC4-6F175D3DCCD1}">
              <a14:hiddenFill xmlns:a14="http://schemas.microsoft.com/office/drawing/2010/main">
                <a:solidFill>
                  <a:srgbClr val="FFFFFF"/>
                </a:solidFill>
              </a14:hiddenFill>
            </a:ext>
          </a:extLst>
        </p:spPr>
      </p:pic>
      <p:sp>
        <p:nvSpPr>
          <p:cNvPr id="6" name="Прямоугольник 5"/>
          <p:cNvSpPr/>
          <p:nvPr/>
        </p:nvSpPr>
        <p:spPr>
          <a:xfrm>
            <a:off x="9706598" y="2063618"/>
            <a:ext cx="2453338" cy="1400383"/>
          </a:xfrm>
          <a:prstGeom prst="rect">
            <a:avLst/>
          </a:prstGeom>
        </p:spPr>
        <p:txBody>
          <a:bodyPr wrap="square">
            <a:spAutoFit/>
          </a:bodyPr>
          <a:lstStyle/>
          <a:p>
            <a:pPr algn="ctr"/>
            <a:r>
              <a:rPr lang="ru-RU" sz="1700" b="1" dirty="0">
                <a:solidFill>
                  <a:srgbClr val="FF0000"/>
                </a:solidFill>
                <a:latin typeface="Times New Roman" pitchFamily="18" charset="0"/>
                <a:cs typeface="Times New Roman" pitchFamily="18" charset="0"/>
              </a:rPr>
              <a:t>133 млн. рублей </a:t>
            </a:r>
          </a:p>
          <a:p>
            <a:pPr algn="ctr"/>
            <a:r>
              <a:rPr lang="ru-RU" sz="1700" b="1" dirty="0">
                <a:latin typeface="Times New Roman" pitchFamily="18" charset="0"/>
                <a:cs typeface="Times New Roman" pitchFamily="18" charset="0"/>
              </a:rPr>
              <a:t>Реконструкция </a:t>
            </a:r>
            <a:r>
              <a:rPr lang="ru-RU" sz="1700" b="1" dirty="0" err="1">
                <a:latin typeface="Times New Roman" pitchFamily="18" charset="0"/>
                <a:cs typeface="Times New Roman" pitchFamily="18" charset="0"/>
              </a:rPr>
              <a:t>ул.Горького</a:t>
            </a:r>
            <a:endParaRPr lang="ru-RU" sz="1700" b="1" dirty="0">
              <a:latin typeface="Times New Roman" pitchFamily="18" charset="0"/>
              <a:cs typeface="Times New Roman" pitchFamily="18" charset="0"/>
            </a:endParaRPr>
          </a:p>
          <a:p>
            <a:pPr algn="ctr"/>
            <a:r>
              <a:rPr lang="ru-RU" sz="1700" b="1" dirty="0">
                <a:latin typeface="Times New Roman" pitchFamily="18" charset="0"/>
                <a:cs typeface="Times New Roman" pitchFamily="18" charset="0"/>
              </a:rPr>
              <a:t> от ул. Первомайской </a:t>
            </a:r>
          </a:p>
          <a:p>
            <a:pPr algn="ctr"/>
            <a:r>
              <a:rPr lang="ru-RU" sz="1700" b="1" dirty="0">
                <a:latin typeface="Times New Roman" pitchFamily="18" charset="0"/>
                <a:cs typeface="Times New Roman" pitchFamily="18" charset="0"/>
              </a:rPr>
              <a:t>до ул. Лазо</a:t>
            </a:r>
          </a:p>
        </p:txBody>
      </p:sp>
      <p:sp>
        <p:nvSpPr>
          <p:cNvPr id="12" name="TextBox 11">
            <a:extLst>
              <a:ext uri="{FF2B5EF4-FFF2-40B4-BE49-F238E27FC236}">
                <a16:creationId xmlns:a16="http://schemas.microsoft.com/office/drawing/2014/main" id="{63181C2C-C8F5-4898-B0AE-03E036155258}"/>
              </a:ext>
            </a:extLst>
          </p:cNvPr>
          <p:cNvSpPr txBox="1"/>
          <p:nvPr/>
        </p:nvSpPr>
        <p:spPr>
          <a:xfrm>
            <a:off x="6822743" y="4825779"/>
            <a:ext cx="2215328" cy="1600438"/>
          </a:xfrm>
          <a:prstGeom prst="rect">
            <a:avLst/>
          </a:prstGeom>
          <a:noFill/>
        </p:spPr>
        <p:txBody>
          <a:bodyPr wrap="square">
            <a:spAutoFit/>
          </a:bodyPr>
          <a:lstStyle/>
          <a:p>
            <a:pPr algn="ctr"/>
            <a:r>
              <a:rPr lang="ru-RU" sz="1400" b="1" dirty="0" smtClean="0">
                <a:solidFill>
                  <a:srgbClr val="FF0000"/>
                </a:solidFill>
                <a:latin typeface="Times New Roman" pitchFamily="18" charset="0"/>
                <a:cs typeface="Times New Roman" pitchFamily="18" charset="0"/>
              </a:rPr>
              <a:t>3,5 </a:t>
            </a:r>
            <a:r>
              <a:rPr lang="ru-RU" sz="1400" b="1" dirty="0">
                <a:solidFill>
                  <a:srgbClr val="FF0000"/>
                </a:solidFill>
                <a:latin typeface="Times New Roman" pitchFamily="18" charset="0"/>
                <a:cs typeface="Times New Roman" pitchFamily="18" charset="0"/>
              </a:rPr>
              <a:t>млн. рублей</a:t>
            </a:r>
          </a:p>
          <a:p>
            <a:pPr algn="ctr"/>
            <a:r>
              <a:rPr lang="ru-RU" sz="1400" b="1" dirty="0">
                <a:latin typeface="Times New Roman" pitchFamily="18" charset="0"/>
                <a:cs typeface="Times New Roman" pitchFamily="18" charset="0"/>
              </a:rPr>
              <a:t>Капитальный ремонт дворовых территорий многоквартирных домов, проездов к ним, устройство ограждений и детских </a:t>
            </a:r>
            <a:r>
              <a:rPr lang="ru-RU" sz="1400" b="1" dirty="0" smtClean="0">
                <a:latin typeface="Times New Roman" pitchFamily="18" charset="0"/>
                <a:cs typeface="Times New Roman" pitchFamily="18" charset="0"/>
              </a:rPr>
              <a:t>площадок</a:t>
            </a:r>
            <a:endParaRPr lang="ru-RU" sz="1400" b="1" dirty="0">
              <a:latin typeface="Times New Roman" pitchFamily="18" charset="0"/>
              <a:cs typeface="Times New Roman" pitchFamily="18" charset="0"/>
            </a:endParaRPr>
          </a:p>
        </p:txBody>
      </p:sp>
      <p:sp>
        <p:nvSpPr>
          <p:cNvPr id="5" name="AutoShape 2" descr="Минтранс назвал три улицы Благовещенска, которым необходима реконструкция"/>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9" name="AutoShape 4" descr="D:\Desktop\yvneclqghztjsupa8et2t6awqgfise0v.jpeg.webp"/>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1" name="AutoShape 6" descr="https://mintrans.amurobl.ru/upload/iblock/b0f/q9wn2d0vfx5drs1pn73tikh8jsedz5uz.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3" name="AutoShape 8" descr="https://mintrans.amurobl.ru/upload/iblock/b0f/q9wn2d0vfx5drs1pn73tikh8jsedz5uz.jp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4" name="Рисунок 13"/>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833362" y="1756343"/>
            <a:ext cx="2825220" cy="1883480"/>
          </a:xfrm>
          <a:prstGeom prst="rect">
            <a:avLst/>
          </a:prstGeom>
          <a:ln>
            <a:noFill/>
          </a:ln>
          <a:effectLst>
            <a:outerShdw blurRad="292100" dist="139700" dir="2700000" algn="tl" rotWithShape="0">
              <a:srgbClr val="333333">
                <a:alpha val="65000"/>
              </a:srgbClr>
            </a:outerShdw>
            <a:softEdge rad="38100"/>
          </a:effectLst>
        </p:spPr>
      </p:pic>
      <p:sp>
        <p:nvSpPr>
          <p:cNvPr id="15" name="Прямоугольник 14"/>
          <p:cNvSpPr/>
          <p:nvPr/>
        </p:nvSpPr>
        <p:spPr>
          <a:xfrm>
            <a:off x="6741120" y="3606962"/>
            <a:ext cx="5390198" cy="1107996"/>
          </a:xfrm>
          <a:prstGeom prst="rect">
            <a:avLst/>
          </a:prstGeom>
        </p:spPr>
        <p:txBody>
          <a:bodyPr wrap="square">
            <a:spAutoFit/>
          </a:bodyPr>
          <a:lstStyle/>
          <a:p>
            <a:pPr algn="ctr"/>
            <a:r>
              <a:rPr lang="ru-RU" b="1" dirty="0" smtClean="0">
                <a:solidFill>
                  <a:srgbClr val="FF0000"/>
                </a:solidFill>
                <a:latin typeface="Times New Roman" pitchFamily="18" charset="0"/>
                <a:cs typeface="Times New Roman" pitchFamily="18" charset="0"/>
              </a:rPr>
              <a:t>347 </a:t>
            </a:r>
            <a:r>
              <a:rPr lang="ru-RU" b="1" dirty="0">
                <a:solidFill>
                  <a:srgbClr val="FF0000"/>
                </a:solidFill>
                <a:latin typeface="Times New Roman" pitchFamily="18" charset="0"/>
                <a:cs typeface="Times New Roman" pitchFamily="18" charset="0"/>
              </a:rPr>
              <a:t>млн. рублей </a:t>
            </a:r>
          </a:p>
          <a:p>
            <a:pPr algn="ctr"/>
            <a:r>
              <a:rPr lang="ru-RU" sz="1600" b="1" dirty="0">
                <a:latin typeface="Times New Roman" pitchFamily="18" charset="0"/>
                <a:cs typeface="Times New Roman" pitchFamily="18" charset="0"/>
              </a:rPr>
              <a:t>осуществление муниципальными образованиями дорожной деятельности в отношении автомобильных дорог местного значения и сооружений на них </a:t>
            </a:r>
          </a:p>
        </p:txBody>
      </p:sp>
      <p:sp>
        <p:nvSpPr>
          <p:cNvPr id="16" name="AutoShape 2" descr="На участке улицы Ленина в Благовещенске стартовал дорожный ремонт - gtrkamur.ru"/>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7" name="Рисунок 16"/>
          <p:cNvPicPr>
            <a:picLocks noChangeAspect="1"/>
          </p:cNvPicPr>
          <p:nvPr/>
        </p:nvPicPr>
        <p:blipFill rotWithShape="1">
          <a:blip r:embed="rId5">
            <a:extLst>
              <a:ext uri="{28A0092B-C50C-407E-A947-70E740481C1C}">
                <a14:useLocalDpi xmlns:a14="http://schemas.microsoft.com/office/drawing/2010/main" val="0"/>
              </a:ext>
            </a:extLst>
          </a:blip>
          <a:srcRect l="8984" t="-10790" r="6872" b="5813"/>
          <a:stretch/>
        </p:blipFill>
        <p:spPr>
          <a:xfrm>
            <a:off x="9119695" y="4532783"/>
            <a:ext cx="2804599" cy="1871731"/>
          </a:xfrm>
          <a:prstGeom prst="rect">
            <a:avLst/>
          </a:prstGeom>
          <a:ln>
            <a:noFill/>
          </a:ln>
          <a:effectLst>
            <a:outerShdw blurRad="292100" dist="139700" dir="2700000" algn="tl" rotWithShape="0">
              <a:srgbClr val="333333">
                <a:alpha val="65000"/>
              </a:srgbClr>
            </a:outerShdw>
            <a:softEdge rad="38100"/>
          </a:effectLst>
        </p:spPr>
      </p:pic>
    </p:spTree>
    <p:extLst>
      <p:ext uri="{BB962C8B-B14F-4D97-AF65-F5344CB8AC3E}">
        <p14:creationId xmlns:p14="http://schemas.microsoft.com/office/powerpoint/2010/main" val="2352527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866B92D-19B9-42C8-A667-B1B07747A43E}"/>
              </a:ext>
            </a:extLst>
          </p:cNvPr>
          <p:cNvSpPr>
            <a:spLocks noGrp="1"/>
          </p:cNvSpPr>
          <p:nvPr>
            <p:ph type="title"/>
          </p:nvPr>
        </p:nvSpPr>
        <p:spPr>
          <a:xfrm>
            <a:off x="980262" y="229603"/>
            <a:ext cx="10515600" cy="1200329"/>
          </a:xfrm>
        </p:spPr>
        <p:txBody>
          <a:bodyPr wrap="square">
            <a:spAutoFit/>
          </a:bodyPr>
          <a:lstStyle/>
          <a:p>
            <a:r>
              <a:rPr lang="ru-RU" sz="4000" dirty="0"/>
              <a:t>Динамика муниципального долга города Благовещенска 2022-2024 годы</a:t>
            </a:r>
          </a:p>
        </p:txBody>
      </p:sp>
      <p:graphicFrame>
        <p:nvGraphicFramePr>
          <p:cNvPr id="4" name="Диаграмма 3">
            <a:extLst>
              <a:ext uri="{FF2B5EF4-FFF2-40B4-BE49-F238E27FC236}">
                <a16:creationId xmlns:a16="http://schemas.microsoft.com/office/drawing/2014/main" id="{F4FDA68C-BF48-46D2-AD8D-751E82E4A880}"/>
              </a:ext>
            </a:extLst>
          </p:cNvPr>
          <p:cNvGraphicFramePr/>
          <p:nvPr>
            <p:extLst>
              <p:ext uri="{D42A27DB-BD31-4B8C-83A1-F6EECF244321}">
                <p14:modId xmlns:p14="http://schemas.microsoft.com/office/powerpoint/2010/main" val="2450880372"/>
              </p:ext>
            </p:extLst>
          </p:nvPr>
        </p:nvGraphicFramePr>
        <p:xfrm>
          <a:off x="834262" y="2273063"/>
          <a:ext cx="6700394" cy="439874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Диаграмма 4">
            <a:extLst>
              <a:ext uri="{FF2B5EF4-FFF2-40B4-BE49-F238E27FC236}">
                <a16:creationId xmlns:a16="http://schemas.microsoft.com/office/drawing/2014/main" id="{24B36A2F-371C-400E-A0A0-BDB181275662}"/>
              </a:ext>
            </a:extLst>
          </p:cNvPr>
          <p:cNvGraphicFramePr/>
          <p:nvPr>
            <p:extLst>
              <p:ext uri="{D42A27DB-BD31-4B8C-83A1-F6EECF244321}">
                <p14:modId xmlns:p14="http://schemas.microsoft.com/office/powerpoint/2010/main" val="2740667875"/>
              </p:ext>
            </p:extLst>
          </p:nvPr>
        </p:nvGraphicFramePr>
        <p:xfrm>
          <a:off x="7059168" y="2885582"/>
          <a:ext cx="4864939" cy="3173708"/>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64DEFA87-1E4E-489E-803F-14C4F6E7AB8C}"/>
              </a:ext>
            </a:extLst>
          </p:cNvPr>
          <p:cNvSpPr txBox="1"/>
          <p:nvPr/>
        </p:nvSpPr>
        <p:spPr>
          <a:xfrm>
            <a:off x="613730" y="1988480"/>
            <a:ext cx="1524000" cy="338554"/>
          </a:xfrm>
          <a:prstGeom prst="rect">
            <a:avLst/>
          </a:prstGeom>
          <a:noFill/>
        </p:spPr>
        <p:txBody>
          <a:bodyPr wrap="square" rtlCol="0">
            <a:spAutoFit/>
          </a:bodyPr>
          <a:lstStyle/>
          <a:p>
            <a:r>
              <a:rPr lang="ru-RU" sz="1600" b="1" dirty="0"/>
              <a:t>млн. рублей</a:t>
            </a:r>
          </a:p>
        </p:txBody>
      </p:sp>
      <p:sp>
        <p:nvSpPr>
          <p:cNvPr id="7" name="TextBox 1">
            <a:extLst>
              <a:ext uri="{FF2B5EF4-FFF2-40B4-BE49-F238E27FC236}">
                <a16:creationId xmlns:a16="http://schemas.microsoft.com/office/drawing/2014/main" id="{41B1B0D4-0253-4EC8-963C-0FBC67F3FAA1}"/>
              </a:ext>
            </a:extLst>
          </p:cNvPr>
          <p:cNvSpPr txBox="1"/>
          <p:nvPr/>
        </p:nvSpPr>
        <p:spPr>
          <a:xfrm>
            <a:off x="8522242" y="1939418"/>
            <a:ext cx="3401865" cy="946164"/>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ru-RU" sz="2400" b="1" dirty="0">
                <a:solidFill>
                  <a:schemeClr val="tx1"/>
                </a:solidFill>
                <a:latin typeface="Times New Roman" pitchFamily="18" charset="0"/>
                <a:cs typeface="Times New Roman" pitchFamily="18" charset="0"/>
              </a:rPr>
              <a:t>Обслуживание долга </a:t>
            </a:r>
            <a:r>
              <a:rPr lang="ru-RU" sz="1600" b="1" dirty="0">
                <a:solidFill>
                  <a:schemeClr val="tx1"/>
                </a:solidFill>
                <a:latin typeface="Times New Roman" pitchFamily="18" charset="0"/>
                <a:cs typeface="Times New Roman" pitchFamily="18" charset="0"/>
              </a:rPr>
              <a:t>(доля расходов в общей </a:t>
            </a:r>
          </a:p>
          <a:p>
            <a:pPr algn="ctr"/>
            <a:r>
              <a:rPr lang="ru-RU" sz="1600" b="1" dirty="0">
                <a:solidFill>
                  <a:schemeClr val="tx1"/>
                </a:solidFill>
                <a:latin typeface="Times New Roman" pitchFamily="18" charset="0"/>
                <a:cs typeface="Times New Roman" pitchFamily="18" charset="0"/>
              </a:rPr>
              <a:t>сумме расходов)</a:t>
            </a:r>
            <a:endParaRPr lang="ru-RU" sz="2400" b="1"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3966277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55"/>
        <p:cNvGrpSpPr/>
        <p:nvPr/>
      </p:nvGrpSpPr>
      <p:grpSpPr>
        <a:xfrm>
          <a:off x="0" y="0"/>
          <a:ext cx="0" cy="0"/>
          <a:chOff x="0" y="0"/>
          <a:chExt cx="0" cy="0"/>
        </a:xfrm>
      </p:grpSpPr>
      <p:pic>
        <p:nvPicPr>
          <p:cNvPr id="462" name="Google Shape;462;p16"/>
          <p:cNvPicPr preferRelativeResize="0"/>
          <p:nvPr/>
        </p:nvPicPr>
        <p:blipFill>
          <a:blip r:embed="rId3">
            <a:alphaModFix/>
          </a:blip>
          <a:stretch>
            <a:fillRect/>
          </a:stretch>
        </p:blipFill>
        <p:spPr>
          <a:xfrm rot="8100000">
            <a:off x="-501819" y="1402304"/>
            <a:ext cx="4368216" cy="390013"/>
          </a:xfrm>
          <a:prstGeom prst="rect">
            <a:avLst/>
          </a:prstGeom>
          <a:noFill/>
          <a:ln>
            <a:noFill/>
          </a:ln>
        </p:spPr>
      </p:pic>
      <p:sp>
        <p:nvSpPr>
          <p:cNvPr id="2" name="Прямоугольник 1"/>
          <p:cNvSpPr/>
          <p:nvPr/>
        </p:nvSpPr>
        <p:spPr>
          <a:xfrm>
            <a:off x="1" y="6298582"/>
            <a:ext cx="173254" cy="9817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500"/>
          </a:p>
        </p:txBody>
      </p:sp>
      <p:pic>
        <p:nvPicPr>
          <p:cNvPr id="10" name="Рисунок 9"/>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81980" y="226535"/>
            <a:ext cx="1250052" cy="1250052"/>
          </a:xfrm>
          <a:prstGeom prst="rect">
            <a:avLst/>
          </a:prstGeom>
        </p:spPr>
      </p:pic>
      <p:sp>
        <p:nvSpPr>
          <p:cNvPr id="11" name="TextBox 10"/>
          <p:cNvSpPr txBox="1"/>
          <p:nvPr/>
        </p:nvSpPr>
        <p:spPr>
          <a:xfrm>
            <a:off x="2741353" y="202347"/>
            <a:ext cx="8599567" cy="830997"/>
          </a:xfrm>
          <a:prstGeom prst="rect">
            <a:avLst/>
          </a:prstGeom>
          <a:noFill/>
        </p:spPr>
        <p:txBody>
          <a:bodyPr wrap="square" rtlCol="0">
            <a:spAutoFit/>
          </a:bodyPr>
          <a:lstStyle/>
          <a:p>
            <a:pPr algn="ctr"/>
            <a:r>
              <a:rPr lang="ru-RU" sz="2400" b="1" dirty="0">
                <a:solidFill>
                  <a:schemeClr val="accent1"/>
                </a:solidFill>
                <a:latin typeface="Fjalla One"/>
                <a:ea typeface="Fjalla One"/>
                <a:cs typeface="Fjalla One"/>
                <a:sym typeface="Fjalla One"/>
              </a:rPr>
              <a:t>Муниципальные программы города Благовещенска </a:t>
            </a:r>
          </a:p>
          <a:p>
            <a:pPr algn="ctr"/>
            <a:r>
              <a:rPr lang="ru-RU" sz="2400" b="1" dirty="0">
                <a:solidFill>
                  <a:schemeClr val="accent1"/>
                </a:solidFill>
                <a:latin typeface="Fjalla One"/>
                <a:ea typeface="Fjalla One"/>
                <a:cs typeface="Fjalla One"/>
                <a:sym typeface="Fjalla One"/>
              </a:rPr>
              <a:t>за 2024 год</a:t>
            </a:r>
          </a:p>
        </p:txBody>
      </p:sp>
      <p:sp>
        <p:nvSpPr>
          <p:cNvPr id="12" name="Rectangle 1">
            <a:extLst>
              <a:ext uri="{FF2B5EF4-FFF2-40B4-BE49-F238E27FC236}">
                <a16:creationId xmlns:a16="http://schemas.microsoft.com/office/drawing/2014/main" id="{970C5E61-33C6-4406-9A77-CB72CB53DA9F}"/>
              </a:ext>
            </a:extLst>
          </p:cNvPr>
          <p:cNvSpPr>
            <a:spLocks noChangeArrowheads="1"/>
          </p:cNvSpPr>
          <p:nvPr/>
        </p:nvSpPr>
        <p:spPr bwMode="auto">
          <a:xfrm>
            <a:off x="1682289" y="921607"/>
            <a:ext cx="10249156" cy="2862322"/>
          </a:xfrm>
          <a:prstGeom prst="rect">
            <a:avLst/>
          </a:prstGeom>
          <a:noFill/>
          <a:ln w="9525">
            <a:noFill/>
            <a:miter lim="800000"/>
            <a:headEnd/>
            <a:tailEnd/>
          </a:ln>
          <a:effectLst>
            <a:glow>
              <a:srgbClr val="FFFF00"/>
            </a:glow>
          </a:effectLst>
        </p:spPr>
        <p:txBody>
          <a:bodyPr vert="horz" wrap="square" lIns="91440" tIns="45720" rIns="91440" bIns="45720" numCol="1" anchor="ctr" anchorCtr="0" compatLnSpc="1">
            <a:prstTxWarp prst="textNoShape">
              <a:avLst/>
            </a:prstTxWarp>
            <a:spAutoFit/>
          </a:bodyPr>
          <a:lstStyle/>
          <a:p>
            <a:pPr indent="450850" algn="just" fontAlgn="base">
              <a:spcBef>
                <a:spcPct val="0"/>
              </a:spcBef>
              <a:spcAft>
                <a:spcPct val="0"/>
              </a:spcAft>
            </a:pPr>
            <a:r>
              <a:rPr lang="ru-RU" sz="2000" b="1" i="1" dirty="0">
                <a:solidFill>
                  <a:schemeClr val="tx2">
                    <a:lumMod val="75000"/>
                  </a:schemeClr>
                </a:solidFill>
                <a:latin typeface="Times New Roman" pitchFamily="18" charset="0"/>
                <a:ea typeface="Times New Roman" pitchFamily="18" charset="0"/>
                <a:cs typeface="Times New Roman" pitchFamily="18" charset="0"/>
              </a:rPr>
              <a:t> </a:t>
            </a:r>
            <a:r>
              <a:rPr lang="ru-RU" sz="2000" b="1" i="1" dirty="0">
                <a:solidFill>
                  <a:schemeClr val="tx2">
                    <a:lumMod val="75000"/>
                  </a:schemeClr>
                </a:solidFill>
                <a:effectLst>
                  <a:outerShdw blurRad="50800" dist="50800" dir="5400000" algn="ctr" rotWithShape="0">
                    <a:schemeClr val="bg1">
                      <a:lumMod val="95000"/>
                    </a:schemeClr>
                  </a:outerShdw>
                </a:effectLst>
                <a:latin typeface="Times New Roman" pitchFamily="18" charset="0"/>
                <a:ea typeface="Times New Roman" pitchFamily="18" charset="0"/>
                <a:cs typeface="Times New Roman" pitchFamily="18" charset="0"/>
              </a:rPr>
              <a:t>В течение 2024 года на территории города Благовещенска реализовано 11 муниципальных программ. На их финансирование предусмотрено по плану 15 796 млн. рублей, что на 4,5 процента ниже уровня 2023 года, из них: 10 900 млн. рублей - средства   федерального и областного бюджетов, 4 896 млн. рублей - средства  городского бюджета.</a:t>
            </a:r>
          </a:p>
          <a:p>
            <a:pPr indent="450850" algn="just" fontAlgn="base">
              <a:spcBef>
                <a:spcPct val="0"/>
              </a:spcBef>
              <a:spcAft>
                <a:spcPct val="0"/>
              </a:spcAft>
            </a:pPr>
            <a:r>
              <a:rPr lang="ru-RU" sz="2000" b="1" i="1" dirty="0">
                <a:solidFill>
                  <a:schemeClr val="tx2">
                    <a:lumMod val="75000"/>
                  </a:schemeClr>
                </a:solidFill>
                <a:effectLst>
                  <a:outerShdw blurRad="50800" dist="50800" dir="5400000" algn="ctr" rotWithShape="0">
                    <a:schemeClr val="bg1">
                      <a:lumMod val="95000"/>
                    </a:schemeClr>
                  </a:outerShdw>
                </a:effectLst>
                <a:latin typeface="Times New Roman" pitchFamily="18" charset="0"/>
                <a:ea typeface="Times New Roman" pitchFamily="18" charset="0"/>
                <a:cs typeface="Times New Roman" pitchFamily="18" charset="0"/>
              </a:rPr>
              <a:t>Фактически расходы профинансированы на сумму 15 060 млн. рублей или на 95 процентов от запланированных ассигнований, в том числе: за счет средств федерального и областного бюджетов - в размере 10 437 млн. рублей (96 процентов), за счет средств городского бюджета - в размере </a:t>
            </a:r>
            <a:r>
              <a:rPr lang="ru-RU" sz="2000" b="1" i="1" dirty="0">
                <a:solidFill>
                  <a:schemeClr val="tx1"/>
                </a:solidFill>
                <a:effectLst>
                  <a:outerShdw blurRad="50800" dist="50800" dir="5400000" algn="ctr" rotWithShape="0">
                    <a:schemeClr val="bg1">
                      <a:lumMod val="95000"/>
                    </a:schemeClr>
                  </a:outerShdw>
                </a:effectLst>
                <a:latin typeface="Times New Roman" pitchFamily="18" charset="0"/>
                <a:ea typeface="Times New Roman" pitchFamily="18" charset="0"/>
                <a:cs typeface="Times New Roman" pitchFamily="18" charset="0"/>
              </a:rPr>
              <a:t>4 623 </a:t>
            </a:r>
            <a:r>
              <a:rPr lang="ru-RU" sz="2000" b="1" i="1" dirty="0">
                <a:solidFill>
                  <a:schemeClr val="tx2">
                    <a:lumMod val="75000"/>
                  </a:schemeClr>
                </a:solidFill>
                <a:effectLst>
                  <a:outerShdw blurRad="50800" dist="50800" dir="5400000" algn="ctr" rotWithShape="0">
                    <a:schemeClr val="bg1">
                      <a:lumMod val="95000"/>
                    </a:schemeClr>
                  </a:outerShdw>
                </a:effectLst>
                <a:latin typeface="Times New Roman" pitchFamily="18" charset="0"/>
                <a:ea typeface="Times New Roman" pitchFamily="18" charset="0"/>
                <a:cs typeface="Times New Roman" pitchFamily="18" charset="0"/>
              </a:rPr>
              <a:t>млн. рублей (94 процента).</a:t>
            </a:r>
          </a:p>
        </p:txBody>
      </p:sp>
      <p:sp>
        <p:nvSpPr>
          <p:cNvPr id="3" name="Прямоугольник 2"/>
          <p:cNvSpPr/>
          <p:nvPr/>
        </p:nvSpPr>
        <p:spPr>
          <a:xfrm>
            <a:off x="567299" y="3809255"/>
            <a:ext cx="8989656" cy="2554545"/>
          </a:xfrm>
          <a:prstGeom prst="rect">
            <a:avLst/>
          </a:prstGeom>
          <a:noFill/>
          <a:ln w="9525">
            <a:noFill/>
            <a:miter lim="800000"/>
            <a:headEnd/>
            <a:tailEnd/>
          </a:ln>
          <a:effectLst>
            <a:glow>
              <a:srgbClr val="FFFF00"/>
            </a:glow>
          </a:effectLst>
        </p:spPr>
        <p:txBody>
          <a:bodyPr vert="horz" wrap="square" lIns="91440" tIns="45720" rIns="91440" bIns="45720" numCol="1" anchor="ctr" anchorCtr="0" compatLnSpc="1">
            <a:prstTxWarp prst="textNoShape">
              <a:avLst/>
            </a:prstTxWarp>
            <a:spAutoFit/>
          </a:bodyPr>
          <a:lstStyle/>
          <a:p>
            <a:pPr indent="450850" algn="just" fontAlgn="base">
              <a:spcBef>
                <a:spcPct val="0"/>
              </a:spcBef>
              <a:spcAft>
                <a:spcPct val="0"/>
              </a:spcAft>
            </a:pPr>
            <a:r>
              <a:rPr lang="ru-RU" sz="2000" b="1" i="1" dirty="0">
                <a:solidFill>
                  <a:schemeClr val="tx2">
                    <a:lumMod val="75000"/>
                  </a:schemeClr>
                </a:solidFill>
                <a:latin typeface="Times New Roman" pitchFamily="18" charset="0"/>
                <a:ea typeface="Times New Roman" pitchFamily="18" charset="0"/>
                <a:cs typeface="Times New Roman" pitchFamily="18" charset="0"/>
              </a:rPr>
              <a:t>Доля расходов на </a:t>
            </a:r>
            <a:r>
              <a:rPr lang="ru-RU" sz="2000" b="1" i="1" dirty="0">
                <a:solidFill>
                  <a:schemeClr val="tx2">
                    <a:lumMod val="75000"/>
                  </a:schemeClr>
                </a:solidFill>
                <a:latin typeface="Times New Roman" pitchFamily="18" charset="0"/>
                <a:ea typeface="Times New Roman" pitchFamily="18" charset="0"/>
                <a:cs typeface="Times New Roman" pitchFamily="18" charset="0"/>
              </a:rPr>
              <a:t>муниципальные программы в структуре расходов городского бюджета в 2024 году составила 95 процентов (в 2023-2024 годах – 95 процентов).</a:t>
            </a:r>
          </a:p>
          <a:p>
            <a:pPr indent="450850" algn="just" fontAlgn="base">
              <a:spcBef>
                <a:spcPct val="0"/>
              </a:spcBef>
              <a:spcAft>
                <a:spcPct val="0"/>
              </a:spcAft>
            </a:pPr>
            <a:r>
              <a:rPr lang="ru-RU" sz="2000" b="1" i="1" dirty="0">
                <a:solidFill>
                  <a:schemeClr val="tx2">
                    <a:lumMod val="75000"/>
                  </a:schemeClr>
                </a:solidFill>
                <a:latin typeface="Times New Roman" pitchFamily="18" charset="0"/>
                <a:ea typeface="Times New Roman" pitchFamily="18" charset="0"/>
                <a:cs typeface="Times New Roman" pitchFamily="18" charset="0"/>
              </a:rPr>
              <a:t>Непрограммные расходы исполнены в объеме 813 млн. рублей или на 95 процентов (план 859 млн. рублей).</a:t>
            </a:r>
          </a:p>
          <a:p>
            <a:pPr indent="450850" algn="just" fontAlgn="base">
              <a:spcBef>
                <a:spcPct val="0"/>
              </a:spcBef>
              <a:spcAft>
                <a:spcPct val="0"/>
              </a:spcAft>
            </a:pPr>
            <a:r>
              <a:rPr lang="ru-RU" sz="2000" b="1" i="1" dirty="0">
                <a:solidFill>
                  <a:schemeClr val="tx2">
                    <a:lumMod val="75000"/>
                  </a:schemeClr>
                </a:solidFill>
                <a:latin typeface="Times New Roman" pitchFamily="18" charset="0"/>
                <a:ea typeface="Times New Roman" pitchFamily="18" charset="0"/>
                <a:cs typeface="Times New Roman" pitchFamily="18" charset="0"/>
              </a:rPr>
              <a:t>Исполнение расходных обязательств городского бюджета осуществлялось за счет собственных средств городского бюджета, а также за счет средств, полученных в виде безвозмездных поступлений. </a:t>
            </a:r>
          </a:p>
        </p:txBody>
      </p:sp>
    </p:spTree>
    <p:extLst>
      <p:ext uri="{BB962C8B-B14F-4D97-AF65-F5344CB8AC3E}">
        <p14:creationId xmlns:p14="http://schemas.microsoft.com/office/powerpoint/2010/main" val="37218862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55"/>
        <p:cNvGrpSpPr/>
        <p:nvPr/>
      </p:nvGrpSpPr>
      <p:grpSpPr>
        <a:xfrm>
          <a:off x="0" y="0"/>
          <a:ext cx="0" cy="0"/>
          <a:chOff x="0" y="0"/>
          <a:chExt cx="0" cy="0"/>
        </a:xfrm>
      </p:grpSpPr>
      <p:pic>
        <p:nvPicPr>
          <p:cNvPr id="6" name="Рисунок 5"/>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247588" y="120925"/>
            <a:ext cx="905272" cy="905272"/>
          </a:xfrm>
          <a:prstGeom prst="rect">
            <a:avLst/>
          </a:prstGeom>
        </p:spPr>
      </p:pic>
      <p:sp>
        <p:nvSpPr>
          <p:cNvPr id="12" name="Google Shape;484;p20"/>
          <p:cNvSpPr txBox="1">
            <a:spLocks noGrp="1"/>
          </p:cNvSpPr>
          <p:nvPr>
            <p:ph type="title"/>
          </p:nvPr>
        </p:nvSpPr>
        <p:spPr>
          <a:xfrm>
            <a:off x="914399" y="121292"/>
            <a:ext cx="10029372" cy="449683"/>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ru-RU" sz="3200" b="1" dirty="0">
                <a:solidFill>
                  <a:schemeClr val="accent2">
                    <a:lumMod val="50000"/>
                  </a:schemeClr>
                </a:solidFill>
              </a:rPr>
              <a:t>МУНИЦИПАЛЬНЫЕ ПРОГРАММЫ В 2024 ГОДУ</a:t>
            </a:r>
            <a:endParaRPr sz="3200" b="1" dirty="0">
              <a:solidFill>
                <a:schemeClr val="accent2">
                  <a:lumMod val="50000"/>
                </a:schemeClr>
              </a:solidFill>
            </a:endParaRPr>
          </a:p>
        </p:txBody>
      </p:sp>
      <p:graphicFrame>
        <p:nvGraphicFramePr>
          <p:cNvPr id="13" name="Диаграмма 12">
            <a:extLst>
              <a:ext uri="{FF2B5EF4-FFF2-40B4-BE49-F238E27FC236}">
                <a16:creationId xmlns:a16="http://schemas.microsoft.com/office/drawing/2014/main" id="{8EAB80A7-EA88-4992-B2D1-31D0EA83D1EE}"/>
              </a:ext>
            </a:extLst>
          </p:cNvPr>
          <p:cNvGraphicFramePr/>
          <p:nvPr>
            <p:extLst>
              <p:ext uri="{D42A27DB-BD31-4B8C-83A1-F6EECF244321}">
                <p14:modId xmlns:p14="http://schemas.microsoft.com/office/powerpoint/2010/main" val="1726177944"/>
              </p:ext>
            </p:extLst>
          </p:nvPr>
        </p:nvGraphicFramePr>
        <p:xfrm>
          <a:off x="6519322" y="491195"/>
          <a:ext cx="5590317" cy="5728952"/>
        </p:xfrm>
        <a:graphic>
          <a:graphicData uri="http://schemas.openxmlformats.org/drawingml/2006/chart">
            <c:chart xmlns:c="http://schemas.openxmlformats.org/drawingml/2006/chart" xmlns:r="http://schemas.openxmlformats.org/officeDocument/2006/relationships" r:id="rId4"/>
          </a:graphicData>
        </a:graphic>
      </p:graphicFrame>
      <p:sp>
        <p:nvSpPr>
          <p:cNvPr id="14" name="Прямоугольник: скругленные углы 13">
            <a:extLst>
              <a:ext uri="{FF2B5EF4-FFF2-40B4-BE49-F238E27FC236}">
                <a16:creationId xmlns:a16="http://schemas.microsoft.com/office/drawing/2014/main" id="{1202CEB1-A9F3-4F38-8C9B-EAE4827543F2}"/>
              </a:ext>
            </a:extLst>
          </p:cNvPr>
          <p:cNvSpPr/>
          <p:nvPr/>
        </p:nvSpPr>
        <p:spPr>
          <a:xfrm>
            <a:off x="403059" y="6264668"/>
            <a:ext cx="215153" cy="215153"/>
          </a:xfrm>
          <a:prstGeom prst="roundRect">
            <a:avLst/>
          </a:prstGeom>
          <a:pattFill prst="diagBrick">
            <a:fgClr>
              <a:srgbClr val="FFFF00"/>
            </a:fgClr>
            <a:bgClr>
              <a:srgbClr val="FFC000"/>
            </a:bgClr>
          </a:pattFill>
          <a:effectLst>
            <a:outerShdw blurRad="50800" dist="38100" dir="5400000" algn="t" rotWithShape="0">
              <a:prstClr val="black">
                <a:alpha val="40000"/>
              </a:prstClr>
            </a:outerShdw>
          </a:effectLst>
          <a:scene3d>
            <a:camera prst="orthographicFront"/>
            <a:lightRig rig="threePt" dir="t"/>
          </a:scene3d>
          <a:sp3d prstMaterial="flat">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700">
              <a:solidFill>
                <a:srgbClr val="8A0000"/>
              </a:solidFill>
            </a:endParaRPr>
          </a:p>
        </p:txBody>
      </p:sp>
      <p:sp>
        <p:nvSpPr>
          <p:cNvPr id="15" name="Прямоугольник: скругленные углы 25">
            <a:extLst>
              <a:ext uri="{FF2B5EF4-FFF2-40B4-BE49-F238E27FC236}">
                <a16:creationId xmlns:a16="http://schemas.microsoft.com/office/drawing/2014/main" id="{D342CAAE-85EF-4123-8EE6-A58C75EE1306}"/>
              </a:ext>
            </a:extLst>
          </p:cNvPr>
          <p:cNvSpPr/>
          <p:nvPr/>
        </p:nvSpPr>
        <p:spPr>
          <a:xfrm>
            <a:off x="416991" y="5479165"/>
            <a:ext cx="215153" cy="215153"/>
          </a:xfrm>
          <a:prstGeom prst="roundRect">
            <a:avLst/>
          </a:prstGeom>
          <a:pattFill prst="diagBrick">
            <a:fgClr>
              <a:srgbClr val="ED8E4D"/>
            </a:fgClr>
            <a:bgClr>
              <a:srgbClr val="4A2308"/>
            </a:bgClr>
          </a:pattFill>
          <a:effectLst>
            <a:outerShdw blurRad="50800" dist="38100" dir="5400000" algn="t" rotWithShape="0">
              <a:prstClr val="black">
                <a:alpha val="40000"/>
              </a:prstClr>
            </a:outerShdw>
          </a:effectLst>
          <a:scene3d>
            <a:camera prst="orthographicFront"/>
            <a:lightRig rig="threePt" dir="t"/>
          </a:scene3d>
          <a:sp3d prstMaterial="flat">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700">
              <a:solidFill>
                <a:srgbClr val="8A0000"/>
              </a:solidFill>
            </a:endParaRPr>
          </a:p>
        </p:txBody>
      </p:sp>
      <p:sp>
        <p:nvSpPr>
          <p:cNvPr id="16" name="Прямоугольник 15"/>
          <p:cNvSpPr/>
          <p:nvPr/>
        </p:nvSpPr>
        <p:spPr>
          <a:xfrm>
            <a:off x="713895" y="1087215"/>
            <a:ext cx="6084907" cy="615553"/>
          </a:xfrm>
          <a:prstGeom prst="rect">
            <a:avLst/>
          </a:prstGeom>
          <a:effectLst>
            <a:outerShdw blurRad="50800" dist="38100" dir="5400000" algn="t" rotWithShape="0">
              <a:prstClr val="black">
                <a:alpha val="40000"/>
              </a:prstClr>
            </a:outerShdw>
          </a:effectLst>
        </p:spPr>
        <p:txBody>
          <a:bodyPr wrap="square">
            <a:spAutoFit/>
          </a:bodyPr>
          <a:lstStyle/>
          <a:p>
            <a:pPr algn="just"/>
            <a:r>
              <a:rPr lang="ru-RU" sz="1700" b="1" dirty="0">
                <a:solidFill>
                  <a:srgbClr val="8A0000"/>
                </a:solidFill>
                <a:cs typeface="Times New Roman" panose="02020603050405020304" pitchFamily="18" charset="0"/>
              </a:rPr>
              <a:t>«Обеспечение доступным и комфортным жильём населения </a:t>
            </a:r>
          </a:p>
          <a:p>
            <a:pPr algn="just"/>
            <a:r>
              <a:rPr lang="ru-RU" sz="1700" b="1" dirty="0">
                <a:solidFill>
                  <a:srgbClr val="8A0000"/>
                </a:solidFill>
                <a:cs typeface="Times New Roman" panose="02020603050405020304" pitchFamily="18" charset="0"/>
              </a:rPr>
              <a:t>города Благовещенска»</a:t>
            </a:r>
          </a:p>
        </p:txBody>
      </p:sp>
      <p:sp>
        <p:nvSpPr>
          <p:cNvPr id="17" name="Прямоугольник 16"/>
          <p:cNvSpPr/>
          <p:nvPr/>
        </p:nvSpPr>
        <p:spPr>
          <a:xfrm>
            <a:off x="693103" y="1654400"/>
            <a:ext cx="5706177" cy="353943"/>
          </a:xfrm>
          <a:prstGeom prst="rect">
            <a:avLst/>
          </a:prstGeom>
          <a:effectLst>
            <a:outerShdw blurRad="50800" dist="38100" dir="5400000" algn="t" rotWithShape="0">
              <a:prstClr val="black">
                <a:alpha val="40000"/>
              </a:prstClr>
            </a:outerShdw>
          </a:effectLst>
        </p:spPr>
        <p:txBody>
          <a:bodyPr wrap="none">
            <a:spAutoFit/>
          </a:bodyPr>
          <a:lstStyle/>
          <a:p>
            <a:r>
              <a:rPr lang="ru-RU" sz="1700" b="1" dirty="0">
                <a:solidFill>
                  <a:schemeClr val="accent1">
                    <a:lumMod val="50000"/>
                  </a:schemeClr>
                </a:solidFill>
                <a:cs typeface="Times New Roman" panose="02020603050405020304" pitchFamily="18" charset="0"/>
              </a:rPr>
              <a:t>«Развитие транспортной системы города Благовещенска»</a:t>
            </a:r>
          </a:p>
        </p:txBody>
      </p:sp>
      <p:sp>
        <p:nvSpPr>
          <p:cNvPr id="18" name="Прямоугольник 17"/>
          <p:cNvSpPr/>
          <p:nvPr/>
        </p:nvSpPr>
        <p:spPr>
          <a:xfrm>
            <a:off x="687290" y="2003801"/>
            <a:ext cx="6427872" cy="877163"/>
          </a:xfrm>
          <a:prstGeom prst="rect">
            <a:avLst/>
          </a:prstGeom>
          <a:effectLst>
            <a:outerShdw blurRad="50800" dist="38100" dir="5400000" algn="t" rotWithShape="0">
              <a:prstClr val="black">
                <a:alpha val="40000"/>
              </a:prstClr>
            </a:outerShdw>
          </a:effectLst>
        </p:spPr>
        <p:txBody>
          <a:bodyPr wrap="square">
            <a:spAutoFit/>
          </a:bodyPr>
          <a:lstStyle/>
          <a:p>
            <a:pPr algn="just"/>
            <a:r>
              <a:rPr lang="ru-RU" sz="1700" b="1" dirty="0">
                <a:solidFill>
                  <a:srgbClr val="8A0000"/>
                </a:solidFill>
                <a:cs typeface="Times New Roman" panose="02020603050405020304" pitchFamily="18" charset="0"/>
              </a:rPr>
              <a:t>«Развитие и модернизация жилищно-коммунального хозяйства, энергосбережение и повышение энергетической эффективности, благоустройство территории города Благовещенска»</a:t>
            </a:r>
          </a:p>
        </p:txBody>
      </p:sp>
      <p:sp>
        <p:nvSpPr>
          <p:cNvPr id="19" name="Прямоугольник 18"/>
          <p:cNvSpPr/>
          <p:nvPr/>
        </p:nvSpPr>
        <p:spPr>
          <a:xfrm>
            <a:off x="669626" y="2810958"/>
            <a:ext cx="4768228" cy="353943"/>
          </a:xfrm>
          <a:prstGeom prst="rect">
            <a:avLst/>
          </a:prstGeom>
          <a:effectLst>
            <a:outerShdw blurRad="50800" dist="38100" dir="5400000" algn="t" rotWithShape="0">
              <a:prstClr val="black">
                <a:alpha val="40000"/>
              </a:prstClr>
            </a:outerShdw>
          </a:effectLst>
        </p:spPr>
        <p:txBody>
          <a:bodyPr wrap="none">
            <a:spAutoFit/>
          </a:bodyPr>
          <a:lstStyle/>
          <a:p>
            <a:r>
              <a:rPr lang="ru-RU" sz="1700" b="1" dirty="0">
                <a:solidFill>
                  <a:schemeClr val="accent1">
                    <a:lumMod val="50000"/>
                  </a:schemeClr>
                </a:solidFill>
                <a:cs typeface="Times New Roman" panose="02020603050405020304" pitchFamily="18" charset="0"/>
              </a:rPr>
              <a:t>«Развитие образования города Благовещенска»</a:t>
            </a:r>
          </a:p>
        </p:txBody>
      </p:sp>
      <p:sp>
        <p:nvSpPr>
          <p:cNvPr id="20" name="Прямоугольник 19"/>
          <p:cNvSpPr/>
          <p:nvPr/>
        </p:nvSpPr>
        <p:spPr>
          <a:xfrm>
            <a:off x="668413" y="3109305"/>
            <a:ext cx="5900013" cy="353943"/>
          </a:xfrm>
          <a:prstGeom prst="rect">
            <a:avLst/>
          </a:prstGeom>
          <a:effectLst>
            <a:outerShdw blurRad="50800" dist="38100" dir="5400000" algn="t" rotWithShape="0">
              <a:prstClr val="black">
                <a:alpha val="40000"/>
              </a:prstClr>
            </a:outerShdw>
          </a:effectLst>
        </p:spPr>
        <p:txBody>
          <a:bodyPr wrap="square">
            <a:spAutoFit/>
          </a:bodyPr>
          <a:lstStyle/>
          <a:p>
            <a:pPr algn="just"/>
            <a:r>
              <a:rPr lang="ru-RU" sz="1700" b="1" dirty="0">
                <a:solidFill>
                  <a:srgbClr val="8A0000"/>
                </a:solidFill>
                <a:cs typeface="Times New Roman" panose="02020603050405020304" pitchFamily="18" charset="0"/>
              </a:rPr>
              <a:t>«Развитие и сохранение культуры в городе Благовещенске»</a:t>
            </a:r>
          </a:p>
        </p:txBody>
      </p:sp>
      <p:sp>
        <p:nvSpPr>
          <p:cNvPr id="21" name="Прямоугольник 20"/>
          <p:cNvSpPr/>
          <p:nvPr/>
        </p:nvSpPr>
        <p:spPr>
          <a:xfrm>
            <a:off x="692033" y="3464206"/>
            <a:ext cx="6096000" cy="615553"/>
          </a:xfrm>
          <a:prstGeom prst="rect">
            <a:avLst/>
          </a:prstGeom>
          <a:effectLst>
            <a:outerShdw blurRad="50800" dist="38100" dir="5400000" algn="t" rotWithShape="0">
              <a:prstClr val="black">
                <a:alpha val="40000"/>
              </a:prstClr>
            </a:outerShdw>
          </a:effectLst>
        </p:spPr>
        <p:txBody>
          <a:bodyPr>
            <a:spAutoFit/>
          </a:bodyPr>
          <a:lstStyle/>
          <a:p>
            <a:r>
              <a:rPr lang="ru-RU" sz="1700" b="1" dirty="0">
                <a:solidFill>
                  <a:schemeClr val="accent1">
                    <a:lumMod val="50000"/>
                  </a:schemeClr>
                </a:solidFill>
                <a:cs typeface="Times New Roman" panose="02020603050405020304" pitchFamily="18" charset="0"/>
              </a:rPr>
              <a:t>«Развитие физической культуры и спорта в городе Благовещенске»</a:t>
            </a:r>
          </a:p>
        </p:txBody>
      </p:sp>
      <p:sp>
        <p:nvSpPr>
          <p:cNvPr id="22" name="Прямоугольник 21"/>
          <p:cNvSpPr/>
          <p:nvPr/>
        </p:nvSpPr>
        <p:spPr>
          <a:xfrm>
            <a:off x="677836" y="3990943"/>
            <a:ext cx="5763181" cy="353943"/>
          </a:xfrm>
          <a:prstGeom prst="rect">
            <a:avLst/>
          </a:prstGeom>
          <a:effectLst>
            <a:outerShdw blurRad="50800" dist="38100" dir="5400000" algn="t" rotWithShape="0">
              <a:prstClr val="black">
                <a:alpha val="40000"/>
              </a:prstClr>
            </a:outerShdw>
          </a:effectLst>
        </p:spPr>
        <p:txBody>
          <a:bodyPr wrap="square">
            <a:spAutoFit/>
          </a:bodyPr>
          <a:lstStyle/>
          <a:p>
            <a:pPr algn="just"/>
            <a:r>
              <a:rPr lang="ru-RU" sz="1700" b="1" dirty="0">
                <a:solidFill>
                  <a:srgbClr val="8A0000"/>
                </a:solidFill>
                <a:cs typeface="Times New Roman" panose="02020603050405020304" pitchFamily="18" charset="0"/>
              </a:rPr>
              <a:t>«Развитие потенциала  молодежи города Благовещенска»</a:t>
            </a:r>
          </a:p>
        </p:txBody>
      </p:sp>
      <p:sp>
        <p:nvSpPr>
          <p:cNvPr id="23" name="Прямоугольник 22"/>
          <p:cNvSpPr/>
          <p:nvPr/>
        </p:nvSpPr>
        <p:spPr>
          <a:xfrm>
            <a:off x="670901" y="4309084"/>
            <a:ext cx="6096000" cy="615553"/>
          </a:xfrm>
          <a:prstGeom prst="rect">
            <a:avLst/>
          </a:prstGeom>
          <a:effectLst>
            <a:outerShdw blurRad="50800" dist="38100" dir="5400000" algn="t" rotWithShape="0">
              <a:prstClr val="black">
                <a:alpha val="40000"/>
              </a:prstClr>
            </a:outerShdw>
          </a:effectLst>
        </p:spPr>
        <p:txBody>
          <a:bodyPr>
            <a:spAutoFit/>
          </a:bodyPr>
          <a:lstStyle/>
          <a:p>
            <a:r>
              <a:rPr lang="ru-RU" sz="1700" b="1" dirty="0">
                <a:solidFill>
                  <a:schemeClr val="accent1">
                    <a:lumMod val="50000"/>
                  </a:schemeClr>
                </a:solidFill>
                <a:cs typeface="Times New Roman" panose="02020603050405020304" pitchFamily="18" charset="0"/>
              </a:rPr>
              <a:t>«Обеспечение безопасности жизнедеятельности населения и территории города Благовещенска»</a:t>
            </a:r>
          </a:p>
        </p:txBody>
      </p:sp>
      <p:sp>
        <p:nvSpPr>
          <p:cNvPr id="24" name="Прямоугольник 23"/>
          <p:cNvSpPr/>
          <p:nvPr/>
        </p:nvSpPr>
        <p:spPr>
          <a:xfrm>
            <a:off x="675385" y="4863274"/>
            <a:ext cx="6769709" cy="615553"/>
          </a:xfrm>
          <a:prstGeom prst="rect">
            <a:avLst/>
          </a:prstGeom>
          <a:effectLst>
            <a:outerShdw blurRad="50800" dist="38100" dir="5400000" algn="t" rotWithShape="0">
              <a:prstClr val="black">
                <a:alpha val="40000"/>
              </a:prstClr>
            </a:outerShdw>
          </a:effectLst>
        </p:spPr>
        <p:txBody>
          <a:bodyPr wrap="square">
            <a:spAutoFit/>
          </a:bodyPr>
          <a:lstStyle/>
          <a:p>
            <a:pPr algn="just"/>
            <a:r>
              <a:rPr lang="ru-RU" sz="1700" b="1" dirty="0">
                <a:solidFill>
                  <a:srgbClr val="8A0000"/>
                </a:solidFill>
                <a:cs typeface="Times New Roman" panose="02020603050405020304" pitchFamily="18" charset="0"/>
              </a:rPr>
              <a:t>«Развитие малого и среднего предпринимательства и туризма на территории города Благовещенска»</a:t>
            </a:r>
          </a:p>
        </p:txBody>
      </p:sp>
      <p:sp>
        <p:nvSpPr>
          <p:cNvPr id="25" name="Прямоугольник 24"/>
          <p:cNvSpPr/>
          <p:nvPr/>
        </p:nvSpPr>
        <p:spPr>
          <a:xfrm>
            <a:off x="690066" y="5387505"/>
            <a:ext cx="6893675" cy="877163"/>
          </a:xfrm>
          <a:prstGeom prst="rect">
            <a:avLst/>
          </a:prstGeom>
          <a:effectLst>
            <a:outerShdw blurRad="50800" dist="38100" dir="5400000" algn="t" rotWithShape="0">
              <a:prstClr val="black">
                <a:alpha val="40000"/>
              </a:prstClr>
            </a:outerShdw>
          </a:effectLst>
        </p:spPr>
        <p:txBody>
          <a:bodyPr wrap="square">
            <a:spAutoFit/>
          </a:bodyPr>
          <a:lstStyle/>
          <a:p>
            <a:pPr algn="just"/>
            <a:r>
              <a:rPr lang="ru-RU" sz="1700" b="1" dirty="0">
                <a:solidFill>
                  <a:schemeClr val="accent1">
                    <a:lumMod val="50000"/>
                  </a:schemeClr>
                </a:solidFill>
                <a:cs typeface="Times New Roman" panose="02020603050405020304" pitchFamily="18" charset="0"/>
              </a:rPr>
              <a:t>«Развитие градостроительной деятельности и управление земельными ресурсами на территории муниципального образования города Благовещенска» </a:t>
            </a:r>
          </a:p>
        </p:txBody>
      </p:sp>
      <p:sp>
        <p:nvSpPr>
          <p:cNvPr id="26" name="Прямоугольник 25"/>
          <p:cNvSpPr/>
          <p:nvPr/>
        </p:nvSpPr>
        <p:spPr>
          <a:xfrm>
            <a:off x="622150" y="6155962"/>
            <a:ext cx="8930104" cy="615553"/>
          </a:xfrm>
          <a:prstGeom prst="rect">
            <a:avLst/>
          </a:prstGeom>
          <a:effectLst>
            <a:outerShdw blurRad="50800" dist="38100" dir="5400000" algn="t" rotWithShape="0">
              <a:prstClr val="black">
                <a:alpha val="40000"/>
              </a:prstClr>
            </a:outerShdw>
          </a:effectLst>
        </p:spPr>
        <p:txBody>
          <a:bodyPr wrap="square">
            <a:spAutoFit/>
          </a:bodyPr>
          <a:lstStyle/>
          <a:p>
            <a:pPr algn="just"/>
            <a:r>
              <a:rPr lang="ru-RU" sz="1700" b="1" dirty="0">
                <a:solidFill>
                  <a:srgbClr val="8A0000"/>
                </a:solidFill>
                <a:cs typeface="Times New Roman" panose="02020603050405020304" pitchFamily="18" charset="0"/>
              </a:rPr>
              <a:t>«Формирование современной городской среды на территории города </a:t>
            </a:r>
          </a:p>
          <a:p>
            <a:pPr algn="just"/>
            <a:r>
              <a:rPr lang="ru-RU" sz="1700" b="1" dirty="0">
                <a:solidFill>
                  <a:srgbClr val="8A0000"/>
                </a:solidFill>
                <a:cs typeface="Times New Roman" panose="02020603050405020304" pitchFamily="18" charset="0"/>
              </a:rPr>
              <a:t>Благовещенска на 2018 - 2024 годы»</a:t>
            </a:r>
          </a:p>
        </p:txBody>
      </p:sp>
      <p:sp>
        <p:nvSpPr>
          <p:cNvPr id="27" name="Прямоугольник: скругленные углы 2">
            <a:extLst>
              <a:ext uri="{FF2B5EF4-FFF2-40B4-BE49-F238E27FC236}">
                <a16:creationId xmlns:a16="http://schemas.microsoft.com/office/drawing/2014/main" id="{94C03770-B08D-41FE-BA0F-0E68B88C78D5}"/>
              </a:ext>
            </a:extLst>
          </p:cNvPr>
          <p:cNvSpPr/>
          <p:nvPr/>
        </p:nvSpPr>
        <p:spPr>
          <a:xfrm>
            <a:off x="432636" y="2129873"/>
            <a:ext cx="215153" cy="215153"/>
          </a:xfrm>
          <a:prstGeom prst="roundRect">
            <a:avLst/>
          </a:prstGeom>
          <a:pattFill prst="diagBrick">
            <a:fgClr>
              <a:srgbClr val="84E4D9"/>
            </a:fgClr>
            <a:bgClr>
              <a:srgbClr val="247E88"/>
            </a:bgClr>
          </a:pattFill>
          <a:effectLst>
            <a:outerShdw blurRad="50800" dist="38100" dir="5400000" algn="t" rotWithShape="0">
              <a:prstClr val="black">
                <a:alpha val="40000"/>
              </a:prstClr>
            </a:outerShdw>
          </a:effectLst>
          <a:scene3d>
            <a:camera prst="orthographicFront"/>
            <a:lightRig rig="threePt" dir="t"/>
          </a:scene3d>
          <a:sp3d prstMaterial="flat">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700"/>
          </a:p>
        </p:txBody>
      </p:sp>
      <p:sp>
        <p:nvSpPr>
          <p:cNvPr id="28" name="Прямоугольник: скругленные углы 11">
            <a:extLst>
              <a:ext uri="{FF2B5EF4-FFF2-40B4-BE49-F238E27FC236}">
                <a16:creationId xmlns:a16="http://schemas.microsoft.com/office/drawing/2014/main" id="{B3B0AF1F-8BD8-4309-9365-F071832491E8}"/>
              </a:ext>
            </a:extLst>
          </p:cNvPr>
          <p:cNvSpPr/>
          <p:nvPr/>
        </p:nvSpPr>
        <p:spPr>
          <a:xfrm>
            <a:off x="406997" y="3610871"/>
            <a:ext cx="215153" cy="215153"/>
          </a:xfrm>
          <a:prstGeom prst="roundRect">
            <a:avLst/>
          </a:prstGeom>
          <a:pattFill prst="diagBrick">
            <a:fgClr>
              <a:srgbClr val="DFAAE8"/>
            </a:fgClr>
            <a:bgClr>
              <a:srgbClr val="BA47CD"/>
            </a:bgClr>
          </a:pattFill>
          <a:effectLst>
            <a:outerShdw blurRad="50800" dist="38100" dir="5400000" algn="t" rotWithShape="0">
              <a:prstClr val="black">
                <a:alpha val="40000"/>
              </a:prstClr>
            </a:outerShdw>
          </a:effectLst>
          <a:scene3d>
            <a:camera prst="orthographicFront"/>
            <a:lightRig rig="threePt" dir="t"/>
          </a:scene3d>
          <a:sp3d prstMaterial="flat">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700"/>
          </a:p>
        </p:txBody>
      </p:sp>
      <p:sp>
        <p:nvSpPr>
          <p:cNvPr id="29" name="Прямоугольник: скругленные углы 15">
            <a:extLst>
              <a:ext uri="{FF2B5EF4-FFF2-40B4-BE49-F238E27FC236}">
                <a16:creationId xmlns:a16="http://schemas.microsoft.com/office/drawing/2014/main" id="{4B77C60B-BDA2-442B-B498-560617C6134C}"/>
              </a:ext>
            </a:extLst>
          </p:cNvPr>
          <p:cNvSpPr/>
          <p:nvPr/>
        </p:nvSpPr>
        <p:spPr>
          <a:xfrm>
            <a:off x="398575" y="3248095"/>
            <a:ext cx="215153" cy="215153"/>
          </a:xfrm>
          <a:prstGeom prst="roundRect">
            <a:avLst/>
          </a:prstGeom>
          <a:pattFill prst="diagBrick">
            <a:fgClr>
              <a:srgbClr val="CAFEEB"/>
            </a:fgClr>
            <a:bgClr>
              <a:srgbClr val="28D29D"/>
            </a:bgClr>
          </a:pattFill>
          <a:effectLst>
            <a:outerShdw blurRad="50800" dist="38100" dir="5400000" algn="t" rotWithShape="0">
              <a:prstClr val="black">
                <a:alpha val="40000"/>
              </a:prstClr>
            </a:outerShdw>
          </a:effectLst>
          <a:scene3d>
            <a:camera prst="orthographicFront"/>
            <a:lightRig rig="threePt" dir="t"/>
          </a:scene3d>
          <a:sp3d prstMaterial="flat">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700"/>
          </a:p>
        </p:txBody>
      </p:sp>
      <p:sp>
        <p:nvSpPr>
          <p:cNvPr id="30" name="Прямоугольник: скругленные углы 17">
            <a:extLst>
              <a:ext uri="{FF2B5EF4-FFF2-40B4-BE49-F238E27FC236}">
                <a16:creationId xmlns:a16="http://schemas.microsoft.com/office/drawing/2014/main" id="{9B1BE162-C03B-4E1B-8D24-D7D971A43BC4}"/>
              </a:ext>
            </a:extLst>
          </p:cNvPr>
          <p:cNvSpPr/>
          <p:nvPr/>
        </p:nvSpPr>
        <p:spPr>
          <a:xfrm>
            <a:off x="406997" y="4084965"/>
            <a:ext cx="215153" cy="215153"/>
          </a:xfrm>
          <a:prstGeom prst="roundRect">
            <a:avLst/>
          </a:prstGeom>
          <a:pattFill prst="diagBrick">
            <a:fgClr>
              <a:srgbClr val="CAFEEB"/>
            </a:fgClr>
            <a:bgClr>
              <a:srgbClr val="71F428"/>
            </a:bgClr>
          </a:pattFill>
          <a:effectLst>
            <a:outerShdw blurRad="50800" dist="38100" dir="5400000" algn="t" rotWithShape="0">
              <a:prstClr val="black">
                <a:alpha val="40000"/>
              </a:prstClr>
            </a:outerShdw>
          </a:effectLst>
          <a:scene3d>
            <a:camera prst="orthographicFront"/>
            <a:lightRig rig="threePt" dir="t"/>
          </a:scene3d>
          <a:sp3d prstMaterial="flat">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700"/>
          </a:p>
        </p:txBody>
      </p:sp>
      <p:sp>
        <p:nvSpPr>
          <p:cNvPr id="31" name="Прямоугольник: скругленные углы 19">
            <a:extLst>
              <a:ext uri="{FF2B5EF4-FFF2-40B4-BE49-F238E27FC236}">
                <a16:creationId xmlns:a16="http://schemas.microsoft.com/office/drawing/2014/main" id="{9B651960-B1B4-4F87-8BF7-21B77E14DC1F}"/>
              </a:ext>
            </a:extLst>
          </p:cNvPr>
          <p:cNvSpPr/>
          <p:nvPr/>
        </p:nvSpPr>
        <p:spPr>
          <a:xfrm>
            <a:off x="398575" y="4453559"/>
            <a:ext cx="215153" cy="215153"/>
          </a:xfrm>
          <a:prstGeom prst="roundRect">
            <a:avLst/>
          </a:prstGeom>
          <a:pattFill prst="diagBrick">
            <a:fgClr>
              <a:srgbClr val="C00000"/>
            </a:fgClr>
            <a:bgClr>
              <a:srgbClr val="FF0000"/>
            </a:bgClr>
          </a:pattFill>
          <a:effectLst>
            <a:outerShdw blurRad="50800" dist="38100" dir="5400000" algn="t" rotWithShape="0">
              <a:prstClr val="black">
                <a:alpha val="40000"/>
              </a:prstClr>
            </a:outerShdw>
          </a:effectLst>
          <a:scene3d>
            <a:camera prst="orthographicFront"/>
            <a:lightRig rig="threePt" dir="t"/>
          </a:scene3d>
          <a:sp3d prstMaterial="flat">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700"/>
          </a:p>
        </p:txBody>
      </p:sp>
      <p:sp>
        <p:nvSpPr>
          <p:cNvPr id="32" name="Прямоугольник: скругленные углы 21">
            <a:extLst>
              <a:ext uri="{FF2B5EF4-FFF2-40B4-BE49-F238E27FC236}">
                <a16:creationId xmlns:a16="http://schemas.microsoft.com/office/drawing/2014/main" id="{374059DC-6CCA-4EC0-B4FC-73C30E62194E}"/>
              </a:ext>
            </a:extLst>
          </p:cNvPr>
          <p:cNvSpPr/>
          <p:nvPr/>
        </p:nvSpPr>
        <p:spPr>
          <a:xfrm>
            <a:off x="432636" y="2846726"/>
            <a:ext cx="215153" cy="215153"/>
          </a:xfrm>
          <a:prstGeom prst="roundRect">
            <a:avLst/>
          </a:prstGeom>
          <a:pattFill prst="diagBrick">
            <a:fgClr>
              <a:srgbClr val="F4AD7C"/>
            </a:fgClr>
            <a:bgClr>
              <a:srgbClr val="E2721E"/>
            </a:bgClr>
          </a:pattFill>
          <a:effectLst>
            <a:outerShdw blurRad="50800" dist="38100" dir="5400000" algn="t" rotWithShape="0">
              <a:prstClr val="black">
                <a:alpha val="40000"/>
              </a:prstClr>
            </a:outerShdw>
          </a:effectLst>
          <a:scene3d>
            <a:camera prst="orthographicFront"/>
            <a:lightRig rig="threePt" dir="t"/>
          </a:scene3d>
          <a:sp3d prstMaterial="flat">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700"/>
          </a:p>
        </p:txBody>
      </p:sp>
      <p:sp>
        <p:nvSpPr>
          <p:cNvPr id="33" name="Прямоугольник: скругленные углы 23">
            <a:extLst>
              <a:ext uri="{FF2B5EF4-FFF2-40B4-BE49-F238E27FC236}">
                <a16:creationId xmlns:a16="http://schemas.microsoft.com/office/drawing/2014/main" id="{7193B81C-0F71-4ABA-A044-3FB7D31399B8}"/>
              </a:ext>
            </a:extLst>
          </p:cNvPr>
          <p:cNvSpPr/>
          <p:nvPr/>
        </p:nvSpPr>
        <p:spPr>
          <a:xfrm>
            <a:off x="403059" y="4992457"/>
            <a:ext cx="215153" cy="215153"/>
          </a:xfrm>
          <a:prstGeom prst="roundRect">
            <a:avLst/>
          </a:prstGeom>
          <a:pattFill prst="diagBrick">
            <a:fgClr>
              <a:srgbClr val="88F7F4"/>
            </a:fgClr>
            <a:bgClr>
              <a:srgbClr val="2CECEC"/>
            </a:bgClr>
          </a:pattFill>
          <a:effectLst>
            <a:outerShdw blurRad="50800" dist="38100" dir="5400000" algn="t" rotWithShape="0">
              <a:prstClr val="black">
                <a:alpha val="40000"/>
              </a:prstClr>
            </a:outerShdw>
          </a:effectLst>
          <a:scene3d>
            <a:camera prst="orthographicFront"/>
            <a:lightRig rig="threePt" dir="t"/>
          </a:scene3d>
          <a:sp3d prstMaterial="flat">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700"/>
          </a:p>
        </p:txBody>
      </p:sp>
      <p:sp>
        <p:nvSpPr>
          <p:cNvPr id="34" name="Прямоугольник: скругленные углы 25">
            <a:extLst>
              <a:ext uri="{FF2B5EF4-FFF2-40B4-BE49-F238E27FC236}">
                <a16:creationId xmlns:a16="http://schemas.microsoft.com/office/drawing/2014/main" id="{D342CAAE-85EF-4123-8EE6-A58C75EE1306}"/>
              </a:ext>
            </a:extLst>
          </p:cNvPr>
          <p:cNvSpPr/>
          <p:nvPr/>
        </p:nvSpPr>
        <p:spPr>
          <a:xfrm>
            <a:off x="432636" y="1739009"/>
            <a:ext cx="215153" cy="215153"/>
          </a:xfrm>
          <a:prstGeom prst="roundRect">
            <a:avLst/>
          </a:prstGeom>
          <a:pattFill prst="diagBrick">
            <a:fgClr>
              <a:srgbClr val="DC6296"/>
            </a:fgClr>
            <a:bgClr>
              <a:srgbClr val="9A2255"/>
            </a:bgClr>
          </a:pattFill>
          <a:effectLst>
            <a:outerShdw blurRad="50800" dist="38100" dir="5400000" algn="t" rotWithShape="0">
              <a:prstClr val="black">
                <a:alpha val="40000"/>
              </a:prstClr>
            </a:outerShdw>
          </a:effectLst>
          <a:scene3d>
            <a:camera prst="orthographicFront"/>
            <a:lightRig rig="threePt" dir="t"/>
          </a:scene3d>
          <a:sp3d prstMaterial="flat">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700"/>
          </a:p>
        </p:txBody>
      </p:sp>
      <p:sp>
        <p:nvSpPr>
          <p:cNvPr id="35" name="Прямоугольник: скругленные углы 27">
            <a:extLst>
              <a:ext uri="{FF2B5EF4-FFF2-40B4-BE49-F238E27FC236}">
                <a16:creationId xmlns:a16="http://schemas.microsoft.com/office/drawing/2014/main" id="{E2ED3338-71C6-41EF-ACBA-CB16370E31E6}"/>
              </a:ext>
            </a:extLst>
          </p:cNvPr>
          <p:cNvSpPr/>
          <p:nvPr/>
        </p:nvSpPr>
        <p:spPr>
          <a:xfrm>
            <a:off x="454473" y="1242365"/>
            <a:ext cx="177671" cy="172899"/>
          </a:xfrm>
          <a:prstGeom prst="roundRect">
            <a:avLst/>
          </a:prstGeom>
          <a:pattFill prst="diagBrick">
            <a:fgClr>
              <a:srgbClr val="32DA6A"/>
            </a:fgClr>
            <a:bgClr>
              <a:srgbClr val="12642D"/>
            </a:bgClr>
          </a:pattFill>
          <a:effectLst>
            <a:outerShdw blurRad="50800" dist="38100" dir="5400000" algn="t" rotWithShape="0">
              <a:prstClr val="black">
                <a:alpha val="40000"/>
              </a:prstClr>
            </a:outerShdw>
          </a:effectLst>
          <a:scene3d>
            <a:camera prst="orthographicFront"/>
            <a:lightRig rig="threePt" dir="t"/>
          </a:scene3d>
          <a:sp3d prstMaterial="flat">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7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F6E2AF8B-3971-4784-959D-158B4C84E4D2}"/>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p:blipFill>
        <p:spPr>
          <a:xfrm>
            <a:off x="266587" y="156539"/>
            <a:ext cx="1440442" cy="1440442"/>
          </a:xfrm>
          <a:prstGeom prst="rect">
            <a:avLst/>
          </a:prstGeom>
        </p:spPr>
      </p:pic>
      <p:sp>
        <p:nvSpPr>
          <p:cNvPr id="13" name="Прямоугольник 12">
            <a:extLst>
              <a:ext uri="{FF2B5EF4-FFF2-40B4-BE49-F238E27FC236}">
                <a16:creationId xmlns:a16="http://schemas.microsoft.com/office/drawing/2014/main" id="{19A0621B-5F78-4E19-810F-56839ADDA15F}"/>
              </a:ext>
            </a:extLst>
          </p:cNvPr>
          <p:cNvSpPr/>
          <p:nvPr/>
        </p:nvSpPr>
        <p:spPr>
          <a:xfrm>
            <a:off x="11328968" y="779847"/>
            <a:ext cx="596445" cy="923330"/>
          </a:xfrm>
          <a:prstGeom prst="rect">
            <a:avLst/>
          </a:prstGeom>
          <a:noFill/>
        </p:spPr>
        <p:txBody>
          <a:bodyPr wrap="square" lIns="91440" tIns="45720" rIns="91440" bIns="45720">
            <a:spAutoFit/>
          </a:bodyPr>
          <a:lstStyle/>
          <a:p>
            <a:pPr algn="ctr"/>
            <a:r>
              <a:rPr lang="ru-RU" sz="5400" b="1" dirty="0" smtClean="0">
                <a:ln w="22225">
                  <a:solidFill>
                    <a:schemeClr val="accent2"/>
                  </a:solidFill>
                  <a:prstDash val="solid"/>
                </a:ln>
                <a:solidFill>
                  <a:srgbClr val="002060"/>
                </a:solidFill>
              </a:rPr>
              <a:t>1</a:t>
            </a:r>
            <a:endParaRPr lang="ru-RU" sz="5400" b="1" dirty="0">
              <a:ln w="22225">
                <a:solidFill>
                  <a:schemeClr val="accent2"/>
                </a:solidFill>
                <a:prstDash val="solid"/>
              </a:ln>
              <a:solidFill>
                <a:srgbClr val="002060"/>
              </a:solidFill>
            </a:endParaRPr>
          </a:p>
        </p:txBody>
      </p:sp>
      <p:sp>
        <p:nvSpPr>
          <p:cNvPr id="9" name="TextBox 8">
            <a:extLst>
              <a:ext uri="{FF2B5EF4-FFF2-40B4-BE49-F238E27FC236}">
                <a16:creationId xmlns:a16="http://schemas.microsoft.com/office/drawing/2014/main" id="{17B5C933-4FC9-4374-AD84-BBBCD056667D}"/>
              </a:ext>
            </a:extLst>
          </p:cNvPr>
          <p:cNvSpPr txBox="1"/>
          <p:nvPr/>
        </p:nvSpPr>
        <p:spPr>
          <a:xfrm>
            <a:off x="1699981" y="338151"/>
            <a:ext cx="9628987" cy="1077218"/>
          </a:xfrm>
          <a:prstGeom prst="rect">
            <a:avLst/>
          </a:prstGeom>
          <a:noFill/>
        </p:spPr>
        <p:txBody>
          <a:bodyPr wrap="square" rtlCol="0">
            <a:spAutoFit/>
          </a:bodyPr>
          <a:lstStyle/>
          <a:p>
            <a:r>
              <a:rPr lang="ru-RU" sz="3200" b="1" dirty="0">
                <a:solidFill>
                  <a:srgbClr val="8A0000"/>
                </a:solidFill>
                <a:latin typeface="+mj-lt"/>
                <a:ea typeface="+mj-ea"/>
                <a:cs typeface="+mj-cs"/>
                <a:sym typeface="Fjalla One"/>
              </a:rPr>
              <a:t>ОСНОВНЫЕ МЕРОПРИЯТИЯ МУНИЦИПАЛЬНЫХ ПРОГРАММ В ГОРОДЕ БЛАГОВЕЩЕНСКЕ в 2024 ГОДУ</a:t>
            </a:r>
          </a:p>
        </p:txBody>
      </p:sp>
      <p:sp>
        <p:nvSpPr>
          <p:cNvPr id="11" name="Прямоугольник 10"/>
          <p:cNvSpPr/>
          <p:nvPr/>
        </p:nvSpPr>
        <p:spPr>
          <a:xfrm>
            <a:off x="5909544" y="2773803"/>
            <a:ext cx="6172727" cy="830997"/>
          </a:xfrm>
          <a:prstGeom prst="rect">
            <a:avLst/>
          </a:prstGeom>
        </p:spPr>
        <p:txBody>
          <a:bodyPr wrap="square">
            <a:spAutoFit/>
          </a:bodyPr>
          <a:lstStyle/>
          <a:p>
            <a:pPr algn="just"/>
            <a:r>
              <a:rPr lang="ru-RU" sz="1600" b="1" dirty="0">
                <a:solidFill>
                  <a:schemeClr val="accent1">
                    <a:lumMod val="50000"/>
                  </a:schemeClr>
                </a:solidFill>
                <a:latin typeface="Times New Roman" panose="02020603050405020304" pitchFamily="18" charset="0"/>
                <a:cs typeface="Times New Roman" panose="02020603050405020304" pitchFamily="18" charset="0"/>
              </a:rPr>
              <a:t>Произведен ремонт 2 жилых помещений по адресу: </a:t>
            </a:r>
            <a:r>
              <a:rPr lang="ru-RU" sz="1600" b="1" dirty="0" smtClean="0">
                <a:solidFill>
                  <a:schemeClr val="accent1">
                    <a:lumMod val="50000"/>
                  </a:schemeClr>
                </a:solidFill>
                <a:latin typeface="Times New Roman" panose="02020603050405020304" pitchFamily="18" charset="0"/>
                <a:cs typeface="Times New Roman" panose="02020603050405020304" pitchFamily="18" charset="0"/>
              </a:rPr>
              <a:t/>
            </a:r>
            <a:br>
              <a:rPr lang="ru-RU" sz="1600" b="1" dirty="0" smtClean="0">
                <a:solidFill>
                  <a:schemeClr val="accent1">
                    <a:lumMod val="50000"/>
                  </a:schemeClr>
                </a:solidFill>
                <a:latin typeface="Times New Roman" panose="02020603050405020304" pitchFamily="18" charset="0"/>
                <a:cs typeface="Times New Roman" panose="02020603050405020304" pitchFamily="18" charset="0"/>
              </a:rPr>
            </a:br>
            <a:r>
              <a:rPr lang="ru-RU" sz="1600" b="1" dirty="0" smtClean="0">
                <a:solidFill>
                  <a:schemeClr val="accent1">
                    <a:lumMod val="50000"/>
                  </a:schemeClr>
                </a:solidFill>
                <a:latin typeface="Times New Roman" panose="02020603050405020304" pitchFamily="18" charset="0"/>
                <a:cs typeface="Times New Roman" panose="02020603050405020304" pitchFamily="18" charset="0"/>
              </a:rPr>
              <a:t>ул</a:t>
            </a:r>
            <a:r>
              <a:rPr lang="ru-RU" sz="1600" b="1" dirty="0">
                <a:solidFill>
                  <a:schemeClr val="accent1">
                    <a:lumMod val="50000"/>
                  </a:schemeClr>
                </a:solidFill>
                <a:latin typeface="Times New Roman" panose="02020603050405020304" pitchFamily="18" charset="0"/>
                <a:cs typeface="Times New Roman" panose="02020603050405020304" pitchFamily="18" charset="0"/>
              </a:rPr>
              <a:t>. Ломоносова, 265 (незаконченный в 2023 году), а также </a:t>
            </a:r>
            <a:r>
              <a:rPr lang="ru-RU" sz="1600" b="1" dirty="0" smtClean="0">
                <a:solidFill>
                  <a:schemeClr val="accent1">
                    <a:lumMod val="50000"/>
                  </a:schemeClr>
                </a:solidFill>
                <a:latin typeface="Times New Roman" panose="02020603050405020304" pitchFamily="18" charset="0"/>
                <a:cs typeface="Times New Roman" panose="02020603050405020304" pitchFamily="18" charset="0"/>
              </a:rPr>
              <a:t/>
            </a:r>
            <a:br>
              <a:rPr lang="ru-RU" sz="1600" b="1" dirty="0" smtClean="0">
                <a:solidFill>
                  <a:schemeClr val="accent1">
                    <a:lumMod val="50000"/>
                  </a:schemeClr>
                </a:solidFill>
                <a:latin typeface="Times New Roman" panose="02020603050405020304" pitchFamily="18" charset="0"/>
                <a:cs typeface="Times New Roman" panose="02020603050405020304" pitchFamily="18" charset="0"/>
              </a:rPr>
            </a:br>
            <a:r>
              <a:rPr lang="ru-RU" sz="1600" b="1" dirty="0" smtClean="0">
                <a:solidFill>
                  <a:schemeClr val="accent1">
                    <a:lumMod val="50000"/>
                  </a:schemeClr>
                </a:solidFill>
                <a:latin typeface="Times New Roman" panose="02020603050405020304" pitchFamily="18" charset="0"/>
                <a:cs typeface="Times New Roman" panose="02020603050405020304" pitchFamily="18" charset="0"/>
              </a:rPr>
              <a:t>2 </a:t>
            </a:r>
            <a:r>
              <a:rPr lang="ru-RU" sz="1600" b="1" dirty="0">
                <a:solidFill>
                  <a:schemeClr val="accent1">
                    <a:lumMod val="50000"/>
                  </a:schemeClr>
                </a:solidFill>
                <a:latin typeface="Times New Roman" panose="02020603050405020304" pitchFamily="18" charset="0"/>
                <a:cs typeface="Times New Roman" panose="02020603050405020304" pitchFamily="18" charset="0"/>
              </a:rPr>
              <a:t>жилых помещений по адресам: п. Радиоцентр и ул. Ленина, 39. </a:t>
            </a:r>
          </a:p>
        </p:txBody>
      </p:sp>
      <p:pic>
        <p:nvPicPr>
          <p:cNvPr id="2050" name="Picture 2" descr="https://amur.info/wp-content/uploads/2025/03/Klyuchi-768x51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58785" y="5145208"/>
            <a:ext cx="2486820" cy="1657881"/>
          </a:xfrm>
          <a:prstGeom prst="rect">
            <a:avLst/>
          </a:prstGeom>
          <a:ln>
            <a:noFill/>
          </a:ln>
          <a:effectLst>
            <a:outerShdw blurRad="292100" dist="139700" dir="2700000" algn="tl" rotWithShape="0">
              <a:srgbClr val="333333">
                <a:alpha val="65000"/>
              </a:srgbClr>
            </a:outerShdw>
            <a:softEdge rad="38100"/>
          </a:effectLst>
          <a:extLst>
            <a:ext uri="{909E8E84-426E-40DD-AFC4-6F175D3DCCD1}">
              <a14:hiddenFill xmlns:a14="http://schemas.microsoft.com/office/drawing/2010/main">
                <a:solidFill>
                  <a:srgbClr val="FFFFFF"/>
                </a:solidFill>
              </a14:hiddenFill>
            </a:ext>
          </a:extLst>
        </p:spPr>
      </p:pic>
      <p:sp>
        <p:nvSpPr>
          <p:cNvPr id="14" name="Прямоугольник 13"/>
          <p:cNvSpPr/>
          <p:nvPr/>
        </p:nvSpPr>
        <p:spPr>
          <a:xfrm>
            <a:off x="565140" y="3498604"/>
            <a:ext cx="10610860" cy="646331"/>
          </a:xfrm>
          <a:prstGeom prst="rect">
            <a:avLst/>
          </a:prstGeom>
        </p:spPr>
        <p:txBody>
          <a:bodyPr wrap="square">
            <a:spAutoFit/>
          </a:bodyPr>
          <a:lstStyle/>
          <a:p>
            <a:r>
              <a:rPr lang="ru-RU" b="1" i="1" dirty="0">
                <a:solidFill>
                  <a:schemeClr val="accent1">
                    <a:lumMod val="50000"/>
                  </a:schemeClr>
                </a:solidFill>
                <a:latin typeface="Times New Roman" panose="02020603050405020304" pitchFamily="18" charset="0"/>
              </a:rPr>
              <a:t>В рамках реализации программы</a:t>
            </a:r>
            <a:r>
              <a:rPr lang="ru-RU" b="1" i="1" dirty="0">
                <a:solidFill>
                  <a:srgbClr val="1C4587"/>
                </a:solidFill>
                <a:latin typeface="Times New Roman" panose="02020603050405020304" pitchFamily="18" charset="0"/>
              </a:rPr>
              <a:t> </a:t>
            </a:r>
            <a:r>
              <a:rPr lang="ru-RU" b="1" i="1" dirty="0">
                <a:solidFill>
                  <a:srgbClr val="FF0000"/>
                </a:solidFill>
                <a:latin typeface="Times New Roman" panose="02020603050405020304" pitchFamily="18" charset="0"/>
              </a:rPr>
              <a:t>«Обеспечение доступным и комфортным жильем населения города Благовещенска» </a:t>
            </a:r>
            <a:r>
              <a:rPr lang="ru-RU" b="1" i="1" dirty="0">
                <a:solidFill>
                  <a:schemeClr val="accent1">
                    <a:lumMod val="50000"/>
                  </a:schemeClr>
                </a:solidFill>
                <a:latin typeface="Times New Roman" panose="02020603050405020304" pitchFamily="18" charset="0"/>
              </a:rPr>
              <a:t>осуществлены следующие мероприятия:</a:t>
            </a:r>
            <a:endParaRPr lang="ru-RU" dirty="0">
              <a:solidFill>
                <a:schemeClr val="accent1">
                  <a:lumMod val="50000"/>
                </a:schemeClr>
              </a:solidFill>
            </a:endParaRPr>
          </a:p>
        </p:txBody>
      </p:sp>
      <p:pic>
        <p:nvPicPr>
          <p:cNvPr id="2052" name="Picture 4" descr="Купить земельный участок ИЖС в Благовещенске, продажа участков под  строительство. Найдено 82 объявления."/>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69115" y="1738534"/>
            <a:ext cx="2294414" cy="1529609"/>
          </a:xfrm>
          <a:prstGeom prst="rect">
            <a:avLst/>
          </a:prstGeom>
          <a:ln>
            <a:noFill/>
          </a:ln>
          <a:effectLst>
            <a:outerShdw blurRad="292100" dist="139700" dir="2700000" algn="tl" rotWithShape="0">
              <a:srgbClr val="333333">
                <a:alpha val="65000"/>
              </a:srgbClr>
            </a:outerShdw>
            <a:softEdge rad="38100"/>
          </a:effectLst>
          <a:extLst>
            <a:ext uri="{909E8E84-426E-40DD-AFC4-6F175D3DCCD1}">
              <a14:hiddenFill xmlns:a14="http://schemas.microsoft.com/office/drawing/2010/main">
                <a:solidFill>
                  <a:srgbClr val="FFFFFF"/>
                </a:solidFill>
              </a14:hiddenFill>
            </a:ext>
          </a:extLst>
        </p:spPr>
      </p:pic>
      <p:sp>
        <p:nvSpPr>
          <p:cNvPr id="15" name="Прямоугольник 14"/>
          <p:cNvSpPr/>
          <p:nvPr/>
        </p:nvSpPr>
        <p:spPr>
          <a:xfrm>
            <a:off x="565140" y="4230826"/>
            <a:ext cx="6057333" cy="2308324"/>
          </a:xfrm>
          <a:prstGeom prst="rect">
            <a:avLst/>
          </a:prstGeom>
        </p:spPr>
        <p:txBody>
          <a:bodyPr wrap="square">
            <a:spAutoFit/>
          </a:bodyPr>
          <a:lstStyle/>
          <a:p>
            <a:pPr algn="just"/>
            <a:r>
              <a:rPr lang="ru-RU" sz="1600" b="1" dirty="0">
                <a:solidFill>
                  <a:schemeClr val="accent1">
                    <a:lumMod val="50000"/>
                  </a:schemeClr>
                </a:solidFill>
                <a:latin typeface="Times New Roman" panose="02020603050405020304" pitchFamily="18" charset="0"/>
                <a:cs typeface="Times New Roman" panose="02020603050405020304" pitchFamily="18" charset="0"/>
              </a:rPr>
              <a:t>Произведена единовременная денежная выплата для улучшения жилищных условий, приобретения земельного участка для индивидуального жилищного строительства </a:t>
            </a:r>
            <a:r>
              <a:rPr lang="ru-RU" sz="1600" b="1" dirty="0" smtClean="0">
                <a:solidFill>
                  <a:schemeClr val="accent1">
                    <a:lumMod val="50000"/>
                  </a:schemeClr>
                </a:solidFill>
                <a:latin typeface="Times New Roman" panose="02020603050405020304" pitchFamily="18" charset="0"/>
                <a:cs typeface="Times New Roman" panose="02020603050405020304" pitchFamily="18" charset="0"/>
              </a:rPr>
              <a:t>(31 </a:t>
            </a:r>
            <a:r>
              <a:rPr lang="ru-RU" sz="1600" b="1" dirty="0">
                <a:solidFill>
                  <a:schemeClr val="accent1">
                    <a:lumMod val="50000"/>
                  </a:schemeClr>
                </a:solidFill>
                <a:latin typeface="Times New Roman" panose="02020603050405020304" pitchFamily="18" charset="0"/>
                <a:cs typeface="Times New Roman" panose="02020603050405020304" pitchFamily="18" charset="0"/>
              </a:rPr>
              <a:t>сертификатов), для ведения садоводства </a:t>
            </a:r>
            <a:r>
              <a:rPr lang="ru-RU" sz="1600" b="1" dirty="0" smtClean="0">
                <a:solidFill>
                  <a:schemeClr val="accent1">
                    <a:lumMod val="50000"/>
                  </a:schemeClr>
                </a:solidFill>
                <a:latin typeface="Times New Roman" panose="02020603050405020304" pitchFamily="18" charset="0"/>
                <a:cs typeface="Times New Roman" panose="02020603050405020304" pitchFamily="18" charset="0"/>
              </a:rPr>
              <a:t>(6 </a:t>
            </a:r>
            <a:r>
              <a:rPr lang="ru-RU" sz="1600" b="1" dirty="0">
                <a:solidFill>
                  <a:schemeClr val="accent1">
                    <a:lumMod val="50000"/>
                  </a:schemeClr>
                </a:solidFill>
                <a:latin typeface="Times New Roman" panose="02020603050405020304" pitchFamily="18" charset="0"/>
                <a:cs typeface="Times New Roman" panose="02020603050405020304" pitchFamily="18" charset="0"/>
              </a:rPr>
              <a:t>сертификатов).</a:t>
            </a:r>
          </a:p>
          <a:p>
            <a:pPr algn="just"/>
            <a:r>
              <a:rPr lang="ru-RU" sz="1600" b="1" dirty="0">
                <a:solidFill>
                  <a:schemeClr val="accent1">
                    <a:lumMod val="50000"/>
                  </a:schemeClr>
                </a:solidFill>
                <a:latin typeface="Times New Roman" panose="02020603050405020304" pitchFamily="18" charset="0"/>
                <a:cs typeface="Times New Roman" panose="02020603050405020304" pitchFamily="18" charset="0"/>
              </a:rPr>
              <a:t>Осуществлен снос аварийных домов, общая площадь составила 7,39 тыс. кв. м.</a:t>
            </a:r>
          </a:p>
          <a:p>
            <a:pPr algn="just"/>
            <a:r>
              <a:rPr lang="ru-RU" sz="1600" b="1" dirty="0">
                <a:solidFill>
                  <a:schemeClr val="accent1">
                    <a:lumMod val="50000"/>
                  </a:schemeClr>
                </a:solidFill>
                <a:latin typeface="Times New Roman" panose="02020603050405020304" pitchFamily="18" charset="0"/>
                <a:cs typeface="Times New Roman" panose="02020603050405020304" pitchFamily="18" charset="0"/>
              </a:rPr>
              <a:t>Обеспечена жильем 1 молодая семья (4 человека). Осуществлено переселение граждан из аварийного жилищного фонда (2 квартиры, 9 чел., на общую сумму 12,7 млн. рублей).</a:t>
            </a:r>
          </a:p>
        </p:txBody>
      </p:sp>
      <p:sp>
        <p:nvSpPr>
          <p:cNvPr id="16" name="Прямоугольник 15"/>
          <p:cNvSpPr/>
          <p:nvPr/>
        </p:nvSpPr>
        <p:spPr>
          <a:xfrm>
            <a:off x="6975801" y="3821769"/>
            <a:ext cx="4800600" cy="1323439"/>
          </a:xfrm>
          <a:prstGeom prst="rect">
            <a:avLst/>
          </a:prstGeom>
        </p:spPr>
        <p:txBody>
          <a:bodyPr wrap="square">
            <a:spAutoFit/>
          </a:bodyPr>
          <a:lstStyle/>
          <a:p>
            <a:pPr algn="just"/>
            <a:r>
              <a:rPr lang="ru-RU" sz="1600" b="1" dirty="0">
                <a:solidFill>
                  <a:schemeClr val="accent1">
                    <a:lumMod val="50000"/>
                  </a:schemeClr>
                </a:solidFill>
                <a:latin typeface="Times New Roman" panose="02020603050405020304" pitchFamily="18" charset="0"/>
                <a:cs typeface="Times New Roman" panose="02020603050405020304" pitchFamily="18" charset="0"/>
              </a:rPr>
              <a:t>В 2024 году для детей-сирот приобретено 10 квартир на общую сумму 40,5 млн. рублей, а также, заключены контракты на приобретение 11 квартир путем участия в долевом строительстве на общую сумму 49,4 млн. рублей.</a:t>
            </a:r>
          </a:p>
        </p:txBody>
      </p:sp>
      <p:pic>
        <p:nvPicPr>
          <p:cNvPr id="2054" name="Picture 6" descr="Фото: прокуратура Амурской области"/>
          <p:cNvPicPr>
            <a:picLocks noChangeAspect="1"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705053" y="1716304"/>
            <a:ext cx="2251617" cy="1551839"/>
          </a:xfrm>
          <a:prstGeom prst="rect">
            <a:avLst/>
          </a:prstGeom>
          <a:ln>
            <a:noFill/>
          </a:ln>
          <a:effectLst>
            <a:outerShdw blurRad="292100" dist="139700" dir="2700000" algn="tl" rotWithShape="0">
              <a:srgbClr val="333333">
                <a:alpha val="65000"/>
              </a:srgbClr>
            </a:outerShdw>
            <a:softEdge rad="38100"/>
          </a:effectLst>
          <a:extLst>
            <a:ext uri="{909E8E84-426E-40DD-AFC4-6F175D3DCCD1}">
              <a14:hiddenFill xmlns:a14="http://schemas.microsoft.com/office/drawing/2010/main">
                <a:solidFill>
                  <a:srgbClr val="FFFFFF"/>
                </a:solidFill>
              </a14:hiddenFill>
            </a:ext>
          </a:extLst>
        </p:spPr>
      </p:pic>
      <p:sp>
        <p:nvSpPr>
          <p:cNvPr id="21" name="Прямоугольник 20">
            <a:extLst>
              <a:ext uri="{FF2B5EF4-FFF2-40B4-BE49-F238E27FC236}">
                <a16:creationId xmlns:a16="http://schemas.microsoft.com/office/drawing/2014/main" id="{DD79B479-E288-4134-BDA2-7422AEDF1871}"/>
              </a:ext>
            </a:extLst>
          </p:cNvPr>
          <p:cNvSpPr/>
          <p:nvPr/>
        </p:nvSpPr>
        <p:spPr>
          <a:xfrm>
            <a:off x="6055561" y="1619058"/>
            <a:ext cx="5803968" cy="1200329"/>
          </a:xfrm>
          <a:prstGeom prst="rect">
            <a:avLst/>
          </a:prstGeom>
        </p:spPr>
        <p:txBody>
          <a:bodyPr wrap="square">
            <a:spAutoFit/>
          </a:bodyPr>
          <a:lstStyle/>
          <a:p>
            <a:pPr algn="ctr"/>
            <a:r>
              <a:rPr lang="ru-RU" b="1" u="sng"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Общий объем финансовых средств, предусмотренных в 202</a:t>
            </a:r>
            <a:r>
              <a:rPr lang="en-US" b="1" u="sng"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4</a:t>
            </a:r>
            <a:r>
              <a:rPr lang="ru-RU" b="1" u="sng"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году на реализацию программы, составил </a:t>
            </a:r>
          </a:p>
          <a:p>
            <a:pPr algn="ctr"/>
            <a:r>
              <a:rPr lang="ru-RU" b="1" u="sng" dirty="0" smtClean="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320</a:t>
            </a:r>
            <a:r>
              <a:rPr lang="ru-RU" b="1" u="sng" dirty="0" smtClean="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b="1" u="sng"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млн. рублей, исполнение составило </a:t>
            </a:r>
            <a:r>
              <a:rPr lang="ru-RU" b="1" u="sng" dirty="0" smtClean="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86,9 </a:t>
            </a:r>
            <a:r>
              <a:rPr lang="ru-RU" b="1" u="sng"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процента </a:t>
            </a:r>
            <a:r>
              <a:rPr lang="ru-RU" b="1" u="sng" dirty="0" smtClean="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(278 </a:t>
            </a:r>
            <a:r>
              <a:rPr lang="ru-RU" b="1" u="sng"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млн. рублей). </a:t>
            </a:r>
            <a:endParaRPr lang="ru-RU" u="sng" dirty="0">
              <a:solidFill>
                <a:schemeClr val="accent1">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4399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7963E43-943F-4BB3-B6EF-1E31AA6DFC20}"/>
              </a:ext>
            </a:extLst>
          </p:cNvPr>
          <p:cNvSpPr txBox="1"/>
          <p:nvPr/>
        </p:nvSpPr>
        <p:spPr>
          <a:xfrm>
            <a:off x="2997326" y="4227621"/>
            <a:ext cx="9194674" cy="2308324"/>
          </a:xfrm>
          <a:prstGeom prst="rect">
            <a:avLst/>
          </a:prstGeom>
          <a:noFill/>
        </p:spPr>
        <p:txBody>
          <a:bodyPr wrap="square" rtlCol="0">
            <a:spAutoFit/>
          </a:bodyPr>
          <a:lstStyle/>
          <a:p>
            <a:pPr>
              <a:buFont typeface="Arial" panose="020B0604020202020204" pitchFamily="34" charset="0"/>
              <a:buChar char="•"/>
            </a:pPr>
            <a:r>
              <a:rPr lang="ru-RU" sz="1600" b="1" dirty="0">
                <a:solidFill>
                  <a:srgbClr val="002060"/>
                </a:solidFill>
                <a:latin typeface="Times New Roman" panose="02020603050405020304" pitchFamily="18" charset="0"/>
                <a:cs typeface="Times New Roman" panose="02020603050405020304" pitchFamily="18" charset="0"/>
              </a:rPr>
              <a:t>В уборке и текущем ремонте городских улиц было задействовано более 63 единиц дорожной техники и 118 рабочих, которые работали в две смены.</a:t>
            </a:r>
          </a:p>
          <a:p>
            <a:pPr indent="-285750">
              <a:buFont typeface="Arial" panose="020B0604020202020204" pitchFamily="34" charset="0"/>
              <a:buChar char="•"/>
            </a:pPr>
            <a:r>
              <a:rPr lang="ru-RU" sz="1600" b="1" dirty="0">
                <a:solidFill>
                  <a:srgbClr val="002060"/>
                </a:solidFill>
                <a:latin typeface="Times New Roman" panose="02020603050405020304" pitchFamily="18" charset="0"/>
                <a:cs typeface="Times New Roman" panose="02020603050405020304" pitchFamily="18" charset="0"/>
              </a:rPr>
              <a:t>Модернизированы светофоры на пересечениях улиц Ленина-Артиллерийская, Ленина-</a:t>
            </a:r>
          </a:p>
          <a:p>
            <a:r>
              <a:rPr lang="ru-RU" sz="1600" b="1" dirty="0">
                <a:solidFill>
                  <a:srgbClr val="002060"/>
                </a:solidFill>
                <a:latin typeface="Times New Roman" panose="02020603050405020304" pitchFamily="18" charset="0"/>
                <a:cs typeface="Times New Roman" panose="02020603050405020304" pitchFamily="18" charset="0"/>
              </a:rPr>
              <a:t>пер. Пограничный, по улице Ленина (остановка «Институт леса») и в районе школы № 22.</a:t>
            </a:r>
          </a:p>
          <a:p>
            <a:pPr indent="-285750">
              <a:buFont typeface="Arial" panose="020B0604020202020204" pitchFamily="34" charset="0"/>
              <a:buChar char="•"/>
            </a:pPr>
            <a:r>
              <a:rPr lang="ru-RU" sz="1600" b="1" dirty="0">
                <a:solidFill>
                  <a:srgbClr val="002060"/>
                </a:solidFill>
                <a:latin typeface="Times New Roman" panose="02020603050405020304" pitchFamily="18" charset="0"/>
                <a:cs typeface="Times New Roman" panose="02020603050405020304" pitchFamily="18" charset="0"/>
              </a:rPr>
              <a:t>Обустроены пешеходные переходы по улице Пушкина (от ул. Фрунзе до ул. Ленина), по улице Чайковского в районе домов 301 и 309, по улице Кузнечной (в районе улицы Соколовская).</a:t>
            </a:r>
          </a:p>
          <a:p>
            <a:pPr indent="-285750">
              <a:buFont typeface="Arial" panose="020B0604020202020204" pitchFamily="34" charset="0"/>
              <a:buChar char="•"/>
            </a:pPr>
            <a:r>
              <a:rPr lang="ru-RU" sz="1600" b="1" dirty="0">
                <a:solidFill>
                  <a:srgbClr val="002060"/>
                </a:solidFill>
                <a:latin typeface="Times New Roman" panose="02020603050405020304" pitchFamily="18" charset="0"/>
                <a:cs typeface="Times New Roman" panose="02020603050405020304" pitchFamily="18" charset="0"/>
              </a:rPr>
              <a:t>Установлены остановочные павильоны по улице Ленина и </a:t>
            </a:r>
            <a:r>
              <a:rPr lang="ru-RU" sz="1600" b="1" dirty="0" err="1">
                <a:solidFill>
                  <a:srgbClr val="002060"/>
                </a:solidFill>
                <a:latin typeface="Times New Roman" panose="02020603050405020304" pitchFamily="18" charset="0"/>
                <a:cs typeface="Times New Roman" panose="02020603050405020304" pitchFamily="18" charset="0"/>
              </a:rPr>
              <a:t>Игнатьевскому</a:t>
            </a:r>
            <a:r>
              <a:rPr lang="ru-RU" sz="1600" b="1" dirty="0">
                <a:solidFill>
                  <a:srgbClr val="002060"/>
                </a:solidFill>
                <a:latin typeface="Times New Roman" panose="02020603050405020304" pitchFamily="18" charset="0"/>
                <a:cs typeface="Times New Roman" panose="02020603050405020304" pitchFamily="18" charset="0"/>
              </a:rPr>
              <a:t> шоссе, а также павильоны на остановках школьных автобусов в п. Мясокомбинат, п. Моховая падь и с. Белогорье.</a:t>
            </a:r>
          </a:p>
        </p:txBody>
      </p:sp>
      <p:sp>
        <p:nvSpPr>
          <p:cNvPr id="4" name="TextBox 3">
            <a:extLst>
              <a:ext uri="{FF2B5EF4-FFF2-40B4-BE49-F238E27FC236}">
                <a16:creationId xmlns:a16="http://schemas.microsoft.com/office/drawing/2014/main" id="{FEA39FFD-C0AD-47FC-A52C-547E07C512E0}"/>
              </a:ext>
            </a:extLst>
          </p:cNvPr>
          <p:cNvSpPr txBox="1"/>
          <p:nvPr/>
        </p:nvSpPr>
        <p:spPr>
          <a:xfrm>
            <a:off x="1812824" y="425157"/>
            <a:ext cx="9628987" cy="1077218"/>
          </a:xfrm>
          <a:prstGeom prst="rect">
            <a:avLst/>
          </a:prstGeom>
          <a:noFill/>
        </p:spPr>
        <p:txBody>
          <a:bodyPr wrap="square" rtlCol="0">
            <a:spAutoFit/>
          </a:bodyPr>
          <a:lstStyle/>
          <a:p>
            <a:r>
              <a:rPr lang="ru-RU" sz="3200" b="1" dirty="0">
                <a:solidFill>
                  <a:srgbClr val="8A0000"/>
                </a:solidFill>
                <a:latin typeface="+mj-lt"/>
                <a:ea typeface="+mj-ea"/>
                <a:cs typeface="+mj-cs"/>
                <a:sym typeface="Fjalla One"/>
              </a:rPr>
              <a:t>ОСНОВНЫЕ МЕРОПРИЯТИЯ МУНИЦИПАЛЬНЫХ ПРОГРАММ В ГОРОДЕ БЛАГОВЕЩЕНСКЕ в 2024 ГОДУ</a:t>
            </a:r>
          </a:p>
        </p:txBody>
      </p:sp>
      <p:pic>
        <p:nvPicPr>
          <p:cNvPr id="5" name="Рисунок 4">
            <a:extLst>
              <a:ext uri="{FF2B5EF4-FFF2-40B4-BE49-F238E27FC236}">
                <a16:creationId xmlns:a16="http://schemas.microsoft.com/office/drawing/2014/main" id="{F6E2AF8B-3971-4784-959D-158B4C84E4D2}"/>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p:blipFill>
        <p:spPr>
          <a:xfrm>
            <a:off x="266587" y="156539"/>
            <a:ext cx="1440442" cy="1440442"/>
          </a:xfrm>
          <a:prstGeom prst="rect">
            <a:avLst/>
          </a:prstGeom>
        </p:spPr>
      </p:pic>
      <p:sp>
        <p:nvSpPr>
          <p:cNvPr id="7" name="Прямоугольник 6">
            <a:extLst>
              <a:ext uri="{FF2B5EF4-FFF2-40B4-BE49-F238E27FC236}">
                <a16:creationId xmlns:a16="http://schemas.microsoft.com/office/drawing/2014/main" id="{19A0621B-5F78-4E19-810F-56839ADDA15F}"/>
              </a:ext>
            </a:extLst>
          </p:cNvPr>
          <p:cNvSpPr/>
          <p:nvPr/>
        </p:nvSpPr>
        <p:spPr>
          <a:xfrm>
            <a:off x="11328968" y="779847"/>
            <a:ext cx="596445" cy="923330"/>
          </a:xfrm>
          <a:prstGeom prst="rect">
            <a:avLst/>
          </a:prstGeom>
          <a:noFill/>
        </p:spPr>
        <p:txBody>
          <a:bodyPr wrap="square" lIns="91440" tIns="45720" rIns="91440" bIns="45720">
            <a:spAutoFit/>
          </a:bodyPr>
          <a:lstStyle/>
          <a:p>
            <a:pPr algn="ctr"/>
            <a:r>
              <a:rPr lang="ru-RU" sz="5400" b="1" dirty="0">
                <a:ln w="22225">
                  <a:solidFill>
                    <a:schemeClr val="accent2"/>
                  </a:solidFill>
                  <a:prstDash val="solid"/>
                </a:ln>
                <a:solidFill>
                  <a:srgbClr val="002060"/>
                </a:solidFill>
              </a:rPr>
              <a:t>2</a:t>
            </a:r>
          </a:p>
        </p:txBody>
      </p:sp>
      <p:sp>
        <p:nvSpPr>
          <p:cNvPr id="8" name="Прямоугольник 7">
            <a:extLst>
              <a:ext uri="{FF2B5EF4-FFF2-40B4-BE49-F238E27FC236}">
                <a16:creationId xmlns:a16="http://schemas.microsoft.com/office/drawing/2014/main" id="{DD79B479-E288-4134-BDA2-7422AEDF1871}"/>
              </a:ext>
            </a:extLst>
          </p:cNvPr>
          <p:cNvSpPr/>
          <p:nvPr/>
        </p:nvSpPr>
        <p:spPr>
          <a:xfrm>
            <a:off x="330494" y="1696032"/>
            <a:ext cx="11493672" cy="677108"/>
          </a:xfrm>
          <a:prstGeom prst="rect">
            <a:avLst/>
          </a:prstGeom>
        </p:spPr>
        <p:txBody>
          <a:bodyPr wrap="square">
            <a:spAutoFit/>
          </a:bodyPr>
          <a:lstStyle/>
          <a:p>
            <a:pPr algn="ctr"/>
            <a:r>
              <a:rPr lang="ru-RU" sz="1900" b="1" u="sng"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Общий объем финансовых средств, предусмотренных в 202</a:t>
            </a:r>
            <a:r>
              <a:rPr lang="en-US" sz="1900" b="1" u="sng"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4</a:t>
            </a:r>
            <a:r>
              <a:rPr lang="ru-RU" sz="1900" b="1" u="sng"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году на реализацию программы, составил </a:t>
            </a:r>
            <a:r>
              <a:rPr lang="en-US" sz="1900" b="1" u="sng"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2</a:t>
            </a:r>
            <a:r>
              <a:rPr lang="ru-RU" sz="1900" b="1" u="sng"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051 млн. рублей, исполнение составило 86 процентов или 1 </a:t>
            </a:r>
            <a:r>
              <a:rPr lang="ru-RU" sz="1900" b="1" u="sng" dirty="0" smtClean="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758  </a:t>
            </a:r>
            <a:r>
              <a:rPr lang="ru-RU" sz="1900" b="1" u="sng"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млн. рублей. </a:t>
            </a:r>
            <a:endParaRPr lang="ru-RU" sz="1900" u="sng" dirty="0">
              <a:solidFill>
                <a:schemeClr val="accent1">
                  <a:lumMod val="50000"/>
                </a:schemeClr>
              </a:solidFill>
              <a:latin typeface="Times New Roman" panose="02020603050405020304" pitchFamily="18" charset="0"/>
              <a:cs typeface="Times New Roman" panose="02020603050405020304" pitchFamily="18" charset="0"/>
            </a:endParaRPr>
          </a:p>
        </p:txBody>
      </p:sp>
      <p:pic>
        <p:nvPicPr>
          <p:cNvPr id="2050" name="Picture 2" descr="В Благовещенске на пересечении Горького и Новой монтируют светофор"/>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117986" y="4370721"/>
            <a:ext cx="2879340" cy="2190698"/>
          </a:xfrm>
          <a:prstGeom prst="rect">
            <a:avLst/>
          </a:prstGeom>
          <a:ln>
            <a:noFill/>
          </a:ln>
          <a:effectLst>
            <a:outerShdw blurRad="292100" dist="139700" dir="2700000" algn="tl" rotWithShape="0">
              <a:srgbClr val="333333">
                <a:alpha val="65000"/>
              </a:srgbClr>
            </a:outerShdw>
            <a:softEdge rad="38100"/>
          </a:effectLst>
          <a:extLst>
            <a:ext uri="{909E8E84-426E-40DD-AFC4-6F175D3DCCD1}">
              <a14:hiddenFill xmlns:a14="http://schemas.microsoft.com/office/drawing/2010/main">
                <a:solidFill>
                  <a:srgbClr val="FFFFFF"/>
                </a:solidFill>
              </a14:hiddenFill>
            </a:ext>
          </a:extLst>
        </p:spPr>
      </p:pic>
      <p:sp>
        <p:nvSpPr>
          <p:cNvPr id="9" name="Прямоугольник 8"/>
          <p:cNvSpPr/>
          <p:nvPr/>
        </p:nvSpPr>
        <p:spPr>
          <a:xfrm>
            <a:off x="117986" y="2762211"/>
            <a:ext cx="8640278" cy="1815882"/>
          </a:xfrm>
          <a:prstGeom prst="rect">
            <a:avLst/>
          </a:prstGeom>
        </p:spPr>
        <p:txBody>
          <a:bodyPr wrap="square">
            <a:spAutoFit/>
          </a:bodyPr>
          <a:lstStyle/>
          <a:p>
            <a:pPr indent="-285750">
              <a:buFont typeface="Arial" panose="020B0604020202020204" pitchFamily="34" charset="0"/>
              <a:buChar char="•"/>
            </a:pPr>
            <a:r>
              <a:rPr lang="ru-RU" sz="1600" b="1" dirty="0">
                <a:solidFill>
                  <a:srgbClr val="002060"/>
                </a:solidFill>
                <a:latin typeface="Times New Roman" panose="02020603050405020304" pitchFamily="18" charset="0"/>
                <a:cs typeface="Times New Roman" panose="02020603050405020304" pitchFamily="18" charset="0"/>
              </a:rPr>
              <a:t>Выполнены работы по реконструкции автомобильной дороги протяженностью 0,521 км по ул. Горького от ул. Первомайская до ул. Лазо.</a:t>
            </a:r>
          </a:p>
          <a:p>
            <a:pPr indent="-285750">
              <a:buFont typeface="Arial" panose="020B0604020202020204" pitchFamily="34" charset="0"/>
              <a:buChar char="•"/>
            </a:pPr>
            <a:r>
              <a:rPr lang="ru-RU" sz="1600" b="1" dirty="0">
                <a:solidFill>
                  <a:srgbClr val="002060"/>
                </a:solidFill>
                <a:latin typeface="Times New Roman" panose="02020603050405020304" pitchFamily="18" charset="0"/>
                <a:cs typeface="Times New Roman" panose="02020603050405020304" pitchFamily="18" charset="0"/>
              </a:rPr>
              <a:t>Проведен ремонт автомобильных дорог – приведение к нормативным требованиям - протяженность 3,4 км.</a:t>
            </a:r>
          </a:p>
          <a:p>
            <a:pPr indent="-285750">
              <a:buFont typeface="Arial" panose="020B0604020202020204" pitchFamily="34" charset="0"/>
              <a:buChar char="•"/>
            </a:pPr>
            <a:r>
              <a:rPr lang="ru-RU" sz="1600" b="1" dirty="0">
                <a:solidFill>
                  <a:srgbClr val="002060"/>
                </a:solidFill>
                <a:latin typeface="Times New Roman" panose="02020603050405020304" pitchFamily="18" charset="0"/>
                <a:cs typeface="Times New Roman" panose="02020603050405020304" pitchFamily="18" charset="0"/>
              </a:rPr>
              <a:t>Осуществлена поставка 12 автобусов  среднего класса марки ПАЗ на сумму 189 млн. рублей.</a:t>
            </a:r>
          </a:p>
          <a:p>
            <a:pPr indent="-285750">
              <a:buFont typeface="Arial" panose="020B0604020202020204" pitchFamily="34" charset="0"/>
              <a:buChar char="•"/>
            </a:pPr>
            <a:endParaRPr lang="ru-RU" sz="1600" b="1" dirty="0">
              <a:solidFill>
                <a:srgbClr val="002060"/>
              </a:solidFill>
              <a:latin typeface="Times New Roman" panose="02020603050405020304" pitchFamily="18" charset="0"/>
              <a:cs typeface="Times New Roman" panose="02020603050405020304" pitchFamily="18" charset="0"/>
            </a:endParaRPr>
          </a:p>
        </p:txBody>
      </p:sp>
      <p:sp>
        <p:nvSpPr>
          <p:cNvPr id="10" name="Прямоугольник 9"/>
          <p:cNvSpPr/>
          <p:nvPr/>
        </p:nvSpPr>
        <p:spPr>
          <a:xfrm>
            <a:off x="266586" y="3635001"/>
            <a:ext cx="8818419" cy="338554"/>
          </a:xfrm>
          <a:prstGeom prst="rect">
            <a:avLst/>
          </a:prstGeom>
        </p:spPr>
        <p:txBody>
          <a:bodyPr wrap="square">
            <a:spAutoFit/>
          </a:bodyPr>
          <a:lstStyle/>
          <a:p>
            <a:pPr indent="-285750">
              <a:buFont typeface="Arial" panose="020B0604020202020204" pitchFamily="34" charset="0"/>
              <a:buChar char="•"/>
            </a:pPr>
            <a:endParaRPr lang="ru-RU" sz="1600" b="1" dirty="0">
              <a:solidFill>
                <a:srgbClr val="002060"/>
              </a:solidFill>
              <a:latin typeface="Times New Roman" panose="02020603050405020304" pitchFamily="18" charset="0"/>
              <a:cs typeface="Times New Roman" panose="02020603050405020304" pitchFamily="18" charset="0"/>
            </a:endParaRPr>
          </a:p>
        </p:txBody>
      </p:sp>
      <p:sp>
        <p:nvSpPr>
          <p:cNvPr id="11" name="Прямоугольник 10"/>
          <p:cNvSpPr/>
          <p:nvPr/>
        </p:nvSpPr>
        <p:spPr>
          <a:xfrm>
            <a:off x="117986" y="2383009"/>
            <a:ext cx="9346637" cy="369332"/>
          </a:xfrm>
          <a:prstGeom prst="rect">
            <a:avLst/>
          </a:prstGeom>
        </p:spPr>
        <p:txBody>
          <a:bodyPr wrap="square">
            <a:spAutoFit/>
          </a:bodyPr>
          <a:lstStyle/>
          <a:p>
            <a:r>
              <a:rPr lang="ru-RU" b="1" dirty="0">
                <a:solidFill>
                  <a:srgbClr val="FF0000"/>
                </a:solidFill>
                <a:latin typeface="Times New Roman" panose="02020603050405020304" pitchFamily="18" charset="0"/>
                <a:cs typeface="Times New Roman" panose="02020603050405020304" pitchFamily="18" charset="0"/>
              </a:rPr>
              <a:t>В рамках программы «Развитие транспортной системы города Благовещенска»:</a:t>
            </a:r>
          </a:p>
        </p:txBody>
      </p:sp>
      <p:pic>
        <p:nvPicPr>
          <p:cNvPr id="2052" name="Picture 4" descr="https://xn--b1acd3balk.xn--p1ai/img/news/46658.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16489" y="2368258"/>
            <a:ext cx="2749452" cy="1842134"/>
          </a:xfrm>
          <a:prstGeom prst="rect">
            <a:avLst/>
          </a:prstGeom>
          <a:ln>
            <a:noFill/>
          </a:ln>
          <a:effectLst>
            <a:outerShdw blurRad="292100" dist="139700" dir="2700000" algn="tl" rotWithShape="0">
              <a:srgbClr val="333333">
                <a:alpha val="65000"/>
              </a:srgbClr>
            </a:outerShdw>
            <a:softEdge rad="381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5779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F6E2AF8B-3971-4784-959D-158B4C84E4D2}"/>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p:blipFill>
        <p:spPr>
          <a:xfrm>
            <a:off x="266587" y="156539"/>
            <a:ext cx="1440442" cy="1440442"/>
          </a:xfrm>
          <a:prstGeom prst="rect">
            <a:avLst/>
          </a:prstGeom>
        </p:spPr>
      </p:pic>
      <p:sp>
        <p:nvSpPr>
          <p:cNvPr id="13" name="Прямоугольник 12">
            <a:extLst>
              <a:ext uri="{FF2B5EF4-FFF2-40B4-BE49-F238E27FC236}">
                <a16:creationId xmlns:a16="http://schemas.microsoft.com/office/drawing/2014/main" id="{19A0621B-5F78-4E19-810F-56839ADDA15F}"/>
              </a:ext>
            </a:extLst>
          </p:cNvPr>
          <p:cNvSpPr/>
          <p:nvPr/>
        </p:nvSpPr>
        <p:spPr>
          <a:xfrm>
            <a:off x="11145016" y="704654"/>
            <a:ext cx="1023114" cy="923330"/>
          </a:xfrm>
          <a:prstGeom prst="rect">
            <a:avLst/>
          </a:prstGeom>
          <a:noFill/>
        </p:spPr>
        <p:txBody>
          <a:bodyPr wrap="square" lIns="91440" tIns="45720" rIns="91440" bIns="45720">
            <a:spAutoFit/>
          </a:bodyPr>
          <a:lstStyle/>
          <a:p>
            <a:pPr algn="ctr"/>
            <a:r>
              <a:rPr lang="ru-RU" sz="5400" b="1" dirty="0" smtClean="0">
                <a:ln w="22225">
                  <a:solidFill>
                    <a:schemeClr val="accent2"/>
                  </a:solidFill>
                  <a:prstDash val="solid"/>
                </a:ln>
                <a:solidFill>
                  <a:srgbClr val="002060"/>
                </a:solidFill>
              </a:rPr>
              <a:t>3</a:t>
            </a:r>
            <a:endParaRPr lang="ru-RU" sz="5400" b="1" dirty="0">
              <a:ln w="22225">
                <a:solidFill>
                  <a:schemeClr val="accent2"/>
                </a:solidFill>
                <a:prstDash val="solid"/>
              </a:ln>
              <a:solidFill>
                <a:srgbClr val="002060"/>
              </a:solidFill>
            </a:endParaRPr>
          </a:p>
        </p:txBody>
      </p:sp>
      <p:sp>
        <p:nvSpPr>
          <p:cNvPr id="10" name="TextBox 9">
            <a:extLst>
              <a:ext uri="{FF2B5EF4-FFF2-40B4-BE49-F238E27FC236}">
                <a16:creationId xmlns:a16="http://schemas.microsoft.com/office/drawing/2014/main" id="{E2EBC1B5-0EE0-4038-AA17-520AF29BAFBF}"/>
              </a:ext>
            </a:extLst>
          </p:cNvPr>
          <p:cNvSpPr txBox="1"/>
          <p:nvPr/>
        </p:nvSpPr>
        <p:spPr>
          <a:xfrm>
            <a:off x="1703505" y="319113"/>
            <a:ext cx="9628987" cy="1077218"/>
          </a:xfrm>
          <a:prstGeom prst="rect">
            <a:avLst/>
          </a:prstGeom>
          <a:noFill/>
        </p:spPr>
        <p:txBody>
          <a:bodyPr wrap="square" rtlCol="0">
            <a:spAutoFit/>
          </a:bodyPr>
          <a:lstStyle/>
          <a:p>
            <a:r>
              <a:rPr lang="ru-RU" sz="3200" b="1" dirty="0">
                <a:solidFill>
                  <a:srgbClr val="8A0000"/>
                </a:solidFill>
                <a:latin typeface="+mj-lt"/>
                <a:ea typeface="+mj-ea"/>
                <a:cs typeface="+mj-cs"/>
                <a:sym typeface="Fjalla One"/>
              </a:rPr>
              <a:t>ОСНОВНЫЕ МЕРОПРИЯТИЯ МУНИЦИПАЛЬНЫХ ПРОГРАММ В ГОРОДЕ БЛАГОВЕЩЕНСКЕ в 2024 ГОДУ</a:t>
            </a:r>
          </a:p>
        </p:txBody>
      </p:sp>
      <p:sp>
        <p:nvSpPr>
          <p:cNvPr id="12" name="Прямоугольник 11">
            <a:extLst>
              <a:ext uri="{FF2B5EF4-FFF2-40B4-BE49-F238E27FC236}">
                <a16:creationId xmlns:a16="http://schemas.microsoft.com/office/drawing/2014/main" id="{A022B4DA-E3CC-4AFE-BA3F-24B75F47804E}"/>
              </a:ext>
            </a:extLst>
          </p:cNvPr>
          <p:cNvSpPr/>
          <p:nvPr/>
        </p:nvSpPr>
        <p:spPr>
          <a:xfrm>
            <a:off x="408781" y="3682348"/>
            <a:ext cx="10923711" cy="584775"/>
          </a:xfrm>
          <a:prstGeom prst="rect">
            <a:avLst/>
          </a:prstGeom>
        </p:spPr>
        <p:txBody>
          <a:bodyPr wrap="square">
            <a:spAutoFit/>
          </a:bodyPr>
          <a:lstStyle/>
          <a:p>
            <a:pPr algn="ctr"/>
            <a:r>
              <a:rPr lang="ru-RU" sz="1600" b="1" i="1" u="sng" dirty="0">
                <a:solidFill>
                  <a:srgbClr val="800000"/>
                </a:solidFill>
                <a:latin typeface="Times New Roman" panose="02020603050405020304" pitchFamily="18" charset="0"/>
                <a:ea typeface="Times New Roman" panose="02020603050405020304" pitchFamily="18" charset="0"/>
              </a:rPr>
              <a:t>Объем финансовых средств, предусмотренных в 2024 году на реализацию программы, составил 4 651 млн. рублей, исполнение составило 93 процента или 4 313 млн. рублей.</a:t>
            </a:r>
            <a:endParaRPr lang="ru-RU" sz="1600" b="1" i="1" u="sng" dirty="0">
              <a:solidFill>
                <a:srgbClr val="800000"/>
              </a:solidFill>
            </a:endParaRPr>
          </a:p>
        </p:txBody>
      </p:sp>
      <p:sp>
        <p:nvSpPr>
          <p:cNvPr id="2" name="Прямоугольник 1"/>
          <p:cNvSpPr/>
          <p:nvPr/>
        </p:nvSpPr>
        <p:spPr>
          <a:xfrm>
            <a:off x="164466" y="1608613"/>
            <a:ext cx="11681573" cy="2062103"/>
          </a:xfrm>
          <a:prstGeom prst="rect">
            <a:avLst/>
          </a:prstGeom>
        </p:spPr>
        <p:txBody>
          <a:bodyPr wrap="square">
            <a:spAutoFit/>
          </a:bodyPr>
          <a:lstStyle/>
          <a:p>
            <a:pPr algn="just"/>
            <a:r>
              <a:rPr lang="ru-RU" sz="1600" b="1" dirty="0">
                <a:solidFill>
                  <a:srgbClr val="1C3A5E"/>
                </a:solidFill>
                <a:latin typeface="Times New Roman" panose="02020603050405020304" pitchFamily="18" charset="0"/>
                <a:cs typeface="Times New Roman" panose="02020603050405020304" pitchFamily="18" charset="0"/>
              </a:rPr>
              <a:t> В</a:t>
            </a:r>
            <a:r>
              <a:rPr lang="ru-RU" sz="1400" b="1" dirty="0">
                <a:solidFill>
                  <a:srgbClr val="1C3A5E"/>
                </a:solidFill>
                <a:latin typeface="Times New Roman" panose="02020603050405020304" pitchFamily="18" charset="0"/>
                <a:cs typeface="Times New Roman" panose="02020603050405020304" pitchFamily="18" charset="0"/>
              </a:rPr>
              <a:t> </a:t>
            </a:r>
            <a:r>
              <a:rPr lang="ru-RU" sz="1600" b="1" dirty="0">
                <a:solidFill>
                  <a:srgbClr val="1C3A5E"/>
                </a:solidFill>
                <a:latin typeface="Times New Roman" panose="02020603050405020304" pitchFamily="18" charset="0"/>
                <a:cs typeface="Times New Roman" panose="02020603050405020304" pitchFamily="18" charset="0"/>
              </a:rPr>
              <a:t>рамках муниципальной программы </a:t>
            </a:r>
            <a:r>
              <a:rPr lang="ru-RU" sz="1600" b="1" dirty="0">
                <a:solidFill>
                  <a:srgbClr val="FF0000"/>
                </a:solidFill>
                <a:latin typeface="Times New Roman" panose="02020603050405020304" pitchFamily="18" charset="0"/>
                <a:cs typeface="Times New Roman" panose="02020603050405020304" pitchFamily="18" charset="0"/>
              </a:rPr>
              <a:t>«Развитие и модернизация жилищно-коммунального хозяйства, энергосбережение и повышение энергетической эффективности, благоустройство территории города Благовещенска» </a:t>
            </a:r>
            <a:r>
              <a:rPr lang="ru-RU" sz="1600" b="1" dirty="0">
                <a:solidFill>
                  <a:schemeClr val="accent1">
                    <a:lumMod val="50000"/>
                  </a:schemeClr>
                </a:solidFill>
                <a:latin typeface="Times New Roman" panose="02020603050405020304" pitchFamily="18" charset="0"/>
                <a:cs typeface="Times New Roman" panose="02020603050405020304" pitchFamily="18" charset="0"/>
              </a:rPr>
              <a:t>в 2024 году в рамках реализации мероприятия приняты работы, выполненные в 2023 году, по реконструкции ул. Тепличная города Благовещенска (1 этап): заменено 0,998 км сетей водоснабжения, сетей водоотведения - 0,68 км, тепловой сети - 0,71 км, сетей электроснабжения - 1,2 км, смонтирован и введен в эксплуатацию котел и котельное оборудование на муниципальной котельной ДОС (</a:t>
            </a:r>
            <a:r>
              <a:rPr lang="ru-RU" sz="1600" b="1" dirty="0" err="1">
                <a:solidFill>
                  <a:schemeClr val="accent1">
                    <a:lumMod val="50000"/>
                  </a:schemeClr>
                </a:solidFill>
                <a:latin typeface="Times New Roman" panose="02020603050405020304" pitchFamily="18" charset="0"/>
                <a:cs typeface="Times New Roman" panose="02020603050405020304" pitchFamily="18" charset="0"/>
              </a:rPr>
              <a:t>пос.Моховая</a:t>
            </a:r>
            <a:r>
              <a:rPr lang="ru-RU" sz="1600" b="1" dirty="0">
                <a:solidFill>
                  <a:schemeClr val="accent1">
                    <a:lumMod val="50000"/>
                  </a:schemeClr>
                </a:solidFill>
                <a:latin typeface="Times New Roman" panose="02020603050405020304" pitchFamily="18" charset="0"/>
                <a:cs typeface="Times New Roman" panose="02020603050405020304" pitchFamily="18" charset="0"/>
              </a:rPr>
              <a:t> падь). Выполнены частично работы по строительству объекта «Тепловая сеть от котельной 800 квартала (вдоль ул. 50 лет Октября от ул. Зеленая до ул. </a:t>
            </a:r>
            <a:r>
              <a:rPr lang="ru-RU" sz="1600" b="1" dirty="0" err="1">
                <a:solidFill>
                  <a:schemeClr val="accent1">
                    <a:lumMod val="50000"/>
                  </a:schemeClr>
                </a:solidFill>
                <a:latin typeface="Times New Roman" panose="02020603050405020304" pitchFamily="18" charset="0"/>
                <a:cs typeface="Times New Roman" panose="02020603050405020304" pitchFamily="18" charset="0"/>
              </a:rPr>
              <a:t>Шафира</a:t>
            </a:r>
            <a:r>
              <a:rPr lang="ru-RU" sz="1600" b="1" dirty="0">
                <a:solidFill>
                  <a:schemeClr val="accent1">
                    <a:lumMod val="50000"/>
                  </a:schemeClr>
                </a:solidFill>
                <a:latin typeface="Times New Roman" panose="02020603050405020304" pitchFamily="18" charset="0"/>
                <a:cs typeface="Times New Roman" panose="02020603050405020304" pitchFamily="18" charset="0"/>
              </a:rPr>
              <a:t>)» , подготовлена проектная документация по объекту: «Реконструкция тепловых сетей в 800 квартале г. Благовещенск, Амурская область»</a:t>
            </a:r>
            <a:endParaRPr lang="ru-RU" sz="1600" dirty="0">
              <a:solidFill>
                <a:srgbClr val="FF0000"/>
              </a:solidFill>
            </a:endParaRPr>
          </a:p>
        </p:txBody>
      </p:sp>
      <p:sp>
        <p:nvSpPr>
          <p:cNvPr id="3" name="Прямоугольник 2"/>
          <p:cNvSpPr/>
          <p:nvPr/>
        </p:nvSpPr>
        <p:spPr>
          <a:xfrm>
            <a:off x="3368040" y="4327516"/>
            <a:ext cx="6057148" cy="2246769"/>
          </a:xfrm>
          <a:prstGeom prst="rect">
            <a:avLst/>
          </a:prstGeom>
        </p:spPr>
        <p:txBody>
          <a:bodyPr wrap="square">
            <a:spAutoFit/>
          </a:bodyPr>
          <a:lstStyle/>
          <a:p>
            <a:pPr algn="just"/>
            <a:r>
              <a:rPr lang="ru-RU" sz="1400" b="1" dirty="0">
                <a:solidFill>
                  <a:schemeClr val="accent1">
                    <a:lumMod val="50000"/>
                  </a:schemeClr>
                </a:solidFill>
                <a:latin typeface="Times New Roman" panose="02020603050405020304" pitchFamily="18" charset="0"/>
                <a:cs typeface="Times New Roman" panose="02020603050405020304" pitchFamily="18" charset="0"/>
              </a:rPr>
              <a:t>Выполнены работы:</a:t>
            </a:r>
          </a:p>
          <a:p>
            <a:pPr algn="just"/>
            <a:r>
              <a:rPr lang="ru-RU" sz="1400" b="1" dirty="0">
                <a:solidFill>
                  <a:schemeClr val="accent1">
                    <a:lumMod val="50000"/>
                  </a:schemeClr>
                </a:solidFill>
                <a:latin typeface="Times New Roman" panose="02020603050405020304" pitchFamily="18" charset="0"/>
                <a:cs typeface="Times New Roman" panose="02020603050405020304" pitchFamily="18" charset="0"/>
              </a:rPr>
              <a:t> - по ремонту тепловой сети по ул. Краснофлотская от ТК-44 до ТК-45); </a:t>
            </a:r>
          </a:p>
          <a:p>
            <a:pPr algn="just"/>
            <a:r>
              <a:rPr lang="ru-RU" sz="1400" b="1" dirty="0">
                <a:solidFill>
                  <a:schemeClr val="accent1">
                    <a:lumMod val="50000"/>
                  </a:schemeClr>
                </a:solidFill>
                <a:latin typeface="Times New Roman" panose="02020603050405020304" pitchFamily="18" charset="0"/>
                <a:cs typeface="Times New Roman" panose="02020603050405020304" pitchFamily="18" charset="0"/>
              </a:rPr>
              <a:t> - по ремонту котла ДКВР-10/13 в котельной по адресу: г. Благовещенск, ул. Пограничная, д. 183 и ремонт котла ДКВР-10/13 № К-2233 в котельной 101 квартал; </a:t>
            </a:r>
          </a:p>
          <a:p>
            <a:pPr algn="just"/>
            <a:r>
              <a:rPr lang="ru-RU" sz="1400" b="1" dirty="0">
                <a:solidFill>
                  <a:schemeClr val="accent1">
                    <a:lumMod val="50000"/>
                  </a:schemeClr>
                </a:solidFill>
                <a:latin typeface="Times New Roman" panose="02020603050405020304" pitchFamily="18" charset="0"/>
                <a:cs typeface="Times New Roman" panose="02020603050405020304" pitchFamily="18" charset="0"/>
              </a:rPr>
              <a:t> - по замене водопроводной камеры и колодца на пересечении ул. Октябрьская - ул. 50 лет Октября г. Благовещенска.</a:t>
            </a:r>
          </a:p>
          <a:p>
            <a:pPr algn="just"/>
            <a:r>
              <a:rPr lang="ru-RU" sz="1400" b="1" dirty="0">
                <a:solidFill>
                  <a:schemeClr val="accent1">
                    <a:lumMod val="50000"/>
                  </a:schemeClr>
                </a:solidFill>
                <a:latin typeface="Times New Roman" panose="02020603050405020304" pitchFamily="18" charset="0"/>
                <a:cs typeface="Times New Roman" panose="02020603050405020304" pitchFamily="18" charset="0"/>
              </a:rPr>
              <a:t>Приняты работы, выполненные в 2023 году по ремонту канализационного коллектора по </a:t>
            </a:r>
            <a:r>
              <a:rPr lang="ru-RU" sz="1400" b="1" dirty="0" err="1">
                <a:solidFill>
                  <a:schemeClr val="accent1">
                    <a:lumMod val="50000"/>
                  </a:schemeClr>
                </a:solidFill>
                <a:latin typeface="Times New Roman" panose="02020603050405020304" pitchFamily="18" charset="0"/>
                <a:cs typeface="Times New Roman" panose="02020603050405020304" pitchFamily="18" charset="0"/>
              </a:rPr>
              <a:t>Игнатьевскому</a:t>
            </a:r>
            <a:r>
              <a:rPr lang="ru-RU" sz="1400" b="1" dirty="0">
                <a:solidFill>
                  <a:schemeClr val="accent1">
                    <a:lumMod val="50000"/>
                  </a:schemeClr>
                </a:solidFill>
                <a:latin typeface="Times New Roman" panose="02020603050405020304" pitchFamily="18" charset="0"/>
                <a:cs typeface="Times New Roman" panose="02020603050405020304" pitchFamily="18" charset="0"/>
              </a:rPr>
              <a:t> шоссе от </a:t>
            </a:r>
            <a:r>
              <a:rPr lang="ru-RU" sz="1400" b="1" dirty="0" err="1">
                <a:solidFill>
                  <a:schemeClr val="accent1">
                    <a:lumMod val="50000"/>
                  </a:schemeClr>
                </a:solidFill>
                <a:latin typeface="Times New Roman" panose="02020603050405020304" pitchFamily="18" charset="0"/>
                <a:cs typeface="Times New Roman" panose="02020603050405020304" pitchFamily="18" charset="0"/>
              </a:rPr>
              <a:t>Игнатьевское</a:t>
            </a:r>
            <a:r>
              <a:rPr lang="ru-RU" sz="1400" b="1" dirty="0">
                <a:solidFill>
                  <a:schemeClr val="accent1">
                    <a:lumMod val="50000"/>
                  </a:schemeClr>
                </a:solidFill>
                <a:latin typeface="Times New Roman" panose="02020603050405020304" pitchFamily="18" charset="0"/>
                <a:cs typeface="Times New Roman" panose="02020603050405020304" pitchFamily="18" charset="0"/>
              </a:rPr>
              <a:t> шоссе, 5 до </a:t>
            </a:r>
            <a:r>
              <a:rPr lang="ru-RU" sz="1400" b="1" dirty="0" err="1">
                <a:solidFill>
                  <a:schemeClr val="accent1">
                    <a:lumMod val="50000"/>
                  </a:schemeClr>
                </a:solidFill>
                <a:latin typeface="Times New Roman" panose="02020603050405020304" pitchFamily="18" charset="0"/>
                <a:cs typeface="Times New Roman" panose="02020603050405020304" pitchFamily="18" charset="0"/>
              </a:rPr>
              <a:t>Игнатьевское</a:t>
            </a:r>
            <a:r>
              <a:rPr lang="ru-RU" sz="1400" b="1" dirty="0">
                <a:solidFill>
                  <a:schemeClr val="accent1">
                    <a:lumMod val="50000"/>
                  </a:schemeClr>
                </a:solidFill>
                <a:latin typeface="Times New Roman" panose="02020603050405020304" pitchFamily="18" charset="0"/>
                <a:cs typeface="Times New Roman" panose="02020603050405020304" pitchFamily="18" charset="0"/>
              </a:rPr>
              <a:t> шоссе, 3/1.</a:t>
            </a:r>
          </a:p>
        </p:txBody>
      </p:sp>
      <p:pic>
        <p:nvPicPr>
          <p:cNvPr id="1026" name="Picture 2" descr="https://www.amur.life/res/misc/2024-06-06/4eec03cae6401b17166b268d9a5390e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4466" y="4246717"/>
            <a:ext cx="3101453" cy="2327568"/>
          </a:xfrm>
          <a:prstGeom prst="rect">
            <a:avLst/>
          </a:prstGeom>
          <a:ln>
            <a:noFill/>
          </a:ln>
          <a:effectLst>
            <a:outerShdw blurRad="292100" dist="139700" dir="2700000" algn="tl" rotWithShape="0">
              <a:srgbClr val="333333">
                <a:alpha val="65000"/>
              </a:srgbClr>
            </a:outerShdw>
            <a:softEdge rad="38100"/>
          </a:effectLst>
          <a:extLst>
            <a:ext uri="{909E8E84-426E-40DD-AFC4-6F175D3DCCD1}">
              <a14:hiddenFill xmlns:a14="http://schemas.microsoft.com/office/drawing/2010/main">
                <a:solidFill>
                  <a:srgbClr val="FFFFFF"/>
                </a:solidFill>
              </a14:hiddenFill>
            </a:ext>
          </a:extLst>
        </p:spPr>
      </p:pic>
      <p:pic>
        <p:nvPicPr>
          <p:cNvPr id="1028" name="Picture 4" descr="https://roscomsys.ru/upload/iblock/010/aw9aq9m38z7pus80uofqvs3imzzfdhl8/IMG_1799.JPG"/>
          <p:cNvPicPr>
            <a:picLocks noChangeAspect="1" noChangeArrowheads="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9455551" y="4195823"/>
            <a:ext cx="2390488" cy="1792866"/>
          </a:xfrm>
          <a:prstGeom prst="rect">
            <a:avLst/>
          </a:prstGeom>
          <a:ln>
            <a:noFill/>
          </a:ln>
          <a:effectLst>
            <a:outerShdw blurRad="292100" dist="139700" dir="2700000" algn="tl" rotWithShape="0">
              <a:srgbClr val="333333">
                <a:alpha val="65000"/>
              </a:srgbClr>
            </a:outerShdw>
            <a:softEdge rad="38100"/>
          </a:effectLst>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859244" y="6374230"/>
            <a:ext cx="3285772" cy="400110"/>
          </a:xfrm>
          <a:prstGeom prst="rect">
            <a:avLst/>
          </a:prstGeom>
          <a:noFill/>
        </p:spPr>
        <p:txBody>
          <a:bodyPr wrap="square" rtlCol="0">
            <a:spAutoFit/>
          </a:bodyPr>
          <a:lstStyle>
            <a:defPPr>
              <a:defRPr lang="ru-RU"/>
            </a:defPPr>
            <a:lvl1pPr algn="r">
              <a:defRPr sz="2000" b="1">
                <a:solidFill>
                  <a:srgbClr val="8A0000"/>
                </a:solidFill>
                <a:latin typeface="+mj-lt"/>
                <a:ea typeface="+mj-ea"/>
                <a:cs typeface="+mj-cs"/>
              </a:defRPr>
            </a:lvl1pPr>
          </a:lstStyle>
          <a:p>
            <a:r>
              <a:rPr lang="ru-RU" dirty="0"/>
              <a:t>продолжение далее</a:t>
            </a:r>
          </a:p>
        </p:txBody>
      </p:sp>
    </p:spTree>
    <p:extLst>
      <p:ext uri="{BB962C8B-B14F-4D97-AF65-F5344CB8AC3E}">
        <p14:creationId xmlns:p14="http://schemas.microsoft.com/office/powerpoint/2010/main" val="1691879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F6E2AF8B-3971-4784-959D-158B4C84E4D2}"/>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p:blipFill>
        <p:spPr>
          <a:xfrm>
            <a:off x="266587" y="156539"/>
            <a:ext cx="1440442" cy="1440442"/>
          </a:xfrm>
          <a:prstGeom prst="rect">
            <a:avLst/>
          </a:prstGeom>
        </p:spPr>
      </p:pic>
      <p:sp>
        <p:nvSpPr>
          <p:cNvPr id="13" name="Прямоугольник 12">
            <a:extLst>
              <a:ext uri="{FF2B5EF4-FFF2-40B4-BE49-F238E27FC236}">
                <a16:creationId xmlns:a16="http://schemas.microsoft.com/office/drawing/2014/main" id="{19A0621B-5F78-4E19-810F-56839ADDA15F}"/>
              </a:ext>
            </a:extLst>
          </p:cNvPr>
          <p:cNvSpPr/>
          <p:nvPr/>
        </p:nvSpPr>
        <p:spPr>
          <a:xfrm>
            <a:off x="11145016" y="704654"/>
            <a:ext cx="1023114" cy="923330"/>
          </a:xfrm>
          <a:prstGeom prst="rect">
            <a:avLst/>
          </a:prstGeom>
          <a:noFill/>
        </p:spPr>
        <p:txBody>
          <a:bodyPr wrap="square" lIns="91440" tIns="45720" rIns="91440" bIns="45720">
            <a:spAutoFit/>
          </a:bodyPr>
          <a:lstStyle/>
          <a:p>
            <a:pPr algn="ctr"/>
            <a:r>
              <a:rPr lang="ru-RU" sz="5400" b="1" dirty="0">
                <a:ln w="22225">
                  <a:solidFill>
                    <a:schemeClr val="accent2"/>
                  </a:solidFill>
                  <a:prstDash val="solid"/>
                </a:ln>
                <a:solidFill>
                  <a:srgbClr val="002060"/>
                </a:solidFill>
              </a:rPr>
              <a:t>3</a:t>
            </a:r>
            <a:endParaRPr lang="ru-RU" sz="5400" b="1" dirty="0">
              <a:ln w="22225">
                <a:solidFill>
                  <a:schemeClr val="accent2"/>
                </a:solidFill>
                <a:prstDash val="solid"/>
              </a:ln>
              <a:solidFill>
                <a:srgbClr val="002060"/>
              </a:solidFill>
            </a:endParaRPr>
          </a:p>
        </p:txBody>
      </p:sp>
      <p:sp>
        <p:nvSpPr>
          <p:cNvPr id="10" name="TextBox 9">
            <a:extLst>
              <a:ext uri="{FF2B5EF4-FFF2-40B4-BE49-F238E27FC236}">
                <a16:creationId xmlns:a16="http://schemas.microsoft.com/office/drawing/2014/main" id="{E2EBC1B5-0EE0-4038-AA17-520AF29BAFBF}"/>
              </a:ext>
            </a:extLst>
          </p:cNvPr>
          <p:cNvSpPr txBox="1"/>
          <p:nvPr/>
        </p:nvSpPr>
        <p:spPr>
          <a:xfrm>
            <a:off x="1703505" y="241238"/>
            <a:ext cx="9628987" cy="1077218"/>
          </a:xfrm>
          <a:prstGeom prst="rect">
            <a:avLst/>
          </a:prstGeom>
          <a:noFill/>
        </p:spPr>
        <p:txBody>
          <a:bodyPr wrap="square" rtlCol="0">
            <a:spAutoFit/>
          </a:bodyPr>
          <a:lstStyle/>
          <a:p>
            <a:r>
              <a:rPr lang="ru-RU" sz="3200" b="1" dirty="0">
                <a:solidFill>
                  <a:srgbClr val="8A0000"/>
                </a:solidFill>
                <a:latin typeface="+mj-lt"/>
                <a:ea typeface="+mj-ea"/>
                <a:cs typeface="+mj-cs"/>
                <a:sym typeface="Fjalla One"/>
              </a:rPr>
              <a:t>ОСНОВНЫЕ МЕРОПРИЯТИЯ МУНИЦИПАЛЬНЫХ ПРОГРАММ В ГОРОДЕ БЛАГОВЕЩЕНСКЕ в 2024 ГОДУ</a:t>
            </a:r>
          </a:p>
        </p:txBody>
      </p:sp>
      <p:sp>
        <p:nvSpPr>
          <p:cNvPr id="4" name="Прямоугольник 3"/>
          <p:cNvSpPr/>
          <p:nvPr/>
        </p:nvSpPr>
        <p:spPr>
          <a:xfrm>
            <a:off x="3648689" y="1613401"/>
            <a:ext cx="2441695" cy="3046988"/>
          </a:xfrm>
          <a:prstGeom prst="rect">
            <a:avLst/>
          </a:prstGeom>
        </p:spPr>
        <p:txBody>
          <a:bodyPr wrap="square">
            <a:spAutoFit/>
          </a:bodyPr>
          <a:lstStyle/>
          <a:p>
            <a:pPr algn="just"/>
            <a:r>
              <a:rPr lang="ru-RU" sz="1600" b="1" dirty="0">
                <a:solidFill>
                  <a:schemeClr val="accent1">
                    <a:lumMod val="50000"/>
                  </a:schemeClr>
                </a:solidFill>
                <a:latin typeface="Times New Roman" panose="02020603050405020304" pitchFamily="18" charset="0"/>
                <a:cs typeface="Times New Roman" panose="02020603050405020304" pitchFamily="18" charset="0"/>
              </a:rPr>
              <a:t>Получено разрешение на ввод объекта "Строительство газовой котельной в Северном жилом районе города Благовещенска Амурской области" в эксплуатацию. Проведены работы по подключению котельной к сети газораспределения. </a:t>
            </a:r>
          </a:p>
        </p:txBody>
      </p:sp>
      <p:sp>
        <p:nvSpPr>
          <p:cNvPr id="6" name="Прямоугольник 5"/>
          <p:cNvSpPr/>
          <p:nvPr/>
        </p:nvSpPr>
        <p:spPr>
          <a:xfrm>
            <a:off x="261865" y="5174358"/>
            <a:ext cx="3312048" cy="1323439"/>
          </a:xfrm>
          <a:prstGeom prst="rect">
            <a:avLst/>
          </a:prstGeom>
        </p:spPr>
        <p:txBody>
          <a:bodyPr wrap="square">
            <a:spAutoFit/>
          </a:bodyPr>
          <a:lstStyle/>
          <a:p>
            <a:pPr algn="just"/>
            <a:r>
              <a:rPr lang="ru-RU" sz="1600" b="1" dirty="0">
                <a:solidFill>
                  <a:schemeClr val="accent1">
                    <a:lumMod val="50000"/>
                  </a:schemeClr>
                </a:solidFill>
                <a:latin typeface="Times New Roman" panose="02020603050405020304" pitchFamily="18" charset="0"/>
                <a:cs typeface="Times New Roman" panose="02020603050405020304" pitchFamily="18" charset="0"/>
              </a:rPr>
              <a:t>Оборудовано 6 контейнерных площадок для сбора ТКО по адресам: </a:t>
            </a:r>
            <a:r>
              <a:rPr lang="ru-RU" sz="1600" b="1" dirty="0" err="1">
                <a:solidFill>
                  <a:schemeClr val="accent1">
                    <a:lumMod val="50000"/>
                  </a:schemeClr>
                </a:solidFill>
                <a:latin typeface="Times New Roman" panose="02020603050405020304" pitchFamily="18" charset="0"/>
                <a:cs typeface="Times New Roman" panose="02020603050405020304" pitchFamily="18" charset="0"/>
              </a:rPr>
              <a:t>ул.Калинина</a:t>
            </a:r>
            <a:r>
              <a:rPr lang="ru-RU" sz="1600" b="1" dirty="0">
                <a:solidFill>
                  <a:schemeClr val="accent1">
                    <a:lumMod val="50000"/>
                  </a:schemeClr>
                </a:solidFill>
                <a:latin typeface="Times New Roman" panose="02020603050405020304" pitchFamily="18" charset="0"/>
                <a:cs typeface="Times New Roman" panose="02020603050405020304" pitchFamily="18" charset="0"/>
              </a:rPr>
              <a:t>, 142/4; ул. Мухина, 3, 14, 85; ул. Театральная, 1; ул. </a:t>
            </a:r>
            <a:r>
              <a:rPr lang="ru-RU" sz="1600" b="1" dirty="0" err="1">
                <a:solidFill>
                  <a:schemeClr val="accent1">
                    <a:lumMod val="50000"/>
                  </a:schemeClr>
                </a:solidFill>
                <a:latin typeface="Times New Roman" panose="02020603050405020304" pitchFamily="18" charset="0"/>
                <a:cs typeface="Times New Roman" panose="02020603050405020304" pitchFamily="18" charset="0"/>
              </a:rPr>
              <a:t>Зейская</a:t>
            </a:r>
            <a:r>
              <a:rPr lang="ru-RU" sz="1600" b="1" dirty="0">
                <a:solidFill>
                  <a:schemeClr val="accent1">
                    <a:lumMod val="50000"/>
                  </a:schemeClr>
                </a:solidFill>
                <a:latin typeface="Times New Roman" panose="02020603050405020304" pitchFamily="18" charset="0"/>
                <a:cs typeface="Times New Roman" panose="02020603050405020304" pitchFamily="18" charset="0"/>
              </a:rPr>
              <a:t>, 283.</a:t>
            </a:r>
          </a:p>
        </p:txBody>
      </p:sp>
      <p:sp>
        <p:nvSpPr>
          <p:cNvPr id="7" name="Прямоугольник 6"/>
          <p:cNvSpPr/>
          <p:nvPr/>
        </p:nvSpPr>
        <p:spPr>
          <a:xfrm>
            <a:off x="8717162" y="1613401"/>
            <a:ext cx="3141695" cy="2062103"/>
          </a:xfrm>
          <a:prstGeom prst="rect">
            <a:avLst/>
          </a:prstGeom>
        </p:spPr>
        <p:txBody>
          <a:bodyPr wrap="square">
            <a:spAutoFit/>
          </a:bodyPr>
          <a:lstStyle/>
          <a:p>
            <a:pPr algn="just"/>
            <a:r>
              <a:rPr lang="ru-RU" sz="1600" b="1" dirty="0">
                <a:solidFill>
                  <a:schemeClr val="accent1">
                    <a:lumMod val="50000"/>
                  </a:schemeClr>
                </a:solidFill>
                <a:latin typeface="Times New Roman" panose="02020603050405020304" pitchFamily="18" charset="0"/>
                <a:cs typeface="Times New Roman" panose="02020603050405020304" pitchFamily="18" charset="0"/>
              </a:rPr>
              <a:t>Выполнены работы по устройству детских игровых площадок на 25 дворовых территориях МКД и выполнены работы по ремонту парковки и внутридомового проезда по ул. Чайковского, 110 (площадью 0,7 </a:t>
            </a:r>
            <a:r>
              <a:rPr lang="ru-RU" sz="1600" b="1" dirty="0" err="1">
                <a:solidFill>
                  <a:schemeClr val="accent1">
                    <a:lumMod val="50000"/>
                  </a:schemeClr>
                </a:solidFill>
                <a:latin typeface="Times New Roman" panose="02020603050405020304" pitchFamily="18" charset="0"/>
                <a:cs typeface="Times New Roman" panose="02020603050405020304" pitchFamily="18" charset="0"/>
              </a:rPr>
              <a:t>тыс.кв.м</a:t>
            </a:r>
            <a:r>
              <a:rPr lang="ru-RU" sz="1600" b="1" dirty="0">
                <a:solidFill>
                  <a:schemeClr val="accent1">
                    <a:lumMod val="50000"/>
                  </a:schemeClr>
                </a:solidFill>
                <a:latin typeface="Times New Roman" panose="02020603050405020304" pitchFamily="18" charset="0"/>
                <a:cs typeface="Times New Roman" panose="02020603050405020304" pitchFamily="18" charset="0"/>
              </a:rPr>
              <a:t>).</a:t>
            </a:r>
          </a:p>
        </p:txBody>
      </p:sp>
      <p:sp>
        <p:nvSpPr>
          <p:cNvPr id="8" name="Прямоугольник 7"/>
          <p:cNvSpPr/>
          <p:nvPr/>
        </p:nvSpPr>
        <p:spPr>
          <a:xfrm>
            <a:off x="6114808" y="3354995"/>
            <a:ext cx="2492163" cy="1569660"/>
          </a:xfrm>
          <a:prstGeom prst="rect">
            <a:avLst/>
          </a:prstGeom>
        </p:spPr>
        <p:txBody>
          <a:bodyPr wrap="square">
            <a:spAutoFit/>
          </a:bodyPr>
          <a:lstStyle/>
          <a:p>
            <a:pPr algn="just"/>
            <a:r>
              <a:rPr lang="ru-RU" sz="1600" b="1" dirty="0">
                <a:solidFill>
                  <a:schemeClr val="accent1">
                    <a:lumMod val="50000"/>
                  </a:schemeClr>
                </a:solidFill>
                <a:latin typeface="Times New Roman" panose="02020603050405020304" pitchFamily="18" charset="0"/>
                <a:cs typeface="Times New Roman" panose="02020603050405020304" pitchFamily="18" charset="0"/>
              </a:rPr>
              <a:t>Проведен фестиваль «Город в цвете» - в его рамках проведено 30 мероприятий с участием 42 участников- победителей. </a:t>
            </a:r>
          </a:p>
        </p:txBody>
      </p:sp>
      <p:sp>
        <p:nvSpPr>
          <p:cNvPr id="9" name="Прямоугольник 8"/>
          <p:cNvSpPr/>
          <p:nvPr/>
        </p:nvSpPr>
        <p:spPr>
          <a:xfrm>
            <a:off x="6090384" y="5719943"/>
            <a:ext cx="5054632" cy="1077218"/>
          </a:xfrm>
          <a:prstGeom prst="rect">
            <a:avLst/>
          </a:prstGeom>
        </p:spPr>
        <p:txBody>
          <a:bodyPr wrap="square">
            <a:spAutoFit/>
          </a:bodyPr>
          <a:lstStyle/>
          <a:p>
            <a:r>
              <a:rPr lang="ru-RU" sz="1600" b="1" dirty="0">
                <a:solidFill>
                  <a:schemeClr val="accent1">
                    <a:lumMod val="50000"/>
                  </a:schemeClr>
                </a:solidFill>
                <a:latin typeface="Times New Roman" panose="02020603050405020304" pitchFamily="18" charset="0"/>
                <a:cs typeface="Times New Roman" panose="02020603050405020304" pitchFamily="18" charset="0"/>
              </a:rPr>
              <a:t>- ул. Горького, 42, ул. Пионерская, 47 (ГУ "МЧС");  - ремонт цоколей 7 МКД; обустроена парковка на дворовой территории по </a:t>
            </a:r>
            <a:r>
              <a:rPr lang="ru-RU" sz="1600" b="1" dirty="0" err="1">
                <a:solidFill>
                  <a:schemeClr val="accent1">
                    <a:lumMod val="50000"/>
                  </a:schemeClr>
                </a:solidFill>
                <a:latin typeface="Times New Roman" panose="02020603050405020304" pitchFamily="18" charset="0"/>
                <a:cs typeface="Times New Roman" panose="02020603050405020304" pitchFamily="18" charset="0"/>
              </a:rPr>
              <a:t>ул.Островского</a:t>
            </a:r>
            <a:r>
              <a:rPr lang="ru-RU" sz="1600" b="1" dirty="0">
                <a:solidFill>
                  <a:schemeClr val="accent1">
                    <a:lumMod val="50000"/>
                  </a:schemeClr>
                </a:solidFill>
                <a:latin typeface="Times New Roman" panose="02020603050405020304" pitchFamily="18" charset="0"/>
                <a:cs typeface="Times New Roman" panose="02020603050405020304" pitchFamily="18" charset="0"/>
              </a:rPr>
              <a:t>, 251; </a:t>
            </a:r>
          </a:p>
          <a:p>
            <a:r>
              <a:rPr lang="ru-RU" sz="1600" b="1" dirty="0">
                <a:solidFill>
                  <a:schemeClr val="accent1">
                    <a:lumMod val="50000"/>
                  </a:schemeClr>
                </a:solidFill>
                <a:latin typeface="Times New Roman" panose="02020603050405020304" pitchFamily="18" charset="0"/>
                <a:cs typeface="Times New Roman" panose="02020603050405020304" pitchFamily="18" charset="0"/>
              </a:rPr>
              <a:t>- архитектурно-художественная подсветка 6 МКД. </a:t>
            </a:r>
          </a:p>
        </p:txBody>
      </p:sp>
      <p:sp>
        <p:nvSpPr>
          <p:cNvPr id="11" name="Прямоугольник 10"/>
          <p:cNvSpPr/>
          <p:nvPr/>
        </p:nvSpPr>
        <p:spPr>
          <a:xfrm>
            <a:off x="261865" y="3517779"/>
            <a:ext cx="3197615" cy="1569660"/>
          </a:xfrm>
          <a:prstGeom prst="rect">
            <a:avLst/>
          </a:prstGeom>
        </p:spPr>
        <p:txBody>
          <a:bodyPr wrap="square">
            <a:spAutoFit/>
          </a:bodyPr>
          <a:lstStyle/>
          <a:p>
            <a:pPr algn="just"/>
            <a:r>
              <a:rPr lang="ru-RU" sz="1600" b="1" dirty="0">
                <a:solidFill>
                  <a:schemeClr val="accent1">
                    <a:lumMod val="50000"/>
                  </a:schemeClr>
                </a:solidFill>
                <a:latin typeface="Times New Roman" panose="02020603050405020304" pitchFamily="18" charset="0"/>
                <a:cs typeface="Times New Roman" panose="02020603050405020304" pitchFamily="18" charset="0"/>
              </a:rPr>
              <a:t>В 2024 году выполнены 3 этапа работ по ремонту Площади Победы: демонтажные работы, ремонт ливневой канализации и подготовительные работы к устройству тротуарной плитки. </a:t>
            </a:r>
          </a:p>
        </p:txBody>
      </p:sp>
      <p:pic>
        <p:nvPicPr>
          <p:cNvPr id="2050" name="Picture 2" descr="Ещё одну детскую площадку модернизировали в Благовещенске"/>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8898247" y="3767601"/>
            <a:ext cx="2893582" cy="1929054"/>
          </a:xfrm>
          <a:prstGeom prst="rect">
            <a:avLst/>
          </a:prstGeom>
          <a:ln>
            <a:noFill/>
          </a:ln>
          <a:effectLst>
            <a:outerShdw blurRad="292100" dist="139700" dir="2700000" algn="tl" rotWithShape="0">
              <a:srgbClr val="333333">
                <a:alpha val="65000"/>
              </a:srgbClr>
            </a:outerShdw>
            <a:softEdge rad="38100"/>
          </a:effectLst>
          <a:extLst>
            <a:ext uri="{909E8E84-426E-40DD-AFC4-6F175D3DCCD1}">
              <a14:hiddenFill xmlns:a14="http://schemas.microsoft.com/office/drawing/2010/main">
                <a:solidFill>
                  <a:srgbClr val="FFFFFF"/>
                </a:solidFill>
              </a14:hiddenFill>
            </a:ext>
          </a:extLst>
        </p:spPr>
      </p:pic>
      <p:pic>
        <p:nvPicPr>
          <p:cNvPr id="2054" name="Picture 6" descr="https://portamur.ru/upload/2012.01/wkOi8F6GWm0.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1865" y="1664558"/>
            <a:ext cx="3197615" cy="1766302"/>
          </a:xfrm>
          <a:prstGeom prst="rect">
            <a:avLst/>
          </a:prstGeom>
          <a:ln>
            <a:noFill/>
          </a:ln>
          <a:effectLst>
            <a:outerShdw blurRad="292100" dist="139700" dir="2700000" algn="tl" rotWithShape="0">
              <a:srgbClr val="333333">
                <a:alpha val="65000"/>
              </a:srgbClr>
            </a:outerShdw>
            <a:softEdge rad="38100"/>
          </a:effectLst>
          <a:extLst>
            <a:ext uri="{909E8E84-426E-40DD-AFC4-6F175D3DCCD1}">
              <a14:hiddenFill xmlns:a14="http://schemas.microsoft.com/office/drawing/2010/main">
                <a:solidFill>
                  <a:srgbClr val="FFFFFF"/>
                </a:solidFill>
              </a14:hiddenFill>
            </a:ext>
          </a:extLst>
        </p:spPr>
      </p:pic>
      <p:pic>
        <p:nvPicPr>
          <p:cNvPr id="2056" name="Picture 8" descr="https://ampravda.ru/files/images2/images/BCD_6330.JPG"/>
          <p:cNvPicPr>
            <a:picLocks noChangeAspect="1"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3748307" y="4718345"/>
            <a:ext cx="2227644" cy="1485096"/>
          </a:xfrm>
          <a:prstGeom prst="rect">
            <a:avLst/>
          </a:prstGeom>
          <a:ln>
            <a:noFill/>
          </a:ln>
          <a:effectLst>
            <a:outerShdw blurRad="292100" dist="139700" dir="2700000" algn="tl" rotWithShape="0">
              <a:srgbClr val="333333">
                <a:alpha val="65000"/>
              </a:srgbClr>
            </a:outerShdw>
            <a:softEdge rad="38100"/>
          </a:effectLst>
          <a:extLst>
            <a:ext uri="{909E8E84-426E-40DD-AFC4-6F175D3DCCD1}">
              <a14:hiddenFill xmlns:a14="http://schemas.microsoft.com/office/drawing/2010/main">
                <a:solidFill>
                  <a:srgbClr val="FFFFFF"/>
                </a:solidFill>
              </a14:hiddenFill>
            </a:ext>
          </a:extLst>
        </p:spPr>
      </p:pic>
      <p:pic>
        <p:nvPicPr>
          <p:cNvPr id="2058" name="Picture 10" descr="В Благовещенске пройдет третий фестиваль-конкурс «Город в цвете». Фото: admblag.ru"/>
          <p:cNvPicPr>
            <a:picLocks noChangeAspect="1" noChangeArrowheads="1"/>
          </p:cNvPicPr>
          <p:nvPr/>
        </p:nvPicPr>
        <p:blipFill>
          <a:blip r:embed="rId7" cstate="hqprint">
            <a:extLst>
              <a:ext uri="{28A0092B-C50C-407E-A947-70E740481C1C}">
                <a14:useLocalDpi xmlns:a14="http://schemas.microsoft.com/office/drawing/2010/main" val="0"/>
              </a:ext>
            </a:extLst>
          </a:blip>
          <a:srcRect/>
          <a:stretch>
            <a:fillRect/>
          </a:stretch>
        </p:blipFill>
        <p:spPr bwMode="auto">
          <a:xfrm>
            <a:off x="6144680" y="1676648"/>
            <a:ext cx="2548058" cy="1698705"/>
          </a:xfrm>
          <a:prstGeom prst="rect">
            <a:avLst/>
          </a:prstGeom>
          <a:ln>
            <a:noFill/>
          </a:ln>
          <a:effectLst>
            <a:outerShdw blurRad="292100" dist="139700" dir="2700000" algn="tl" rotWithShape="0">
              <a:srgbClr val="333333">
                <a:alpha val="65000"/>
              </a:srgbClr>
            </a:outerShdw>
            <a:softEdge rad="38100"/>
          </a:effectLst>
          <a:extLst>
            <a:ext uri="{909E8E84-426E-40DD-AFC4-6F175D3DCCD1}">
              <a14:hiddenFill xmlns:a14="http://schemas.microsoft.com/office/drawing/2010/main">
                <a:solidFill>
                  <a:srgbClr val="FFFFFF"/>
                </a:solidFill>
              </a14:hiddenFill>
            </a:ext>
          </a:extLst>
        </p:spPr>
      </p:pic>
      <p:sp>
        <p:nvSpPr>
          <p:cNvPr id="14" name="Прямоугольник 13"/>
          <p:cNvSpPr/>
          <p:nvPr/>
        </p:nvSpPr>
        <p:spPr>
          <a:xfrm>
            <a:off x="6106019" y="4798230"/>
            <a:ext cx="2544011" cy="1077218"/>
          </a:xfrm>
          <a:prstGeom prst="rect">
            <a:avLst/>
          </a:prstGeom>
        </p:spPr>
        <p:txBody>
          <a:bodyPr wrap="square">
            <a:spAutoFit/>
          </a:bodyPr>
          <a:lstStyle/>
          <a:p>
            <a:pPr algn="just"/>
            <a:r>
              <a:rPr lang="ru-RU" sz="1600" b="1" dirty="0">
                <a:solidFill>
                  <a:schemeClr val="accent1">
                    <a:lumMod val="50000"/>
                  </a:schemeClr>
                </a:solidFill>
                <a:latin typeface="Times New Roman" panose="02020603050405020304" pitchFamily="18" charset="0"/>
                <a:cs typeface="Times New Roman" panose="02020603050405020304" pitchFamily="18" charset="0"/>
              </a:rPr>
              <a:t>В 2024 году выполнен ремонт фасадов 11 МКД и 2 административных зданий: </a:t>
            </a:r>
          </a:p>
        </p:txBody>
      </p:sp>
      <p:sp>
        <p:nvSpPr>
          <p:cNvPr id="2" name="TextBox 1"/>
          <p:cNvSpPr txBox="1"/>
          <p:nvPr/>
        </p:nvSpPr>
        <p:spPr>
          <a:xfrm>
            <a:off x="7844545" y="1241827"/>
            <a:ext cx="3200891" cy="400110"/>
          </a:xfrm>
          <a:prstGeom prst="rect">
            <a:avLst/>
          </a:prstGeom>
          <a:noFill/>
        </p:spPr>
        <p:txBody>
          <a:bodyPr wrap="square" rtlCol="0">
            <a:spAutoFit/>
          </a:bodyPr>
          <a:lstStyle/>
          <a:p>
            <a:pPr algn="r"/>
            <a:r>
              <a:rPr lang="ru-RU" sz="2000" b="1" dirty="0" smtClean="0">
                <a:solidFill>
                  <a:srgbClr val="8A0000"/>
                </a:solidFill>
                <a:latin typeface="+mj-lt"/>
                <a:ea typeface="+mj-ea"/>
                <a:cs typeface="+mj-cs"/>
              </a:rPr>
              <a:t>продолжение</a:t>
            </a:r>
            <a:endParaRPr lang="ru-RU" sz="2000" b="1" dirty="0">
              <a:solidFill>
                <a:srgbClr val="8A0000"/>
              </a:solidFill>
              <a:latin typeface="+mj-lt"/>
              <a:ea typeface="+mj-ea"/>
              <a:cs typeface="+mj-cs"/>
            </a:endParaRPr>
          </a:p>
        </p:txBody>
      </p:sp>
    </p:spTree>
    <p:extLst>
      <p:ext uri="{BB962C8B-B14F-4D97-AF65-F5344CB8AC3E}">
        <p14:creationId xmlns:p14="http://schemas.microsoft.com/office/powerpoint/2010/main" val="2345944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F6E2AF8B-3971-4784-959D-158B4C84E4D2}"/>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p:blipFill>
        <p:spPr>
          <a:xfrm>
            <a:off x="266587" y="156539"/>
            <a:ext cx="1440442" cy="1440442"/>
          </a:xfrm>
          <a:prstGeom prst="rect">
            <a:avLst/>
          </a:prstGeom>
        </p:spPr>
      </p:pic>
      <p:sp>
        <p:nvSpPr>
          <p:cNvPr id="13" name="Прямоугольник 12">
            <a:extLst>
              <a:ext uri="{FF2B5EF4-FFF2-40B4-BE49-F238E27FC236}">
                <a16:creationId xmlns:a16="http://schemas.microsoft.com/office/drawing/2014/main" id="{19A0621B-5F78-4E19-810F-56839ADDA15F}"/>
              </a:ext>
            </a:extLst>
          </p:cNvPr>
          <p:cNvSpPr/>
          <p:nvPr/>
        </p:nvSpPr>
        <p:spPr>
          <a:xfrm>
            <a:off x="11328968" y="779847"/>
            <a:ext cx="596445" cy="923330"/>
          </a:xfrm>
          <a:prstGeom prst="rect">
            <a:avLst/>
          </a:prstGeom>
          <a:noFill/>
        </p:spPr>
        <p:txBody>
          <a:bodyPr wrap="square" lIns="91440" tIns="45720" rIns="91440" bIns="45720">
            <a:spAutoFit/>
          </a:bodyPr>
          <a:lstStyle/>
          <a:p>
            <a:pPr algn="ctr"/>
            <a:r>
              <a:rPr lang="ru-RU" sz="5400" b="1" dirty="0" smtClean="0">
                <a:ln w="22225">
                  <a:solidFill>
                    <a:schemeClr val="accent2"/>
                  </a:solidFill>
                  <a:prstDash val="solid"/>
                </a:ln>
                <a:solidFill>
                  <a:srgbClr val="002060"/>
                </a:solidFill>
              </a:rPr>
              <a:t>4</a:t>
            </a:r>
            <a:endParaRPr lang="ru-RU" sz="5400" b="1" dirty="0">
              <a:ln w="22225">
                <a:solidFill>
                  <a:schemeClr val="accent2"/>
                </a:solidFill>
                <a:prstDash val="solid"/>
              </a:ln>
              <a:solidFill>
                <a:srgbClr val="002060"/>
              </a:solidFill>
            </a:endParaRPr>
          </a:p>
        </p:txBody>
      </p:sp>
      <p:sp>
        <p:nvSpPr>
          <p:cNvPr id="8" name="Прямоугольник 7">
            <a:extLst>
              <a:ext uri="{FF2B5EF4-FFF2-40B4-BE49-F238E27FC236}">
                <a16:creationId xmlns:a16="http://schemas.microsoft.com/office/drawing/2014/main" id="{A3E11F31-5A7D-4E31-A494-6AA3287DB1B7}"/>
              </a:ext>
            </a:extLst>
          </p:cNvPr>
          <p:cNvSpPr/>
          <p:nvPr/>
        </p:nvSpPr>
        <p:spPr>
          <a:xfrm>
            <a:off x="3073164" y="1736772"/>
            <a:ext cx="8852249" cy="2308324"/>
          </a:xfrm>
          <a:prstGeom prst="rect">
            <a:avLst/>
          </a:prstGeom>
        </p:spPr>
        <p:txBody>
          <a:bodyPr wrap="square">
            <a:spAutoFit/>
          </a:bodyPr>
          <a:lstStyle/>
          <a:p>
            <a:pPr indent="266700" algn="just"/>
            <a:r>
              <a:rPr lang="ru-RU" sz="1400" b="1" dirty="0">
                <a:solidFill>
                  <a:srgbClr val="1C4587"/>
                </a:solidFill>
                <a:latin typeface="Times New Roman" panose="02020603050405020304" pitchFamily="18" charset="0"/>
                <a:cs typeface="Times New Roman" panose="02020603050405020304" pitchFamily="18" charset="0"/>
              </a:rPr>
              <a:t>В рамках реализации муниципальной программы </a:t>
            </a:r>
            <a:r>
              <a:rPr lang="ru-RU" sz="1400" b="1" i="1" dirty="0">
                <a:solidFill>
                  <a:srgbClr val="C00000"/>
                </a:solidFill>
                <a:latin typeface="Times New Roman" panose="02020603050405020304" pitchFamily="18" charset="0"/>
                <a:cs typeface="Times New Roman" panose="02020603050405020304" pitchFamily="18" charset="0"/>
              </a:rPr>
              <a:t>«Развитие образования города Благовещенска» </a:t>
            </a:r>
            <a:r>
              <a:rPr lang="ru-RU" sz="1400" b="1" dirty="0">
                <a:solidFill>
                  <a:srgbClr val="1C4587"/>
                </a:solidFill>
                <a:latin typeface="Times New Roman" panose="02020603050405020304" pitchFamily="18" charset="0"/>
                <a:cs typeface="Times New Roman" panose="02020603050405020304" pitchFamily="18" charset="0"/>
              </a:rPr>
              <a:t>осуществлены следующие мероприятия:</a:t>
            </a:r>
          </a:p>
          <a:p>
            <a:pPr indent="266700" algn="just"/>
            <a:r>
              <a:rPr lang="ru-RU" sz="1400" b="1" dirty="0">
                <a:solidFill>
                  <a:srgbClr val="1C4587"/>
                </a:solidFill>
                <a:latin typeface="Times New Roman" panose="02020603050405020304" pitchFamily="18" charset="0"/>
                <a:cs typeface="Times New Roman" panose="02020603050405020304" pitchFamily="18" charset="0"/>
              </a:rPr>
              <a:t>- в рамках создания школьного кафе – проведен </a:t>
            </a:r>
            <a:r>
              <a:rPr lang="ru-RU" sz="1400" b="1" dirty="0" err="1">
                <a:solidFill>
                  <a:srgbClr val="1C4587"/>
                </a:solidFill>
                <a:latin typeface="Times New Roman" panose="02020603050405020304" pitchFamily="18" charset="0"/>
                <a:cs typeface="Times New Roman" panose="02020603050405020304" pitchFamily="18" charset="0"/>
              </a:rPr>
              <a:t>тек.ремонт</a:t>
            </a:r>
            <a:r>
              <a:rPr lang="ru-RU" sz="1400" b="1" dirty="0">
                <a:solidFill>
                  <a:srgbClr val="1C4587"/>
                </a:solidFill>
                <a:latin typeface="Times New Roman" panose="02020603050405020304" pitchFamily="18" charset="0"/>
                <a:cs typeface="Times New Roman" panose="02020603050405020304" pitchFamily="18" charset="0"/>
              </a:rPr>
              <a:t> зала и (или) приобретено оборудование и мебель для обеденного зала в 5 школах (МАОУ школы №№ 10,14,22,24, Гимназия № 25)</a:t>
            </a:r>
          </a:p>
          <a:p>
            <a:pPr indent="266700" algn="just"/>
            <a:r>
              <a:rPr lang="ru-RU" sz="1400" b="1" dirty="0">
                <a:solidFill>
                  <a:srgbClr val="1C4587"/>
                </a:solidFill>
                <a:latin typeface="Times New Roman" panose="02020603050405020304" pitchFamily="18" charset="0"/>
                <a:cs typeface="Times New Roman" panose="02020603050405020304" pitchFamily="18" charset="0"/>
              </a:rPr>
              <a:t>- благоустройство территорий дошкольных и общеобразовательных учреждений и текущий ремонт в 18 образовательных организациях;</a:t>
            </a:r>
          </a:p>
          <a:p>
            <a:pPr indent="266700" algn="just"/>
            <a:r>
              <a:rPr lang="ru-RU" sz="1400" b="1" dirty="0">
                <a:solidFill>
                  <a:srgbClr val="1C4587"/>
                </a:solidFill>
                <a:latin typeface="Times New Roman" panose="02020603050405020304" pitchFamily="18" charset="0"/>
                <a:cs typeface="Times New Roman" panose="02020603050405020304" pitchFamily="18" charset="0"/>
              </a:rPr>
              <a:t>- обеспечение бесплатным питанием учащихся начальных классов, детей с ОВЗ, детей военнослужащих и сотрудников некоторых федеральных гос. органов, принимающих участие в специальной военной операции, из малообеспеченных семей;</a:t>
            </a:r>
          </a:p>
          <a:p>
            <a:pPr indent="266700" algn="just"/>
            <a:r>
              <a:rPr lang="ru-RU" sz="1400" b="1" dirty="0">
                <a:solidFill>
                  <a:srgbClr val="1C4587"/>
                </a:solidFill>
                <a:latin typeface="Times New Roman" panose="02020603050405020304" pitchFamily="18" charset="0"/>
                <a:cs typeface="Times New Roman" panose="02020603050405020304" pitchFamily="18" charset="0"/>
              </a:rPr>
              <a:t>- выплачена компенсация части родительской платы за посещение детьми садов (10 234 ребенка);</a:t>
            </a:r>
          </a:p>
        </p:txBody>
      </p:sp>
      <p:sp>
        <p:nvSpPr>
          <p:cNvPr id="9" name="Прямоугольник 8">
            <a:extLst>
              <a:ext uri="{FF2B5EF4-FFF2-40B4-BE49-F238E27FC236}">
                <a16:creationId xmlns:a16="http://schemas.microsoft.com/office/drawing/2014/main" id="{8FC9F90D-F3F8-477F-890B-53901A817AA7}"/>
              </a:ext>
            </a:extLst>
          </p:cNvPr>
          <p:cNvSpPr/>
          <p:nvPr/>
        </p:nvSpPr>
        <p:spPr>
          <a:xfrm>
            <a:off x="407250" y="3886329"/>
            <a:ext cx="11518163" cy="523220"/>
          </a:xfrm>
          <a:prstGeom prst="rect">
            <a:avLst/>
          </a:prstGeom>
        </p:spPr>
        <p:txBody>
          <a:bodyPr wrap="square">
            <a:spAutoFit/>
          </a:bodyPr>
          <a:lstStyle/>
          <a:p>
            <a:pPr indent="261938" algn="just"/>
            <a:r>
              <a:rPr lang="ru-RU" sz="1400" b="1" i="1" dirty="0">
                <a:solidFill>
                  <a:srgbClr val="1C4587"/>
                </a:solidFill>
                <a:latin typeface="Times New Roman" panose="02020603050405020304" pitchFamily="18" charset="0"/>
                <a:cs typeface="Times New Roman" panose="02020603050405020304" pitchFamily="18" charset="0"/>
              </a:rPr>
              <a:t>- </a:t>
            </a:r>
            <a:r>
              <a:rPr lang="ru-RU" sz="1400" b="1" dirty="0">
                <a:solidFill>
                  <a:srgbClr val="1C4587"/>
                </a:solidFill>
                <a:latin typeface="Times New Roman" panose="02020603050405020304" pitchFamily="18" charset="0"/>
                <a:cs typeface="Times New Roman" panose="02020603050405020304" pitchFamily="18" charset="0"/>
              </a:rPr>
              <a:t>осуществлена частичная оплата стоимости путевок для детей работающих граждан в организации отдыха и оздоровления детей в каникулярное время, обеспечена деятельность общеобразовательных, спортивных школ, учреждений дополнительного образования.</a:t>
            </a:r>
          </a:p>
        </p:txBody>
      </p:sp>
      <p:sp>
        <p:nvSpPr>
          <p:cNvPr id="10" name="TextBox 9">
            <a:extLst>
              <a:ext uri="{FF2B5EF4-FFF2-40B4-BE49-F238E27FC236}">
                <a16:creationId xmlns:a16="http://schemas.microsoft.com/office/drawing/2014/main" id="{812A037D-16E6-4214-AA46-787C44FC7C72}"/>
              </a:ext>
            </a:extLst>
          </p:cNvPr>
          <p:cNvSpPr txBox="1"/>
          <p:nvPr/>
        </p:nvSpPr>
        <p:spPr>
          <a:xfrm>
            <a:off x="1699981" y="300117"/>
            <a:ext cx="9628987" cy="1077218"/>
          </a:xfrm>
          <a:prstGeom prst="rect">
            <a:avLst/>
          </a:prstGeom>
          <a:noFill/>
        </p:spPr>
        <p:txBody>
          <a:bodyPr wrap="square" rtlCol="0">
            <a:spAutoFit/>
          </a:bodyPr>
          <a:lstStyle/>
          <a:p>
            <a:r>
              <a:rPr lang="ru-RU" sz="3200" b="1" dirty="0">
                <a:solidFill>
                  <a:srgbClr val="8A0000"/>
                </a:solidFill>
                <a:latin typeface="+mj-lt"/>
                <a:ea typeface="+mj-ea"/>
                <a:cs typeface="+mj-cs"/>
                <a:sym typeface="Fjalla One"/>
              </a:rPr>
              <a:t>ОСНОВНЫЕ МЕРОПРИЯТИЯ МУНИЦИПАЛЬНЫХ ПРОГРАММ В ГОРОДЕ БЛАГОВЕЩЕНСКЕ в 2024 ГОДУ</a:t>
            </a:r>
          </a:p>
        </p:txBody>
      </p:sp>
      <p:sp>
        <p:nvSpPr>
          <p:cNvPr id="11" name="Прямоугольник 10">
            <a:extLst>
              <a:ext uri="{FF2B5EF4-FFF2-40B4-BE49-F238E27FC236}">
                <a16:creationId xmlns:a16="http://schemas.microsoft.com/office/drawing/2014/main" id="{B6D6CE14-691E-4AB1-B875-5723D10AA635}"/>
              </a:ext>
            </a:extLst>
          </p:cNvPr>
          <p:cNvSpPr/>
          <p:nvPr/>
        </p:nvSpPr>
        <p:spPr>
          <a:xfrm>
            <a:off x="448773" y="4371097"/>
            <a:ext cx="11178417" cy="584775"/>
          </a:xfrm>
          <a:prstGeom prst="rect">
            <a:avLst/>
          </a:prstGeom>
        </p:spPr>
        <p:txBody>
          <a:bodyPr wrap="square">
            <a:spAutoFit/>
          </a:bodyPr>
          <a:lstStyle/>
          <a:p>
            <a:pPr algn="ctr"/>
            <a:r>
              <a:rPr lang="ru-RU" sz="1600" b="1" i="1" u="sng" dirty="0">
                <a:solidFill>
                  <a:srgbClr val="800000"/>
                </a:solidFill>
                <a:latin typeface="Times New Roman" panose="02020603050405020304" pitchFamily="18" charset="0"/>
                <a:ea typeface="Times New Roman" panose="02020603050405020304" pitchFamily="18" charset="0"/>
              </a:rPr>
              <a:t>Объем финансовых средств, предусмотренных в 2024 году на реализацию программы, составил  5 </a:t>
            </a:r>
            <a:r>
              <a:rPr lang="ru-RU" sz="1600" b="1" i="1" u="sng" dirty="0" smtClean="0">
                <a:solidFill>
                  <a:srgbClr val="800000"/>
                </a:solidFill>
                <a:latin typeface="Times New Roman" panose="02020603050405020304" pitchFamily="18" charset="0"/>
                <a:ea typeface="Times New Roman" panose="02020603050405020304" pitchFamily="18" charset="0"/>
              </a:rPr>
              <a:t>876 </a:t>
            </a:r>
            <a:r>
              <a:rPr lang="ru-RU" sz="1600" b="1" i="1" u="sng" dirty="0">
                <a:solidFill>
                  <a:srgbClr val="800000"/>
                </a:solidFill>
                <a:latin typeface="Times New Roman" panose="02020603050405020304" pitchFamily="18" charset="0"/>
                <a:ea typeface="Times New Roman" panose="02020603050405020304" pitchFamily="18" charset="0"/>
              </a:rPr>
              <a:t>млн. рублей, исполнение составило 99 процентов (5 829 млн. рублей).</a:t>
            </a:r>
            <a:endParaRPr lang="ru-RU" sz="1600" b="1" i="1" u="sng" dirty="0">
              <a:solidFill>
                <a:srgbClr val="800000"/>
              </a:solidFill>
            </a:endParaRPr>
          </a:p>
        </p:txBody>
      </p:sp>
      <p:pic>
        <p:nvPicPr>
          <p:cNvPr id="4100" name="Picture 4" descr="https://portamur.ru/upload/2012.01/30a73496-e2df-407f-99e0-b0b91feedc04.jpg"/>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266587" y="1776016"/>
            <a:ext cx="2730825" cy="2048119"/>
          </a:xfrm>
          <a:prstGeom prst="rect">
            <a:avLst/>
          </a:prstGeom>
          <a:ln>
            <a:noFill/>
          </a:ln>
          <a:effectLst>
            <a:outerShdw blurRad="292100" dist="139700" dir="2700000" algn="tl" rotWithShape="0">
              <a:srgbClr val="333333">
                <a:alpha val="65000"/>
              </a:srgbClr>
            </a:outerShdw>
            <a:softEdge rad="38100"/>
          </a:effectLst>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218349" y="4729498"/>
            <a:ext cx="3073337" cy="2031325"/>
          </a:xfrm>
          <a:prstGeom prst="rect">
            <a:avLst/>
          </a:prstGeom>
        </p:spPr>
        <p:txBody>
          <a:bodyPr wrap="square">
            <a:spAutoFit/>
          </a:bodyPr>
          <a:lstStyle/>
          <a:p>
            <a:pPr algn="just"/>
            <a:r>
              <a:rPr lang="ru-RU" sz="1400" b="1" dirty="0">
                <a:solidFill>
                  <a:srgbClr val="1C4587"/>
                </a:solidFill>
                <a:latin typeface="Times New Roman" panose="02020603050405020304" pitchFamily="18" charset="0"/>
                <a:cs typeface="Times New Roman" panose="02020603050405020304" pitchFamily="18" charset="0"/>
              </a:rPr>
              <a:t>Обеспечена деятельность 43 муниципальных образовательных организаций (учреждений), численность детей в возрасте от 5 до 18 лет, охваченных программами дополнительного образования в организациях дополнительного образования детей, составила 8 250 человек.</a:t>
            </a:r>
          </a:p>
        </p:txBody>
      </p:sp>
      <p:sp>
        <p:nvSpPr>
          <p:cNvPr id="3" name="Прямоугольник 2"/>
          <p:cNvSpPr/>
          <p:nvPr/>
        </p:nvSpPr>
        <p:spPr>
          <a:xfrm>
            <a:off x="6365023" y="4979551"/>
            <a:ext cx="5009869" cy="1938992"/>
          </a:xfrm>
          <a:prstGeom prst="rect">
            <a:avLst/>
          </a:prstGeom>
        </p:spPr>
        <p:txBody>
          <a:bodyPr wrap="square">
            <a:spAutoFit/>
          </a:bodyPr>
          <a:lstStyle/>
          <a:p>
            <a:pPr algn="just"/>
            <a:r>
              <a:rPr lang="ru-RU" sz="1500" b="1" dirty="0">
                <a:solidFill>
                  <a:srgbClr val="1C4587"/>
                </a:solidFill>
                <a:latin typeface="Times New Roman" panose="02020603050405020304" pitchFamily="18" charset="0"/>
                <a:cs typeface="Times New Roman" panose="02020603050405020304" pitchFamily="18" charset="0"/>
              </a:rPr>
              <a:t>Выполнены работы по уличному освещению фасадов 7 зданий следующих образовательных организаций: МАДОУ «ДС №№ 3, 5», МАОУ «Школа № 12», МАОУ «Алексеевская гимназия», МАОУ «Прогимназия».</a:t>
            </a:r>
            <a:r>
              <a:rPr lang="ru-RU" sz="1500" dirty="0"/>
              <a:t> </a:t>
            </a:r>
            <a:r>
              <a:rPr lang="ru-RU" sz="1500" b="1" dirty="0">
                <a:solidFill>
                  <a:srgbClr val="1C4587"/>
                </a:solidFill>
                <a:latin typeface="Times New Roman" panose="02020603050405020304" pitchFamily="18" charset="0"/>
                <a:cs typeface="Times New Roman" panose="02020603050405020304" pitchFamily="18" charset="0"/>
              </a:rPr>
              <a:t>Осуществлено благоустройство территорий одной общеобразовательной организации - МАОУ «Лицей № 11»</a:t>
            </a:r>
          </a:p>
          <a:p>
            <a:pPr algn="just"/>
            <a:endParaRPr lang="ru-RU" sz="1500" b="1" dirty="0">
              <a:solidFill>
                <a:srgbClr val="1C4587"/>
              </a:solidFill>
              <a:latin typeface="Times New Roman" panose="02020603050405020304" pitchFamily="18" charset="0"/>
              <a:cs typeface="Times New Roman" panose="02020603050405020304" pitchFamily="18" charset="0"/>
            </a:endParaRPr>
          </a:p>
        </p:txBody>
      </p:sp>
      <p:pic>
        <p:nvPicPr>
          <p:cNvPr id="3074" name="Picture 2" descr="https://avatars.mds.yandex.net/get-altay/2408158/2a000001734b48712d6be0ac1e7d3515295d/XXXL"/>
          <p:cNvPicPr>
            <a:picLocks noChangeAspect="1" noChangeArrowheads="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3291686" y="4967756"/>
            <a:ext cx="3075651" cy="1728630"/>
          </a:xfrm>
          <a:prstGeom prst="rect">
            <a:avLst/>
          </a:prstGeom>
          <a:ln>
            <a:noFill/>
          </a:ln>
          <a:effectLst>
            <a:outerShdw blurRad="292100" dist="139700" dir="2700000" algn="tl" rotWithShape="0">
              <a:srgbClr val="333333">
                <a:alpha val="65000"/>
              </a:srgbClr>
            </a:outerShdw>
            <a:softEdge rad="381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7908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Декоративные весы &quot;Правосудие&quot; 130368/P купить в интернет-магазине  Vintajj.ru с быстрой доставкой"/>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4985" y="2064570"/>
            <a:ext cx="7627463" cy="4258723"/>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a:extLst>
              <a:ext uri="{FF2B5EF4-FFF2-40B4-BE49-F238E27FC236}">
                <a16:creationId xmlns:a16="http://schemas.microsoft.com/office/drawing/2014/main" id="{B866B92D-19B9-42C8-A667-B1B07747A43E}"/>
              </a:ext>
            </a:extLst>
          </p:cNvPr>
          <p:cNvSpPr>
            <a:spLocks noGrp="1"/>
          </p:cNvSpPr>
          <p:nvPr>
            <p:ph type="title"/>
          </p:nvPr>
        </p:nvSpPr>
        <p:spPr>
          <a:xfrm>
            <a:off x="445074" y="167671"/>
            <a:ext cx="10515600" cy="1325563"/>
          </a:xfrm>
        </p:spPr>
        <p:txBody>
          <a:bodyPr>
            <a:normAutofit/>
          </a:bodyPr>
          <a:lstStyle/>
          <a:p>
            <a:r>
              <a:rPr lang="ru-RU" sz="4000" dirty="0"/>
              <a:t>Основные параметры исполнения городского бюджета за 2024 год</a:t>
            </a:r>
          </a:p>
        </p:txBody>
      </p:sp>
      <p:sp>
        <p:nvSpPr>
          <p:cNvPr id="5" name="Заголовок 1">
            <a:extLst>
              <a:ext uri="{FF2B5EF4-FFF2-40B4-BE49-F238E27FC236}">
                <a16:creationId xmlns:a16="http://schemas.microsoft.com/office/drawing/2014/main" id="{92D99187-432F-4D35-82DD-787E30A99E42}"/>
              </a:ext>
            </a:extLst>
          </p:cNvPr>
          <p:cNvSpPr txBox="1">
            <a:spLocks/>
          </p:cNvSpPr>
          <p:nvPr/>
        </p:nvSpPr>
        <p:spPr>
          <a:xfrm>
            <a:off x="5982969" y="-919895"/>
            <a:ext cx="4046505" cy="18969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bg1"/>
                </a:solidFill>
                <a:latin typeface="+mj-lt"/>
                <a:ea typeface="+mj-ea"/>
                <a:cs typeface="+mj-cs"/>
              </a:defRPr>
            </a:lvl1pPr>
          </a:lstStyle>
          <a:p>
            <a:endParaRPr lang="ru-RU" sz="2800" dirty="0"/>
          </a:p>
        </p:txBody>
      </p:sp>
      <p:sp>
        <p:nvSpPr>
          <p:cNvPr id="9" name="Заголовок 1">
            <a:extLst>
              <a:ext uri="{FF2B5EF4-FFF2-40B4-BE49-F238E27FC236}">
                <a16:creationId xmlns:a16="http://schemas.microsoft.com/office/drawing/2014/main" id="{69F3CECF-ADEA-4546-B80E-58C3BC5258C3}"/>
              </a:ext>
            </a:extLst>
          </p:cNvPr>
          <p:cNvSpPr txBox="1">
            <a:spLocks/>
          </p:cNvSpPr>
          <p:nvPr/>
        </p:nvSpPr>
        <p:spPr>
          <a:xfrm>
            <a:off x="133183" y="2286000"/>
            <a:ext cx="5499866" cy="676419"/>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Font typeface="Arial"/>
              <a:buNone/>
              <a:defRPr sz="6000" b="1" i="0" u="none" strike="noStrike" cap="none">
                <a:solidFill>
                  <a:srgbClr val="FFFFFF"/>
                </a:solidFill>
                <a:latin typeface="Fjalla One"/>
                <a:ea typeface="Fjalla One"/>
                <a:cs typeface="Fjalla One"/>
                <a:sym typeface="Fjalla One"/>
              </a:defRPr>
            </a:lvl1pPr>
            <a:lvl2pPr marR="0" lvl="1" algn="ctr" rtl="0">
              <a:lnSpc>
                <a:spcPct val="100000"/>
              </a:lnSpc>
              <a:spcBef>
                <a:spcPts val="0"/>
              </a:spcBef>
              <a:spcAft>
                <a:spcPts val="0"/>
              </a:spcAft>
              <a:buClr>
                <a:srgbClr val="000000"/>
              </a:buClr>
              <a:buFont typeface="Arial"/>
              <a:buNone/>
              <a:defRPr sz="1400" b="0" i="0" u="none" strike="noStrike" cap="none">
                <a:solidFill>
                  <a:srgbClr val="000000"/>
                </a:solidFill>
                <a:latin typeface="Oxygen"/>
                <a:ea typeface="Oxygen"/>
                <a:cs typeface="Oxygen"/>
                <a:sym typeface="Oxygen"/>
              </a:defRPr>
            </a:lvl2pPr>
            <a:lvl3pPr marR="0" lvl="2" algn="ctr" rtl="0">
              <a:lnSpc>
                <a:spcPct val="100000"/>
              </a:lnSpc>
              <a:spcBef>
                <a:spcPts val="0"/>
              </a:spcBef>
              <a:spcAft>
                <a:spcPts val="0"/>
              </a:spcAft>
              <a:buClr>
                <a:srgbClr val="000000"/>
              </a:buClr>
              <a:buFont typeface="Arial"/>
              <a:buNone/>
              <a:defRPr sz="1400" b="0" i="0" u="none" strike="noStrike" cap="none">
                <a:solidFill>
                  <a:srgbClr val="000000"/>
                </a:solidFill>
                <a:latin typeface="Oxygen"/>
                <a:ea typeface="Oxygen"/>
                <a:cs typeface="Oxygen"/>
                <a:sym typeface="Oxygen"/>
              </a:defRPr>
            </a:lvl3pPr>
            <a:lvl4pPr marR="0" lvl="3" algn="ctr" rtl="0">
              <a:lnSpc>
                <a:spcPct val="100000"/>
              </a:lnSpc>
              <a:spcBef>
                <a:spcPts val="0"/>
              </a:spcBef>
              <a:spcAft>
                <a:spcPts val="0"/>
              </a:spcAft>
              <a:buClr>
                <a:srgbClr val="000000"/>
              </a:buClr>
              <a:buFont typeface="Arial"/>
              <a:buNone/>
              <a:defRPr sz="1400" b="0" i="0" u="none" strike="noStrike" cap="none">
                <a:solidFill>
                  <a:srgbClr val="000000"/>
                </a:solidFill>
                <a:latin typeface="Oxygen"/>
                <a:ea typeface="Oxygen"/>
                <a:cs typeface="Oxygen"/>
                <a:sym typeface="Oxygen"/>
              </a:defRPr>
            </a:lvl4pPr>
            <a:lvl5pPr marR="0" lvl="4" algn="ctr" rtl="0">
              <a:lnSpc>
                <a:spcPct val="100000"/>
              </a:lnSpc>
              <a:spcBef>
                <a:spcPts val="0"/>
              </a:spcBef>
              <a:spcAft>
                <a:spcPts val="0"/>
              </a:spcAft>
              <a:buClr>
                <a:srgbClr val="000000"/>
              </a:buClr>
              <a:buFont typeface="Arial"/>
              <a:buNone/>
              <a:defRPr sz="1400" b="0" i="0" u="none" strike="noStrike" cap="none">
                <a:solidFill>
                  <a:srgbClr val="000000"/>
                </a:solidFill>
                <a:latin typeface="Oxygen"/>
                <a:ea typeface="Oxygen"/>
                <a:cs typeface="Oxygen"/>
                <a:sym typeface="Oxygen"/>
              </a:defRPr>
            </a:lvl5pPr>
            <a:lvl6pPr marR="0" lvl="5" algn="ctr" rtl="0">
              <a:lnSpc>
                <a:spcPct val="100000"/>
              </a:lnSpc>
              <a:spcBef>
                <a:spcPts val="0"/>
              </a:spcBef>
              <a:spcAft>
                <a:spcPts val="0"/>
              </a:spcAft>
              <a:buClr>
                <a:srgbClr val="000000"/>
              </a:buClr>
              <a:buFont typeface="Arial"/>
              <a:buNone/>
              <a:defRPr sz="1400" b="0" i="0" u="none" strike="noStrike" cap="none">
                <a:solidFill>
                  <a:srgbClr val="000000"/>
                </a:solidFill>
                <a:latin typeface="Oxygen"/>
                <a:ea typeface="Oxygen"/>
                <a:cs typeface="Oxygen"/>
                <a:sym typeface="Oxygen"/>
              </a:defRPr>
            </a:lvl6pPr>
            <a:lvl7pPr marR="0" lvl="6" algn="ctr" rtl="0">
              <a:lnSpc>
                <a:spcPct val="100000"/>
              </a:lnSpc>
              <a:spcBef>
                <a:spcPts val="0"/>
              </a:spcBef>
              <a:spcAft>
                <a:spcPts val="0"/>
              </a:spcAft>
              <a:buClr>
                <a:srgbClr val="000000"/>
              </a:buClr>
              <a:buFont typeface="Arial"/>
              <a:buNone/>
              <a:defRPr sz="1400" b="0" i="0" u="none" strike="noStrike" cap="none">
                <a:solidFill>
                  <a:srgbClr val="000000"/>
                </a:solidFill>
                <a:latin typeface="Oxygen"/>
                <a:ea typeface="Oxygen"/>
                <a:cs typeface="Oxygen"/>
                <a:sym typeface="Oxygen"/>
              </a:defRPr>
            </a:lvl7pPr>
            <a:lvl8pPr marR="0" lvl="7" algn="ctr" rtl="0">
              <a:lnSpc>
                <a:spcPct val="100000"/>
              </a:lnSpc>
              <a:spcBef>
                <a:spcPts val="0"/>
              </a:spcBef>
              <a:spcAft>
                <a:spcPts val="0"/>
              </a:spcAft>
              <a:buClr>
                <a:srgbClr val="000000"/>
              </a:buClr>
              <a:buFont typeface="Arial"/>
              <a:buNone/>
              <a:defRPr sz="1400" b="0" i="0" u="none" strike="noStrike" cap="none">
                <a:solidFill>
                  <a:srgbClr val="000000"/>
                </a:solidFill>
                <a:latin typeface="Oxygen"/>
                <a:ea typeface="Oxygen"/>
                <a:cs typeface="Oxygen"/>
                <a:sym typeface="Oxygen"/>
              </a:defRPr>
            </a:lvl8pPr>
            <a:lvl9pPr marR="0" lvl="8" algn="ctr" rtl="0">
              <a:lnSpc>
                <a:spcPct val="100000"/>
              </a:lnSpc>
              <a:spcBef>
                <a:spcPts val="0"/>
              </a:spcBef>
              <a:spcAft>
                <a:spcPts val="0"/>
              </a:spcAft>
              <a:buClr>
                <a:srgbClr val="000000"/>
              </a:buClr>
              <a:buFont typeface="Arial"/>
              <a:buNone/>
              <a:defRPr sz="1400" b="0" i="0" u="none" strike="noStrike" cap="none">
                <a:solidFill>
                  <a:srgbClr val="000000"/>
                </a:solidFill>
                <a:latin typeface="Oxygen"/>
                <a:ea typeface="Oxygen"/>
                <a:cs typeface="Oxygen"/>
                <a:sym typeface="Oxygen"/>
              </a:defRPr>
            </a:lvl9pPr>
          </a:lstStyle>
          <a:p>
            <a:r>
              <a:rPr lang="ru-RU" sz="3600" i="1" dirty="0">
                <a:solidFill>
                  <a:srgbClr val="54873C"/>
                </a:solidFill>
              </a:rPr>
              <a:t>Профицит=17</a:t>
            </a:r>
            <a:r>
              <a:rPr lang="en-US" sz="1800" i="1" dirty="0">
                <a:solidFill>
                  <a:srgbClr val="54873C"/>
                </a:solidFill>
              </a:rPr>
              <a:t> </a:t>
            </a:r>
            <a:r>
              <a:rPr lang="ru-RU" sz="2000" i="1" dirty="0">
                <a:solidFill>
                  <a:srgbClr val="54873C"/>
                </a:solidFill>
              </a:rPr>
              <a:t>млн. рублей</a:t>
            </a:r>
            <a:endParaRPr lang="ru-RU" sz="3600" i="1" dirty="0">
              <a:solidFill>
                <a:srgbClr val="54873C"/>
              </a:solidFill>
            </a:endParaRPr>
          </a:p>
        </p:txBody>
      </p:sp>
      <p:sp>
        <p:nvSpPr>
          <p:cNvPr id="3" name="Прямоугольник 2"/>
          <p:cNvSpPr/>
          <p:nvPr/>
        </p:nvSpPr>
        <p:spPr>
          <a:xfrm>
            <a:off x="8954219" y="2286000"/>
            <a:ext cx="2420917" cy="1499616"/>
          </a:xfrm>
          <a:prstGeom prst="rect">
            <a:avLst/>
          </a:prstGeom>
          <a:solidFill>
            <a:srgbClr val="5B9BD5"/>
          </a:solidFill>
          <a:ln>
            <a:solidFill>
              <a:srgbClr val="5B9B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t>Доходы в целом  поступили в объеме 16 117 млн. рублей</a:t>
            </a:r>
          </a:p>
          <a:p>
            <a:pPr algn="ctr"/>
            <a:r>
              <a:rPr lang="ru-RU" b="1" dirty="0">
                <a:solidFill>
                  <a:schemeClr val="tx1"/>
                </a:solidFill>
              </a:rPr>
              <a:t>(↘ 611 к 2023)</a:t>
            </a:r>
          </a:p>
        </p:txBody>
      </p:sp>
      <p:sp>
        <p:nvSpPr>
          <p:cNvPr id="4" name="Прямоугольник 3"/>
          <p:cNvSpPr/>
          <p:nvPr/>
        </p:nvSpPr>
        <p:spPr>
          <a:xfrm>
            <a:off x="1075580" y="4194234"/>
            <a:ext cx="3276427" cy="1292467"/>
          </a:xfrm>
          <a:prstGeom prst="rect">
            <a:avLst/>
          </a:prstGeom>
          <a:solidFill>
            <a:srgbClr val="ED7D31"/>
          </a:solidFill>
          <a:ln>
            <a:solidFill>
              <a:srgbClr val="ED7D31"/>
            </a:solidFill>
          </a:ln>
          <a:effectLst>
            <a:outerShdw blurRad="63500" sx="102000" sy="102000" algn="ctr"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accent1">
                    <a:lumMod val="50000"/>
                  </a:schemeClr>
                </a:solidFill>
              </a:rPr>
              <a:t>Всего расходы исполнены</a:t>
            </a:r>
          </a:p>
          <a:p>
            <a:pPr algn="ctr"/>
            <a:r>
              <a:rPr lang="ru-RU" b="1" dirty="0">
                <a:solidFill>
                  <a:schemeClr val="accent1">
                    <a:lumMod val="50000"/>
                  </a:schemeClr>
                </a:solidFill>
              </a:rPr>
              <a:t>  в сумме 16 100  млн. рублей</a:t>
            </a:r>
          </a:p>
          <a:p>
            <a:pPr algn="ctr"/>
            <a:r>
              <a:rPr lang="ru-RU" b="1" dirty="0">
                <a:solidFill>
                  <a:schemeClr val="bg1"/>
                </a:solidFill>
              </a:rPr>
              <a:t>(↘ 238 к 2023)</a:t>
            </a:r>
          </a:p>
        </p:txBody>
      </p:sp>
    </p:spTree>
    <p:extLst>
      <p:ext uri="{BB962C8B-B14F-4D97-AF65-F5344CB8AC3E}">
        <p14:creationId xmlns:p14="http://schemas.microsoft.com/office/powerpoint/2010/main" val="2971741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F6E2AF8B-3971-4784-959D-158B4C84E4D2}"/>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p:blipFill>
        <p:spPr>
          <a:xfrm>
            <a:off x="266587" y="156539"/>
            <a:ext cx="1440442" cy="1440442"/>
          </a:xfrm>
          <a:prstGeom prst="rect">
            <a:avLst/>
          </a:prstGeom>
        </p:spPr>
      </p:pic>
      <p:sp>
        <p:nvSpPr>
          <p:cNvPr id="13" name="Прямоугольник 12">
            <a:extLst>
              <a:ext uri="{FF2B5EF4-FFF2-40B4-BE49-F238E27FC236}">
                <a16:creationId xmlns:a16="http://schemas.microsoft.com/office/drawing/2014/main" id="{19A0621B-5F78-4E19-810F-56839ADDA15F}"/>
              </a:ext>
            </a:extLst>
          </p:cNvPr>
          <p:cNvSpPr/>
          <p:nvPr/>
        </p:nvSpPr>
        <p:spPr>
          <a:xfrm>
            <a:off x="11328968" y="779847"/>
            <a:ext cx="596445" cy="923330"/>
          </a:xfrm>
          <a:prstGeom prst="rect">
            <a:avLst/>
          </a:prstGeom>
          <a:noFill/>
        </p:spPr>
        <p:txBody>
          <a:bodyPr wrap="square" lIns="91440" tIns="45720" rIns="91440" bIns="45720">
            <a:spAutoFit/>
          </a:bodyPr>
          <a:lstStyle/>
          <a:p>
            <a:pPr algn="ctr"/>
            <a:r>
              <a:rPr lang="ru-RU" sz="5400" b="1" dirty="0" smtClean="0">
                <a:ln w="22225">
                  <a:solidFill>
                    <a:schemeClr val="accent2"/>
                  </a:solidFill>
                  <a:prstDash val="solid"/>
                </a:ln>
                <a:solidFill>
                  <a:srgbClr val="002060"/>
                </a:solidFill>
              </a:rPr>
              <a:t>5</a:t>
            </a:r>
          </a:p>
        </p:txBody>
      </p:sp>
      <p:sp>
        <p:nvSpPr>
          <p:cNvPr id="9" name="TextBox 8">
            <a:extLst>
              <a:ext uri="{FF2B5EF4-FFF2-40B4-BE49-F238E27FC236}">
                <a16:creationId xmlns:a16="http://schemas.microsoft.com/office/drawing/2014/main" id="{17B5C933-4FC9-4374-AD84-BBBCD056667D}"/>
              </a:ext>
            </a:extLst>
          </p:cNvPr>
          <p:cNvSpPr txBox="1"/>
          <p:nvPr/>
        </p:nvSpPr>
        <p:spPr>
          <a:xfrm>
            <a:off x="1699981" y="426570"/>
            <a:ext cx="9628987" cy="1077218"/>
          </a:xfrm>
          <a:prstGeom prst="rect">
            <a:avLst/>
          </a:prstGeom>
          <a:noFill/>
        </p:spPr>
        <p:txBody>
          <a:bodyPr wrap="square" rtlCol="0">
            <a:spAutoFit/>
          </a:bodyPr>
          <a:lstStyle/>
          <a:p>
            <a:r>
              <a:rPr lang="ru-RU" sz="3200" b="1" dirty="0">
                <a:solidFill>
                  <a:srgbClr val="8A0000"/>
                </a:solidFill>
                <a:latin typeface="+mj-lt"/>
                <a:ea typeface="+mj-ea"/>
                <a:cs typeface="+mj-cs"/>
                <a:sym typeface="Fjalla One"/>
              </a:rPr>
              <a:t>ОСНОВНЫЕ МЕРОПРИЯТИЯ МУНИЦИПАЛЬНЫХ ПРОГРАММ В ГОРОДЕ БЛАГОВЕЩЕНСКЕ в 2024 ГОДУ</a:t>
            </a:r>
          </a:p>
        </p:txBody>
      </p:sp>
      <p:sp>
        <p:nvSpPr>
          <p:cNvPr id="2" name="Прямоугольник 1"/>
          <p:cNvSpPr/>
          <p:nvPr/>
        </p:nvSpPr>
        <p:spPr>
          <a:xfrm>
            <a:off x="413920" y="2890386"/>
            <a:ext cx="5356876" cy="1661993"/>
          </a:xfrm>
          <a:prstGeom prst="rect">
            <a:avLst/>
          </a:prstGeom>
        </p:spPr>
        <p:txBody>
          <a:bodyPr wrap="square">
            <a:spAutoFit/>
          </a:bodyPr>
          <a:lstStyle/>
          <a:p>
            <a:pPr algn="just"/>
            <a:r>
              <a:rPr lang="ru-RU" sz="1700" b="1"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Обеспечена деятельность МБУК «Муниципальная информационная библиотечная система» (12 библиотек) – «Центральная», «Диалог», «Солнечная», Искусств, «Багульник», «Дом семьи», им. Б. Машука, с. Белогорье, с. Плодопитомник, им. А.П. Чехова, им. П. Комарова, с. Садовое. </a:t>
            </a:r>
          </a:p>
        </p:txBody>
      </p:sp>
      <p:sp>
        <p:nvSpPr>
          <p:cNvPr id="3" name="Прямоугольник 2"/>
          <p:cNvSpPr/>
          <p:nvPr/>
        </p:nvSpPr>
        <p:spPr>
          <a:xfrm>
            <a:off x="602152" y="2165691"/>
            <a:ext cx="10732958" cy="646331"/>
          </a:xfrm>
          <a:prstGeom prst="rect">
            <a:avLst/>
          </a:prstGeom>
        </p:spPr>
        <p:txBody>
          <a:bodyPr wrap="square">
            <a:spAutoFit/>
          </a:bodyPr>
          <a:lstStyle/>
          <a:p>
            <a:r>
              <a:rPr lang="ru-RU" b="1" dirty="0">
                <a:solidFill>
                  <a:schemeClr val="accent1">
                    <a:lumMod val="50000"/>
                  </a:schemeClr>
                </a:solidFill>
                <a:latin typeface="Times New Roman" panose="02020603050405020304" pitchFamily="18" charset="0"/>
                <a:cs typeface="Times New Roman" panose="02020603050405020304" pitchFamily="18" charset="0"/>
              </a:rPr>
              <a:t>В рамках реализации программы </a:t>
            </a:r>
            <a:r>
              <a:rPr lang="ru-RU" b="1" i="1" dirty="0">
                <a:solidFill>
                  <a:srgbClr val="FF0000"/>
                </a:solidFill>
                <a:latin typeface="Times New Roman" panose="02020603050405020304" pitchFamily="18" charset="0"/>
                <a:cs typeface="Times New Roman" panose="02020603050405020304" pitchFamily="18" charset="0"/>
              </a:rPr>
              <a:t>«Развитие и сохранение культуры в городе  Благовещенске» </a:t>
            </a:r>
            <a:r>
              <a:rPr lang="ru-RU" b="1" dirty="0">
                <a:solidFill>
                  <a:schemeClr val="accent1">
                    <a:lumMod val="50000"/>
                  </a:schemeClr>
                </a:solidFill>
                <a:latin typeface="Times New Roman" panose="02020603050405020304" pitchFamily="18" charset="0"/>
                <a:cs typeface="Times New Roman" panose="02020603050405020304" pitchFamily="18" charset="0"/>
              </a:rPr>
              <a:t>осуществлены следующие мероприятия:</a:t>
            </a:r>
          </a:p>
        </p:txBody>
      </p:sp>
      <p:sp>
        <p:nvSpPr>
          <p:cNvPr id="4" name="Прямоугольник 3"/>
          <p:cNvSpPr/>
          <p:nvPr/>
        </p:nvSpPr>
        <p:spPr>
          <a:xfrm>
            <a:off x="4001604" y="4697965"/>
            <a:ext cx="8172962" cy="923330"/>
          </a:xfrm>
          <a:prstGeom prst="rect">
            <a:avLst/>
          </a:prstGeom>
        </p:spPr>
        <p:txBody>
          <a:bodyPr wrap="square">
            <a:spAutoFit/>
          </a:bodyPr>
          <a:lstStyle/>
          <a:p>
            <a:r>
              <a:rPr lang="ru-RU" b="1"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Установлена архитектурная подсветка на фасаде муниципальной библиотеки Багульник (п. Моховая Падь, Литер 2</a:t>
            </a:r>
            <a:r>
              <a:rPr lang="ru-RU" b="1" dirty="0" smtClean="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домов культуры </a:t>
            </a:r>
            <a:br>
              <a:rPr lang="ru-RU" b="1" dirty="0" smtClean="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br>
            <a:r>
              <a:rPr lang="ru-RU" b="1" dirty="0" smtClean="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с. Белогорье, с. Садовое и МАУК ОКЦ.</a:t>
            </a:r>
            <a:endParaRPr lang="ru-RU" b="1"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6" name="Прямоугольник 5"/>
          <p:cNvSpPr/>
          <p:nvPr/>
        </p:nvSpPr>
        <p:spPr>
          <a:xfrm>
            <a:off x="5968631" y="2449982"/>
            <a:ext cx="5882934" cy="2446824"/>
          </a:xfrm>
          <a:prstGeom prst="rect">
            <a:avLst/>
          </a:prstGeom>
        </p:spPr>
        <p:txBody>
          <a:bodyPr wrap="square">
            <a:spAutoFit/>
          </a:bodyPr>
          <a:lstStyle/>
          <a:p>
            <a:pPr algn="just"/>
            <a:r>
              <a:rPr lang="ru-RU" sz="1700" b="1"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Выполнен ремонт 5 памятников: «Речной артиллерийский катер времен ВОВ», «Стела-памятник Труженикам тыла», «Памятник генерал-губернатору </a:t>
            </a:r>
            <a:r>
              <a:rPr lang="ru-RU" sz="1700" b="1" dirty="0" err="1">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Н.Н.Муравьеву</a:t>
            </a:r>
            <a:r>
              <a:rPr lang="ru-RU" sz="1700" b="1"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-Амурскому, </a:t>
            </a:r>
            <a:r>
              <a:rPr lang="ru-RU" sz="1700" b="1" dirty="0" err="1">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В.И.Ленину</a:t>
            </a:r>
            <a:r>
              <a:rPr lang="ru-RU" sz="1700" b="1"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на площади Ленина, в сквере ул. </a:t>
            </a:r>
            <a:r>
              <a:rPr lang="ru-RU" sz="1700" b="1" dirty="0" err="1">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Б.Хмельницкого-ул.Красноармейская</a:t>
            </a:r>
            <a:r>
              <a:rPr lang="ru-RU" sz="1700" b="1"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и декоративной подсветки на Триумфальной Арке. Изготовлена ПСД на капитальный ремонт объекта «Памятник воинам-</a:t>
            </a:r>
            <a:r>
              <a:rPr lang="ru-RU" sz="1700" b="1" dirty="0" err="1">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амурцам</a:t>
            </a:r>
            <a:r>
              <a:rPr lang="ru-RU" sz="1700" b="1"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погибшим на фронтах ВОВ 1941-1945 гг.». </a:t>
            </a:r>
          </a:p>
        </p:txBody>
      </p:sp>
      <p:pic>
        <p:nvPicPr>
          <p:cNvPr id="1026" name="Picture 2" descr="открытие библиотеки «Дом семьи», Благовещенск"/>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0149" y="4829224"/>
            <a:ext cx="3333621" cy="1875162"/>
          </a:xfrm>
          <a:prstGeom prst="rect">
            <a:avLst/>
          </a:prstGeom>
          <a:ln>
            <a:noFill/>
          </a:ln>
          <a:effectLst>
            <a:outerShdw blurRad="292100" dist="139700" dir="2700000" algn="tl" rotWithShape="0">
              <a:srgbClr val="333333">
                <a:alpha val="65000"/>
              </a:srgbClr>
            </a:outerShdw>
            <a:softEdge rad="38100"/>
          </a:effectLst>
          <a:extLst>
            <a:ext uri="{909E8E84-426E-40DD-AFC4-6F175D3DCCD1}">
              <a14:hiddenFill xmlns:a14="http://schemas.microsoft.com/office/drawing/2010/main">
                <a:solidFill>
                  <a:srgbClr val="FFFFFF"/>
                </a:solidFill>
              </a14:hiddenFill>
            </a:ext>
          </a:extLst>
        </p:spPr>
      </p:pic>
      <p:sp>
        <p:nvSpPr>
          <p:cNvPr id="7" name="Прямоугольник 6"/>
          <p:cNvSpPr/>
          <p:nvPr/>
        </p:nvSpPr>
        <p:spPr>
          <a:xfrm>
            <a:off x="4001604" y="5504057"/>
            <a:ext cx="8190396" cy="1200329"/>
          </a:xfrm>
          <a:prstGeom prst="rect">
            <a:avLst/>
          </a:prstGeom>
        </p:spPr>
        <p:txBody>
          <a:bodyPr wrap="square">
            <a:spAutoFit/>
          </a:bodyPr>
          <a:lstStyle/>
          <a:p>
            <a:r>
              <a:rPr lang="ru-RU" b="1"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Обеспечена деятельность 5 муниципальных учреждений доп. образования в сфере культуры: МБУ ДО «ЦДШИ </a:t>
            </a:r>
            <a:r>
              <a:rPr lang="ru-RU" b="1" dirty="0" err="1">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им.М.Ф.Кнауф</a:t>
            </a:r>
            <a:r>
              <a:rPr lang="ru-RU" b="1"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-Каминской», МБУ ДО «ДМШ им. Г.М. </a:t>
            </a:r>
            <a:r>
              <a:rPr lang="ru-RU" b="1" dirty="0" err="1">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Сапаловой</a:t>
            </a:r>
            <a:r>
              <a:rPr lang="ru-RU" b="1"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МБУ ДО ДХШ </a:t>
            </a:r>
            <a:r>
              <a:rPr lang="ru-RU" b="1" dirty="0" err="1">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им.П.С.Евстафьева</a:t>
            </a:r>
            <a:r>
              <a:rPr lang="ru-RU" b="1"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МБУ ДО «ДШИ </a:t>
            </a:r>
            <a:r>
              <a:rPr lang="ru-RU" b="1" dirty="0" err="1">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с.Белогорье</a:t>
            </a:r>
            <a:r>
              <a:rPr lang="ru-RU" b="1"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МАУ ДО «ДХШ «Ровесники».</a:t>
            </a:r>
          </a:p>
        </p:txBody>
      </p:sp>
      <p:sp>
        <p:nvSpPr>
          <p:cNvPr id="12" name="Прямоугольник 11">
            <a:extLst>
              <a:ext uri="{FF2B5EF4-FFF2-40B4-BE49-F238E27FC236}">
                <a16:creationId xmlns:a16="http://schemas.microsoft.com/office/drawing/2014/main" id="{DD79B479-E288-4134-BDA2-7422AEDF1871}"/>
              </a:ext>
            </a:extLst>
          </p:cNvPr>
          <p:cNvSpPr/>
          <p:nvPr/>
        </p:nvSpPr>
        <p:spPr>
          <a:xfrm>
            <a:off x="413920" y="1588580"/>
            <a:ext cx="11760647" cy="646331"/>
          </a:xfrm>
          <a:prstGeom prst="rect">
            <a:avLst/>
          </a:prstGeom>
        </p:spPr>
        <p:txBody>
          <a:bodyPr wrap="square">
            <a:spAutoFit/>
          </a:bodyPr>
          <a:lstStyle/>
          <a:p>
            <a:pPr algn="ctr"/>
            <a:r>
              <a:rPr lang="ru-RU" b="1" u="sng"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Общий объем финансовых средств, предусмотренных в 202</a:t>
            </a:r>
            <a:r>
              <a:rPr lang="en-US" b="1" u="sng"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4</a:t>
            </a:r>
            <a:r>
              <a:rPr lang="ru-RU" b="1" u="sng"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году на реализацию программы, составил </a:t>
            </a:r>
          </a:p>
          <a:p>
            <a:pPr algn="ctr"/>
            <a:r>
              <a:rPr lang="ru-RU" b="1" u="sng"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679 млн. рублей, исполнение составило 99,7 процента (677 млн. рублей). </a:t>
            </a:r>
            <a:endParaRPr lang="ru-RU" u="sng" dirty="0">
              <a:solidFill>
                <a:schemeClr val="accent1">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9813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F6E2AF8B-3971-4784-959D-158B4C84E4D2}"/>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p:blipFill>
        <p:spPr>
          <a:xfrm>
            <a:off x="266587" y="156539"/>
            <a:ext cx="1440442" cy="1440442"/>
          </a:xfrm>
          <a:prstGeom prst="rect">
            <a:avLst/>
          </a:prstGeom>
        </p:spPr>
      </p:pic>
      <p:sp>
        <p:nvSpPr>
          <p:cNvPr id="13" name="Прямоугольник 12">
            <a:extLst>
              <a:ext uri="{FF2B5EF4-FFF2-40B4-BE49-F238E27FC236}">
                <a16:creationId xmlns:a16="http://schemas.microsoft.com/office/drawing/2014/main" id="{19A0621B-5F78-4E19-810F-56839ADDA15F}"/>
              </a:ext>
            </a:extLst>
          </p:cNvPr>
          <p:cNvSpPr/>
          <p:nvPr/>
        </p:nvSpPr>
        <p:spPr>
          <a:xfrm>
            <a:off x="11328968" y="779847"/>
            <a:ext cx="596445" cy="923330"/>
          </a:xfrm>
          <a:prstGeom prst="rect">
            <a:avLst/>
          </a:prstGeom>
          <a:noFill/>
        </p:spPr>
        <p:txBody>
          <a:bodyPr wrap="square" lIns="91440" tIns="45720" rIns="91440" bIns="45720">
            <a:spAutoFit/>
          </a:bodyPr>
          <a:lstStyle/>
          <a:p>
            <a:pPr algn="ctr"/>
            <a:r>
              <a:rPr lang="ru-RU" sz="5400" b="1" dirty="0" smtClean="0">
                <a:ln w="22225">
                  <a:solidFill>
                    <a:schemeClr val="accent2"/>
                  </a:solidFill>
                  <a:prstDash val="solid"/>
                </a:ln>
                <a:solidFill>
                  <a:srgbClr val="002060"/>
                </a:solidFill>
              </a:rPr>
              <a:t>6</a:t>
            </a:r>
            <a:endParaRPr lang="ru-RU" sz="5400" b="1" dirty="0">
              <a:ln w="22225">
                <a:solidFill>
                  <a:schemeClr val="accent2"/>
                </a:solidFill>
                <a:prstDash val="solid"/>
              </a:ln>
              <a:solidFill>
                <a:srgbClr val="002060"/>
              </a:solidFill>
            </a:endParaRPr>
          </a:p>
        </p:txBody>
      </p:sp>
      <p:sp>
        <p:nvSpPr>
          <p:cNvPr id="6" name="Прямоугольник 5">
            <a:extLst>
              <a:ext uri="{FF2B5EF4-FFF2-40B4-BE49-F238E27FC236}">
                <a16:creationId xmlns:a16="http://schemas.microsoft.com/office/drawing/2014/main" id="{F793E2B1-5419-4562-B0D0-635ACD178255}"/>
              </a:ext>
            </a:extLst>
          </p:cNvPr>
          <p:cNvSpPr/>
          <p:nvPr/>
        </p:nvSpPr>
        <p:spPr>
          <a:xfrm>
            <a:off x="4177936" y="2338965"/>
            <a:ext cx="7900457" cy="3600986"/>
          </a:xfrm>
          <a:prstGeom prst="rect">
            <a:avLst/>
          </a:prstGeom>
          <a:ln>
            <a:noFill/>
          </a:ln>
          <a:effectLst>
            <a:outerShdw blurRad="292100" dist="139700" dir="2700000" algn="tl" rotWithShape="0">
              <a:srgbClr val="333333">
                <a:alpha val="65000"/>
              </a:srgbClr>
            </a:outerShdw>
            <a:softEdge rad="38100"/>
          </a:effectLst>
          <a:extLst>
            <a:ext uri="{909E8E84-426E-40DD-AFC4-6F175D3DCCD1}">
              <a14:hiddenFill xmlns:a14="http://schemas.microsoft.com/office/drawing/2010/main">
                <a:solidFill>
                  <a:srgbClr val="FFFFFF"/>
                </a:solidFill>
              </a14:hiddenFill>
            </a:ext>
          </a:extLst>
        </p:spPr>
        <p:txBody>
          <a:bodyPr wrap="square">
            <a:spAutoFit/>
          </a:bodyPr>
          <a:lstStyle/>
          <a:p>
            <a:pPr indent="266700" algn="just"/>
            <a:r>
              <a:rPr lang="ru-RU" sz="1900" b="1" i="1" dirty="0">
                <a:solidFill>
                  <a:schemeClr val="accent1">
                    <a:lumMod val="50000"/>
                  </a:schemeClr>
                </a:solidFill>
                <a:latin typeface="Times New Roman" panose="02020603050405020304" pitchFamily="18" charset="0"/>
                <a:cs typeface="Times New Roman" panose="02020603050405020304" pitchFamily="18" charset="0"/>
              </a:rPr>
              <a:t>В рамках программы </a:t>
            </a:r>
            <a:r>
              <a:rPr lang="ru-RU" sz="2000" b="1" i="1" dirty="0">
                <a:solidFill>
                  <a:srgbClr val="C00000"/>
                </a:solidFill>
                <a:latin typeface="Times New Roman" panose="02020603050405020304" pitchFamily="18" charset="0"/>
                <a:cs typeface="Times New Roman" panose="02020603050405020304" pitchFamily="18" charset="0"/>
              </a:rPr>
              <a:t>«Развитие физической культуры и спорта в городе Благовещенске»</a:t>
            </a:r>
            <a:r>
              <a:rPr lang="ru-RU" sz="1900" b="1" i="1" dirty="0">
                <a:solidFill>
                  <a:schemeClr val="accent1">
                    <a:lumMod val="50000"/>
                  </a:schemeClr>
                </a:solidFill>
                <a:latin typeface="Times New Roman" panose="02020603050405020304" pitchFamily="18" charset="0"/>
                <a:cs typeface="Times New Roman" panose="02020603050405020304" pitchFamily="18" charset="0"/>
              </a:rPr>
              <a:t> проведены официальные физкультурные и спортивные мероприятия в количестве 281 ед., из них:</a:t>
            </a:r>
          </a:p>
          <a:p>
            <a:pPr marL="342900" indent="-342900" algn="just">
              <a:buFontTx/>
              <a:buChar char="-"/>
            </a:pPr>
            <a:r>
              <a:rPr lang="ru-RU" sz="1900" b="1" i="1" dirty="0">
                <a:solidFill>
                  <a:schemeClr val="accent1">
                    <a:lumMod val="50000"/>
                  </a:schemeClr>
                </a:solidFill>
                <a:latin typeface="Times New Roman" panose="02020603050405020304" pitchFamily="18" charset="0"/>
                <a:cs typeface="Times New Roman" panose="02020603050405020304" pitchFamily="18" charset="0"/>
              </a:rPr>
              <a:t>спартакиада, направленная на развитие школьного и студенческого спорта;</a:t>
            </a:r>
          </a:p>
          <a:p>
            <a:pPr marL="342900" indent="-342900" algn="just">
              <a:buFontTx/>
              <a:buChar char="-"/>
            </a:pPr>
            <a:r>
              <a:rPr lang="ru-RU" sz="1900" b="1" i="1" dirty="0">
                <a:solidFill>
                  <a:schemeClr val="accent1">
                    <a:lumMod val="50000"/>
                  </a:schemeClr>
                </a:solidFill>
                <a:latin typeface="Times New Roman" panose="02020603050405020304" pitchFamily="18" charset="0"/>
                <a:cs typeface="Times New Roman" panose="02020603050405020304" pitchFamily="18" charset="0"/>
              </a:rPr>
              <a:t>2 мероприятия, направленные на повышение числа занимающихся физической культурой и спортом по месту работы граждан;</a:t>
            </a:r>
          </a:p>
          <a:p>
            <a:pPr marL="342900" indent="-342900" algn="just">
              <a:buFontTx/>
              <a:buChar char="-"/>
            </a:pPr>
            <a:r>
              <a:rPr lang="ru-RU" sz="1900" b="1" i="1" dirty="0">
                <a:solidFill>
                  <a:schemeClr val="accent1">
                    <a:lumMod val="50000"/>
                  </a:schemeClr>
                </a:solidFill>
                <a:latin typeface="Times New Roman" panose="02020603050405020304" pitchFamily="18" charset="0"/>
                <a:cs typeface="Times New Roman" panose="02020603050405020304" pitchFamily="18" charset="0"/>
              </a:rPr>
              <a:t>оказана поддержка 12 НКО на проведение спортивных мероприятий;</a:t>
            </a:r>
          </a:p>
          <a:p>
            <a:pPr marL="342900" indent="-342900" algn="just">
              <a:buFontTx/>
              <a:buChar char="-"/>
            </a:pPr>
            <a:r>
              <a:rPr lang="ru-RU" sz="1900" b="1" i="1" dirty="0">
                <a:solidFill>
                  <a:schemeClr val="accent1">
                    <a:lumMod val="50000"/>
                  </a:schemeClr>
                </a:solidFill>
                <a:latin typeface="Times New Roman" panose="02020603050405020304" pitchFamily="18" charset="0"/>
                <a:cs typeface="Times New Roman" panose="02020603050405020304" pitchFamily="18" charset="0"/>
              </a:rPr>
              <a:t>Кросс нации -2024; </a:t>
            </a:r>
          </a:p>
          <a:p>
            <a:pPr marL="342900" indent="-342900" algn="just">
              <a:buFontTx/>
              <a:buChar char="-"/>
            </a:pPr>
            <a:r>
              <a:rPr lang="ru-RU" sz="1900" b="1" i="1" dirty="0">
                <a:solidFill>
                  <a:schemeClr val="accent1">
                    <a:lumMod val="50000"/>
                  </a:schemeClr>
                </a:solidFill>
                <a:latin typeface="Times New Roman" panose="02020603050405020304" pitchFamily="18" charset="0"/>
                <a:cs typeface="Times New Roman" panose="02020603050405020304" pitchFamily="18" charset="0"/>
              </a:rPr>
              <a:t>Российский Азимут -2024;</a:t>
            </a:r>
          </a:p>
          <a:p>
            <a:pPr marL="342900" indent="-342900" algn="just">
              <a:buFontTx/>
              <a:buChar char="-"/>
            </a:pPr>
            <a:r>
              <a:rPr lang="ru-RU" sz="1900" b="1" i="1" dirty="0">
                <a:solidFill>
                  <a:schemeClr val="accent1">
                    <a:lumMod val="50000"/>
                  </a:schemeClr>
                </a:solidFill>
                <a:latin typeface="Times New Roman" panose="02020603050405020304" pitchFamily="18" charset="0"/>
                <a:cs typeface="Times New Roman" panose="02020603050405020304" pitchFamily="18" charset="0"/>
              </a:rPr>
              <a:t>Лыжня России -2024. </a:t>
            </a:r>
          </a:p>
        </p:txBody>
      </p:sp>
      <p:sp>
        <p:nvSpPr>
          <p:cNvPr id="9" name="TextBox 8">
            <a:extLst>
              <a:ext uri="{FF2B5EF4-FFF2-40B4-BE49-F238E27FC236}">
                <a16:creationId xmlns:a16="http://schemas.microsoft.com/office/drawing/2014/main" id="{C1356302-0F9C-457E-8B09-2C1A8B4AC7A7}"/>
              </a:ext>
            </a:extLst>
          </p:cNvPr>
          <p:cNvSpPr txBox="1"/>
          <p:nvPr/>
        </p:nvSpPr>
        <p:spPr>
          <a:xfrm>
            <a:off x="1699981" y="260039"/>
            <a:ext cx="9628987" cy="1077218"/>
          </a:xfrm>
          <a:prstGeom prst="rect">
            <a:avLst/>
          </a:prstGeom>
          <a:noFill/>
        </p:spPr>
        <p:txBody>
          <a:bodyPr wrap="square" rtlCol="0">
            <a:spAutoFit/>
          </a:bodyPr>
          <a:lstStyle/>
          <a:p>
            <a:r>
              <a:rPr lang="ru-RU" sz="3200" b="1" dirty="0">
                <a:solidFill>
                  <a:srgbClr val="8A0000"/>
                </a:solidFill>
                <a:latin typeface="+mj-lt"/>
                <a:ea typeface="+mj-ea"/>
                <a:cs typeface="+mj-cs"/>
                <a:sym typeface="Fjalla One"/>
              </a:rPr>
              <a:t>ОСНОВНЫЕ МЕРОПРИЯТИЯ МУНИЦИПАЛЬНЫХ ПРОГРАММ В ГОРОДЕ БЛАГОВЕЩЕНСКЕ в 2024 ГОДУ</a:t>
            </a:r>
          </a:p>
        </p:txBody>
      </p:sp>
      <p:sp>
        <p:nvSpPr>
          <p:cNvPr id="11" name="Прямоугольник 10">
            <a:extLst>
              <a:ext uri="{FF2B5EF4-FFF2-40B4-BE49-F238E27FC236}">
                <a16:creationId xmlns:a16="http://schemas.microsoft.com/office/drawing/2014/main" id="{DD79B479-E288-4134-BDA2-7422AEDF1871}"/>
              </a:ext>
            </a:extLst>
          </p:cNvPr>
          <p:cNvSpPr/>
          <p:nvPr/>
        </p:nvSpPr>
        <p:spPr>
          <a:xfrm>
            <a:off x="155575" y="1634491"/>
            <a:ext cx="11760647" cy="646331"/>
          </a:xfrm>
          <a:prstGeom prst="rect">
            <a:avLst/>
          </a:prstGeom>
        </p:spPr>
        <p:txBody>
          <a:bodyPr wrap="square">
            <a:spAutoFit/>
          </a:bodyPr>
          <a:lstStyle/>
          <a:p>
            <a:pPr algn="ctr"/>
            <a:r>
              <a:rPr lang="ru-RU" b="1" u="sng"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Общий объем финансовых средств, предусмотренных в 202</a:t>
            </a:r>
            <a:r>
              <a:rPr lang="en-US" b="1" u="sng"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4</a:t>
            </a:r>
            <a:r>
              <a:rPr lang="ru-RU" b="1" u="sng"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году на реализацию программы, составил </a:t>
            </a:r>
          </a:p>
          <a:p>
            <a:pPr algn="ctr"/>
            <a:r>
              <a:rPr lang="ru-RU" b="1" u="sng" dirty="0" smtClean="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95 </a:t>
            </a:r>
            <a:r>
              <a:rPr lang="ru-RU" b="1" u="sng"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млн. рублей, исполнение составило </a:t>
            </a:r>
            <a:r>
              <a:rPr lang="ru-RU" b="1" u="sng" dirty="0" smtClean="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100 процентов. </a:t>
            </a:r>
            <a:endParaRPr lang="ru-RU" u="sng" dirty="0">
              <a:solidFill>
                <a:schemeClr val="accent1">
                  <a:lumMod val="50000"/>
                </a:schemeClr>
              </a:solidFill>
              <a:latin typeface="Times New Roman" panose="02020603050405020304" pitchFamily="18" charset="0"/>
              <a:cs typeface="Times New Roman" panose="02020603050405020304" pitchFamily="18" charset="0"/>
            </a:endParaRPr>
          </a:p>
        </p:txBody>
      </p:sp>
      <p:sp>
        <p:nvSpPr>
          <p:cNvPr id="2" name="AutoShape 2" descr="https://obrblag.info/media/sub/3291/uploads/ei2e1hkzdcm.jpe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2052" name="Picture 4" descr="Массовые соревнования по спортивному ориентированию состоятся в Благовещенске - gtrkamur.r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7563990" y="4838230"/>
            <a:ext cx="3167920" cy="1886551"/>
          </a:xfrm>
          <a:prstGeom prst="rect">
            <a:avLst/>
          </a:prstGeom>
          <a:ln>
            <a:noFill/>
          </a:ln>
          <a:effectLst>
            <a:outerShdw blurRad="292100" dist="139700" dir="2700000" algn="tl" rotWithShape="0">
              <a:srgbClr val="333333">
                <a:alpha val="65000"/>
              </a:srgbClr>
            </a:outerShdw>
            <a:softEdge rad="38100"/>
          </a:effectLst>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307975" y="4139458"/>
            <a:ext cx="3586666" cy="2585323"/>
          </a:xfrm>
          <a:prstGeom prst="rect">
            <a:avLst/>
          </a:prstGeom>
          <a:ln>
            <a:noFill/>
          </a:ln>
          <a:effectLst>
            <a:outerShdw blurRad="292100" dist="139700" dir="2700000" algn="tl" rotWithShape="0">
              <a:schemeClr val="accent1">
                <a:alpha val="65000"/>
              </a:schemeClr>
            </a:outerShdw>
            <a:softEdge rad="38100"/>
          </a:effectLst>
        </p:spPr>
        <p:txBody>
          <a:bodyPr wrap="square">
            <a:spAutoFit/>
          </a:bodyPr>
          <a:lstStyle/>
          <a:p>
            <a:pPr algn="just"/>
            <a:r>
              <a:rPr lang="ru-RU" b="1" i="1" dirty="0">
                <a:solidFill>
                  <a:schemeClr val="accent1">
                    <a:lumMod val="50000"/>
                  </a:schemeClr>
                </a:solidFill>
                <a:latin typeface="Times New Roman" panose="02020603050405020304" pitchFamily="18" charset="0"/>
                <a:cs typeface="Times New Roman" panose="02020603050405020304" pitchFamily="18" charset="0"/>
              </a:rPr>
              <a:t>В 2024 году организованы 4 секции для занятий физической культурой и спортом лиц с ОВЗ (по настольному теннису, </a:t>
            </a:r>
            <a:r>
              <a:rPr lang="ru-RU" b="1" i="1" dirty="0" err="1">
                <a:solidFill>
                  <a:schemeClr val="accent1">
                    <a:lumMod val="50000"/>
                  </a:schemeClr>
                </a:solidFill>
                <a:latin typeface="Times New Roman" panose="02020603050405020304" pitchFamily="18" charset="0"/>
                <a:cs typeface="Times New Roman" panose="02020603050405020304" pitchFamily="18" charset="0"/>
              </a:rPr>
              <a:t>парабадминтону</a:t>
            </a:r>
            <a:r>
              <a:rPr lang="ru-RU" b="1" i="1" dirty="0">
                <a:solidFill>
                  <a:schemeClr val="accent1">
                    <a:lumMod val="50000"/>
                  </a:schemeClr>
                </a:solidFill>
                <a:latin typeface="Times New Roman" panose="02020603050405020304" pitchFamily="18" charset="0"/>
                <a:cs typeface="Times New Roman" panose="02020603050405020304" pitchFamily="18" charset="0"/>
              </a:rPr>
              <a:t>, волейболу, плаванию) и проведены 10 мероприятий для лиц с ОВЗ (учебно-тренировочные занятия по бадминтону и волейболу). </a:t>
            </a:r>
          </a:p>
        </p:txBody>
      </p:sp>
      <p:sp>
        <p:nvSpPr>
          <p:cNvPr id="4" name="AutoShape 6" descr="Амурские спортсмены с ОВЗ пополнили копилку области на 12 медалей - gtrkamur.ru"/>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7" name="Рисунок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1790" y="2338965"/>
            <a:ext cx="3139036" cy="1767577"/>
          </a:xfrm>
          <a:prstGeom prst="rect">
            <a:avLst/>
          </a:prstGeom>
          <a:ln>
            <a:noFill/>
          </a:ln>
          <a:effectLst>
            <a:outerShdw blurRad="292100" dist="139700" dir="2700000" algn="tl" rotWithShape="0">
              <a:srgbClr val="333333">
                <a:alpha val="65000"/>
              </a:srgbClr>
            </a:outerShdw>
            <a:softEdge rad="38100"/>
          </a:effectLst>
        </p:spPr>
      </p:pic>
    </p:spTree>
    <p:extLst>
      <p:ext uri="{BB962C8B-B14F-4D97-AF65-F5344CB8AC3E}">
        <p14:creationId xmlns:p14="http://schemas.microsoft.com/office/powerpoint/2010/main" val="2810443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a:extLst>
              <a:ext uri="{FF2B5EF4-FFF2-40B4-BE49-F238E27FC236}">
                <a16:creationId xmlns:a16="http://schemas.microsoft.com/office/drawing/2014/main" id="{60821871-DBED-4C83-8EFA-C74BC1D690AF}"/>
              </a:ext>
            </a:extLst>
          </p:cNvPr>
          <p:cNvSpPr/>
          <p:nvPr/>
        </p:nvSpPr>
        <p:spPr>
          <a:xfrm>
            <a:off x="4806962" y="1774041"/>
            <a:ext cx="7220272" cy="2308324"/>
          </a:xfrm>
          <a:prstGeom prst="rect">
            <a:avLst/>
          </a:prstGeom>
        </p:spPr>
        <p:txBody>
          <a:bodyPr wrap="square">
            <a:spAutoFit/>
          </a:bodyPr>
          <a:lstStyle/>
          <a:p>
            <a:pPr indent="266700" algn="just"/>
            <a:r>
              <a:rPr lang="ru-RU" sz="1600" b="1" i="1" dirty="0">
                <a:solidFill>
                  <a:schemeClr val="accent1">
                    <a:lumMod val="50000"/>
                  </a:schemeClr>
                </a:solidFill>
                <a:latin typeface="Times New Roman" panose="02020603050405020304" pitchFamily="18" charset="0"/>
                <a:cs typeface="Times New Roman" panose="02020603050405020304" pitchFamily="18" charset="0"/>
              </a:rPr>
              <a:t>В рамках реализации программы </a:t>
            </a:r>
            <a:r>
              <a:rPr lang="ru-RU" sz="1600" b="1" i="1" dirty="0">
                <a:solidFill>
                  <a:srgbClr val="FF0000"/>
                </a:solidFill>
                <a:latin typeface="Times New Roman" panose="02020603050405020304" pitchFamily="18" charset="0"/>
                <a:cs typeface="Times New Roman" panose="02020603050405020304" pitchFamily="18" charset="0"/>
              </a:rPr>
              <a:t>«Развитие потенциала молодежи города Благовещенска»</a:t>
            </a:r>
            <a:r>
              <a:rPr lang="ru-RU" sz="1600" b="1" dirty="0">
                <a:solidFill>
                  <a:srgbClr val="FF0000"/>
                </a:solidFill>
                <a:latin typeface="Times New Roman" panose="02020603050405020304" pitchFamily="18" charset="0"/>
                <a:cs typeface="Times New Roman" panose="02020603050405020304" pitchFamily="18" charset="0"/>
              </a:rPr>
              <a:t> </a:t>
            </a:r>
            <a:r>
              <a:rPr lang="ru-RU" sz="1600" b="1" dirty="0">
                <a:solidFill>
                  <a:schemeClr val="accent1">
                    <a:lumMod val="50000"/>
                  </a:schemeClr>
                </a:solidFill>
                <a:latin typeface="Times New Roman" panose="02020603050405020304" pitchFamily="18" charset="0"/>
                <a:cs typeface="Times New Roman" panose="02020603050405020304" pitchFamily="18" charset="0"/>
              </a:rPr>
              <a:t>организовано и проведено 70 массовых молодежных мероприятий, вовлечено 7 300 молодых людей от 14 до 35 лет.</a:t>
            </a:r>
          </a:p>
          <a:p>
            <a:pPr indent="266700" algn="just"/>
            <a:r>
              <a:rPr lang="ru-RU" sz="1600" b="1" dirty="0">
                <a:solidFill>
                  <a:schemeClr val="accent1">
                    <a:lumMod val="50000"/>
                  </a:schemeClr>
                </a:solidFill>
                <a:latin typeface="Times New Roman" panose="02020603050405020304" pitchFamily="18" charset="0"/>
                <a:cs typeface="Times New Roman" panose="02020603050405020304" pitchFamily="18" charset="0"/>
              </a:rPr>
              <a:t>Самые значимые мероприятия:</a:t>
            </a:r>
          </a:p>
          <a:p>
            <a:pPr marL="285750" indent="-285750" algn="just">
              <a:buFontTx/>
              <a:buChar char="-"/>
            </a:pPr>
            <a:r>
              <a:rPr lang="ru-RU" sz="1600" b="1" dirty="0">
                <a:solidFill>
                  <a:schemeClr val="accent1">
                    <a:lumMod val="50000"/>
                  </a:schemeClr>
                </a:solidFill>
                <a:latin typeface="Times New Roman" panose="02020603050405020304" pitchFamily="18" charset="0"/>
                <a:cs typeface="Times New Roman" panose="02020603050405020304" pitchFamily="18" charset="0"/>
              </a:rPr>
              <a:t>«Самая-самая новогодняя красавица»;</a:t>
            </a:r>
          </a:p>
          <a:p>
            <a:pPr marL="285750" indent="-285750" algn="just">
              <a:buFontTx/>
              <a:buChar char="-"/>
            </a:pPr>
            <a:r>
              <a:rPr lang="ru-RU" sz="1600" b="1" dirty="0">
                <a:solidFill>
                  <a:schemeClr val="accent1">
                    <a:lumMod val="50000"/>
                  </a:schemeClr>
                </a:solidFill>
                <a:latin typeface="Times New Roman" panose="02020603050405020304" pitchFamily="18" charset="0"/>
                <a:cs typeface="Times New Roman" panose="02020603050405020304" pitchFamily="18" charset="0"/>
              </a:rPr>
              <a:t>Форум «Моё здоровье»;</a:t>
            </a:r>
          </a:p>
          <a:p>
            <a:pPr marL="285750" indent="-285750" algn="just">
              <a:buFontTx/>
              <a:buChar char="-"/>
            </a:pPr>
            <a:r>
              <a:rPr lang="ru-RU" sz="1600" b="1" dirty="0">
                <a:solidFill>
                  <a:schemeClr val="accent1">
                    <a:lumMod val="50000"/>
                  </a:schemeClr>
                </a:solidFill>
                <a:latin typeface="Times New Roman" panose="02020603050405020304" pitchFamily="18" charset="0"/>
                <a:cs typeface="Times New Roman" panose="02020603050405020304" pitchFamily="18" charset="0"/>
              </a:rPr>
              <a:t>Мастер-класс «Солнце в ладонях» по </a:t>
            </a:r>
            <a:r>
              <a:rPr lang="ru-RU" sz="1600" b="1" dirty="0" err="1">
                <a:solidFill>
                  <a:schemeClr val="accent1">
                    <a:lumMod val="50000"/>
                  </a:schemeClr>
                </a:solidFill>
                <a:latin typeface="Times New Roman" panose="02020603050405020304" pitchFamily="18" charset="0"/>
                <a:cs typeface="Times New Roman" panose="02020603050405020304" pitchFamily="18" charset="0"/>
              </a:rPr>
              <a:t>бисероплетению</a:t>
            </a:r>
            <a:r>
              <a:rPr lang="ru-RU" sz="1600" b="1" dirty="0">
                <a:solidFill>
                  <a:schemeClr val="accent1">
                    <a:lumMod val="50000"/>
                  </a:schemeClr>
                </a:solidFill>
                <a:latin typeface="Times New Roman" panose="02020603050405020304" pitchFamily="18" charset="0"/>
                <a:cs typeface="Times New Roman" panose="02020603050405020304" pitchFamily="18" charset="0"/>
              </a:rPr>
              <a:t>;</a:t>
            </a:r>
          </a:p>
          <a:p>
            <a:pPr marL="285750" indent="-285750" algn="just">
              <a:buFontTx/>
              <a:buChar char="-"/>
            </a:pPr>
            <a:r>
              <a:rPr lang="ru-RU" sz="1600" b="1" dirty="0">
                <a:solidFill>
                  <a:schemeClr val="accent1">
                    <a:lumMod val="50000"/>
                  </a:schemeClr>
                </a:solidFill>
                <a:latin typeface="Times New Roman" panose="02020603050405020304" pitchFamily="18" charset="0"/>
                <a:cs typeface="Times New Roman" panose="02020603050405020304" pitchFamily="18" charset="0"/>
              </a:rPr>
              <a:t>Патриотический </a:t>
            </a:r>
            <a:r>
              <a:rPr lang="ru-RU" sz="1600" b="1" dirty="0" err="1">
                <a:solidFill>
                  <a:schemeClr val="accent1">
                    <a:lumMod val="50000"/>
                  </a:schemeClr>
                </a:solidFill>
                <a:latin typeface="Times New Roman" panose="02020603050405020304" pitchFamily="18" charset="0"/>
                <a:cs typeface="Times New Roman" panose="02020603050405020304" pitchFamily="18" charset="0"/>
              </a:rPr>
              <a:t>флэшмоб</a:t>
            </a:r>
            <a:r>
              <a:rPr lang="ru-RU" sz="1600" b="1" dirty="0">
                <a:solidFill>
                  <a:schemeClr val="accent1">
                    <a:lumMod val="50000"/>
                  </a:schemeClr>
                </a:solidFill>
                <a:latin typeface="Times New Roman" panose="02020603050405020304" pitchFamily="18" charset="0"/>
                <a:cs typeface="Times New Roman" panose="02020603050405020304" pitchFamily="18" charset="0"/>
              </a:rPr>
              <a:t> «За Россию»;</a:t>
            </a:r>
          </a:p>
          <a:p>
            <a:pPr marL="285750" indent="-285750" algn="just">
              <a:buFontTx/>
              <a:buChar char="-"/>
            </a:pPr>
            <a:r>
              <a:rPr lang="ru-RU" sz="1600" b="1" dirty="0">
                <a:solidFill>
                  <a:schemeClr val="accent1">
                    <a:lumMod val="50000"/>
                  </a:schemeClr>
                </a:solidFill>
                <a:latin typeface="Times New Roman" panose="02020603050405020304" pitchFamily="18" charset="0"/>
                <a:cs typeface="Times New Roman" panose="02020603050405020304" pitchFamily="18" charset="0"/>
              </a:rPr>
              <a:t>Форум молодых ученых.</a:t>
            </a:r>
          </a:p>
        </p:txBody>
      </p:sp>
      <p:sp>
        <p:nvSpPr>
          <p:cNvPr id="4" name="Прямоугольник 3">
            <a:extLst>
              <a:ext uri="{FF2B5EF4-FFF2-40B4-BE49-F238E27FC236}">
                <a16:creationId xmlns:a16="http://schemas.microsoft.com/office/drawing/2014/main" id="{19A0621B-5F78-4E19-810F-56839ADDA15F}"/>
              </a:ext>
            </a:extLst>
          </p:cNvPr>
          <p:cNvSpPr/>
          <p:nvPr/>
        </p:nvSpPr>
        <p:spPr>
          <a:xfrm>
            <a:off x="11328968" y="779847"/>
            <a:ext cx="596445" cy="923330"/>
          </a:xfrm>
          <a:prstGeom prst="rect">
            <a:avLst/>
          </a:prstGeom>
          <a:noFill/>
        </p:spPr>
        <p:txBody>
          <a:bodyPr wrap="square" lIns="91440" tIns="45720" rIns="91440" bIns="45720">
            <a:spAutoFit/>
          </a:bodyPr>
          <a:lstStyle/>
          <a:p>
            <a:pPr algn="ctr"/>
            <a:r>
              <a:rPr lang="ru-RU" sz="5400" b="1" dirty="0" smtClean="0">
                <a:ln w="22225">
                  <a:solidFill>
                    <a:schemeClr val="accent2"/>
                  </a:solidFill>
                  <a:prstDash val="solid"/>
                </a:ln>
                <a:solidFill>
                  <a:srgbClr val="002060"/>
                </a:solidFill>
              </a:rPr>
              <a:t>7</a:t>
            </a:r>
            <a:endParaRPr lang="ru-RU" sz="5400" b="1" dirty="0">
              <a:ln w="22225">
                <a:solidFill>
                  <a:schemeClr val="accent2"/>
                </a:solidFill>
                <a:prstDash val="solid"/>
              </a:ln>
              <a:solidFill>
                <a:srgbClr val="002060"/>
              </a:solidFill>
            </a:endParaRPr>
          </a:p>
        </p:txBody>
      </p:sp>
      <p:sp>
        <p:nvSpPr>
          <p:cNvPr id="5" name="TextBox 4">
            <a:extLst>
              <a:ext uri="{FF2B5EF4-FFF2-40B4-BE49-F238E27FC236}">
                <a16:creationId xmlns:a16="http://schemas.microsoft.com/office/drawing/2014/main" id="{C1356302-0F9C-457E-8B09-2C1A8B4AC7A7}"/>
              </a:ext>
            </a:extLst>
          </p:cNvPr>
          <p:cNvSpPr txBox="1"/>
          <p:nvPr/>
        </p:nvSpPr>
        <p:spPr>
          <a:xfrm>
            <a:off x="1699981" y="260039"/>
            <a:ext cx="9628987" cy="1077218"/>
          </a:xfrm>
          <a:prstGeom prst="rect">
            <a:avLst/>
          </a:prstGeom>
          <a:noFill/>
        </p:spPr>
        <p:txBody>
          <a:bodyPr wrap="square" rtlCol="0">
            <a:spAutoFit/>
          </a:bodyPr>
          <a:lstStyle/>
          <a:p>
            <a:r>
              <a:rPr lang="ru-RU" sz="3200" b="1" dirty="0">
                <a:solidFill>
                  <a:srgbClr val="8A0000"/>
                </a:solidFill>
                <a:latin typeface="+mj-lt"/>
                <a:ea typeface="+mj-ea"/>
                <a:cs typeface="+mj-cs"/>
                <a:sym typeface="Fjalla One"/>
              </a:rPr>
              <a:t>ОСНОВНЫЕ МЕРОПРИЯТИЯ МУНИЦИПАЛЬНЫХ ПРОГРАММ В ГОРОДЕ БЛАГОВЕЩЕНСКЕ в 2024 ГОДУ</a:t>
            </a:r>
          </a:p>
        </p:txBody>
      </p:sp>
      <p:pic>
        <p:nvPicPr>
          <p:cNvPr id="6" name="Рисунок 5">
            <a:extLst>
              <a:ext uri="{FF2B5EF4-FFF2-40B4-BE49-F238E27FC236}">
                <a16:creationId xmlns:a16="http://schemas.microsoft.com/office/drawing/2014/main" id="{F6E2AF8B-3971-4784-959D-158B4C84E4D2}"/>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p:blipFill>
        <p:spPr>
          <a:xfrm>
            <a:off x="266587" y="156539"/>
            <a:ext cx="1440442" cy="1440442"/>
          </a:xfrm>
          <a:prstGeom prst="rect">
            <a:avLst/>
          </a:prstGeom>
        </p:spPr>
      </p:pic>
      <p:sp>
        <p:nvSpPr>
          <p:cNvPr id="7" name="Прямоугольник 6">
            <a:extLst>
              <a:ext uri="{FF2B5EF4-FFF2-40B4-BE49-F238E27FC236}">
                <a16:creationId xmlns:a16="http://schemas.microsoft.com/office/drawing/2014/main" id="{DD79B479-E288-4134-BDA2-7422AEDF1871}"/>
              </a:ext>
            </a:extLst>
          </p:cNvPr>
          <p:cNvSpPr/>
          <p:nvPr/>
        </p:nvSpPr>
        <p:spPr>
          <a:xfrm>
            <a:off x="-283337" y="4093920"/>
            <a:ext cx="11760647" cy="646331"/>
          </a:xfrm>
          <a:prstGeom prst="rect">
            <a:avLst/>
          </a:prstGeom>
        </p:spPr>
        <p:txBody>
          <a:bodyPr wrap="square">
            <a:spAutoFit/>
          </a:bodyPr>
          <a:lstStyle/>
          <a:p>
            <a:pPr algn="ctr"/>
            <a:r>
              <a:rPr lang="ru-RU" b="1" u="sng"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Общий объем финансовых средств, предусмотренных в 202</a:t>
            </a:r>
            <a:r>
              <a:rPr lang="en-US" b="1" u="sng"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4</a:t>
            </a:r>
            <a:r>
              <a:rPr lang="ru-RU" b="1" u="sng"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году на реализацию программы, составил </a:t>
            </a:r>
          </a:p>
          <a:p>
            <a:pPr algn="ctr"/>
            <a:r>
              <a:rPr lang="ru-RU" b="1" u="sng"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38 млн. рублей, исполнение составило 100 процентов. </a:t>
            </a:r>
            <a:endParaRPr lang="ru-RU" u="sng" dirty="0">
              <a:solidFill>
                <a:schemeClr val="accent1">
                  <a:lumMod val="50000"/>
                </a:schemeClr>
              </a:solidFill>
              <a:latin typeface="Times New Roman" panose="02020603050405020304" pitchFamily="18" charset="0"/>
              <a:cs typeface="Times New Roman" panose="02020603050405020304" pitchFamily="18" charset="0"/>
            </a:endParaRPr>
          </a:p>
        </p:txBody>
      </p:sp>
      <p:sp>
        <p:nvSpPr>
          <p:cNvPr id="8" name="Прямоугольник 7"/>
          <p:cNvSpPr/>
          <p:nvPr/>
        </p:nvSpPr>
        <p:spPr>
          <a:xfrm>
            <a:off x="155575" y="4687434"/>
            <a:ext cx="7873072" cy="2062103"/>
          </a:xfrm>
          <a:prstGeom prst="rect">
            <a:avLst/>
          </a:prstGeom>
        </p:spPr>
        <p:txBody>
          <a:bodyPr wrap="square">
            <a:spAutoFit/>
          </a:bodyPr>
          <a:lstStyle/>
          <a:p>
            <a:pPr algn="just"/>
            <a:r>
              <a:rPr lang="ru-RU" sz="1600" b="1" dirty="0">
                <a:solidFill>
                  <a:schemeClr val="accent1">
                    <a:lumMod val="50000"/>
                  </a:schemeClr>
                </a:solidFill>
                <a:latin typeface="Times New Roman" panose="02020603050405020304" pitchFamily="18" charset="0"/>
                <a:cs typeface="Times New Roman" panose="02020603050405020304" pitchFamily="18" charset="0"/>
              </a:rPr>
              <a:t>Обеспечена деятельность Центра развития молодежных и общественных инициатив «</a:t>
            </a:r>
            <a:r>
              <a:rPr lang="ru-RU" sz="1600" b="1" dirty="0" err="1">
                <a:solidFill>
                  <a:schemeClr val="accent1">
                    <a:lumMod val="50000"/>
                  </a:schemeClr>
                </a:solidFill>
                <a:latin typeface="Times New Roman" panose="02020603050405020304" pitchFamily="18" charset="0"/>
                <a:cs typeface="Times New Roman" panose="02020603050405020304" pitchFamily="18" charset="0"/>
              </a:rPr>
              <a:t>ПроДвижение</a:t>
            </a:r>
            <a:r>
              <a:rPr lang="ru-RU" sz="1600" b="1" dirty="0">
                <a:solidFill>
                  <a:schemeClr val="accent1">
                    <a:lumMod val="50000"/>
                  </a:schemeClr>
                </a:solidFill>
                <a:latin typeface="Times New Roman" panose="02020603050405020304" pitchFamily="18" charset="0"/>
                <a:cs typeface="Times New Roman" panose="02020603050405020304" pitchFamily="18" charset="0"/>
              </a:rPr>
              <a:t>» и «Молодежного креативного центра </a:t>
            </a:r>
            <a:r>
              <a:rPr lang="ru-RU" sz="1600" b="1" dirty="0" err="1">
                <a:solidFill>
                  <a:schemeClr val="accent1">
                    <a:lumMod val="50000"/>
                  </a:schemeClr>
                </a:solidFill>
                <a:latin typeface="Times New Roman" panose="02020603050405020304" pitchFamily="18" charset="0"/>
                <a:cs typeface="Times New Roman" panose="02020603050405020304" pitchFamily="18" charset="0"/>
              </a:rPr>
              <a:t>Мультицентр</a:t>
            </a:r>
            <a:r>
              <a:rPr lang="ru-RU" sz="1600" b="1" dirty="0">
                <a:solidFill>
                  <a:schemeClr val="accent1">
                    <a:lumMod val="50000"/>
                  </a:schemeClr>
                </a:solidFill>
                <a:latin typeface="Times New Roman" panose="02020603050405020304" pitchFamily="18" charset="0"/>
                <a:cs typeface="Times New Roman" panose="02020603050405020304" pitchFamily="18" charset="0"/>
              </a:rPr>
              <a:t>» – 33 млн. рублей. </a:t>
            </a:r>
          </a:p>
          <a:p>
            <a:pPr algn="just"/>
            <a:r>
              <a:rPr lang="ru-RU" sz="1600" b="1" dirty="0">
                <a:solidFill>
                  <a:schemeClr val="accent1">
                    <a:lumMod val="50000"/>
                  </a:schemeClr>
                </a:solidFill>
                <a:latin typeface="Times New Roman" panose="02020603050405020304" pitchFamily="18" charset="0"/>
                <a:cs typeface="Times New Roman" panose="02020603050405020304" pitchFamily="18" charset="0"/>
              </a:rPr>
              <a:t>Центр «</a:t>
            </a:r>
            <a:r>
              <a:rPr lang="ru-RU" sz="1600" b="1" dirty="0" err="1">
                <a:solidFill>
                  <a:schemeClr val="accent1">
                    <a:lumMod val="50000"/>
                  </a:schemeClr>
                </a:solidFill>
                <a:latin typeface="Times New Roman" panose="02020603050405020304" pitchFamily="18" charset="0"/>
                <a:cs typeface="Times New Roman" panose="02020603050405020304" pitchFamily="18" charset="0"/>
              </a:rPr>
              <a:t>ПроДвижение</a:t>
            </a:r>
            <a:r>
              <a:rPr lang="ru-RU" sz="1600" b="1" dirty="0">
                <a:solidFill>
                  <a:schemeClr val="accent1">
                    <a:lumMod val="50000"/>
                  </a:schemeClr>
                </a:solidFill>
                <a:latin typeface="Times New Roman" panose="02020603050405020304" pitchFamily="18" charset="0"/>
                <a:cs typeface="Times New Roman" panose="02020603050405020304" pitchFamily="18" charset="0"/>
              </a:rPr>
              <a:t>» провел 2 786 мероприятий. «</a:t>
            </a:r>
            <a:r>
              <a:rPr lang="ru-RU" sz="1600" b="1" dirty="0" err="1">
                <a:solidFill>
                  <a:schemeClr val="accent1">
                    <a:lumMod val="50000"/>
                  </a:schemeClr>
                </a:solidFill>
                <a:latin typeface="Times New Roman" panose="02020603050405020304" pitchFamily="18" charset="0"/>
                <a:cs typeface="Times New Roman" panose="02020603050405020304" pitchFamily="18" charset="0"/>
              </a:rPr>
              <a:t>Мультицентром</a:t>
            </a:r>
            <a:r>
              <a:rPr lang="ru-RU" sz="1600" b="1" dirty="0">
                <a:solidFill>
                  <a:schemeClr val="accent1">
                    <a:lumMod val="50000"/>
                  </a:schemeClr>
                </a:solidFill>
                <a:latin typeface="Times New Roman" panose="02020603050405020304" pitchFamily="18" charset="0"/>
                <a:cs typeface="Times New Roman" panose="02020603050405020304" pitchFamily="18" charset="0"/>
              </a:rPr>
              <a:t>» проведено 72 мероприятия. В целом к участию привлечено 28 991 человек. </a:t>
            </a:r>
          </a:p>
          <a:p>
            <a:pPr algn="just"/>
            <a:r>
              <a:rPr lang="ru-RU" sz="1600" b="1" dirty="0">
                <a:solidFill>
                  <a:schemeClr val="accent1">
                    <a:lumMod val="50000"/>
                  </a:schemeClr>
                </a:solidFill>
                <a:latin typeface="Times New Roman" panose="02020603050405020304" pitchFamily="18" charset="0"/>
                <a:cs typeface="Times New Roman" panose="02020603050405020304" pitchFamily="18" charset="0"/>
              </a:rPr>
              <a:t>Мероприятия имели культурно-массовый, просветительский, интеллектуальный характер и направленны на реализацию предпринимательских качеств, развитие личностных качеств, знаний, навыков).</a:t>
            </a:r>
          </a:p>
        </p:txBody>
      </p:sp>
      <p:pic>
        <p:nvPicPr>
          <p:cNvPr id="3074" name="Picture 2" descr="https://api.amurobl.tv/upload/resize_cache/iblock/0b1/1280_1040_1/edznh4gztif6ncexns6rwl74tzhcutbh.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587" y="1700481"/>
            <a:ext cx="4392008" cy="2350411"/>
          </a:xfrm>
          <a:prstGeom prst="rect">
            <a:avLst/>
          </a:prstGeom>
          <a:ln>
            <a:noFill/>
          </a:ln>
          <a:effectLst>
            <a:outerShdw blurRad="292100" dist="139700" dir="2700000" algn="tl" rotWithShape="0">
              <a:srgbClr val="333333">
                <a:alpha val="65000"/>
              </a:srgbClr>
            </a:outerShdw>
            <a:softEdge rad="38100"/>
          </a:effectLst>
          <a:extLst>
            <a:ext uri="{909E8E84-426E-40DD-AFC4-6F175D3DCCD1}">
              <a14:hiddenFill xmlns:a14="http://schemas.microsoft.com/office/drawing/2010/main">
                <a:solidFill>
                  <a:srgbClr val="FFFFFF"/>
                </a:solidFill>
              </a14:hiddenFill>
            </a:ext>
          </a:extLst>
        </p:spPr>
      </p:pic>
      <p:pic>
        <p:nvPicPr>
          <p:cNvPr id="3076" name="Picture 4" descr="https://www.xn--b1acd3balk.xn--p1ai/img/news/43990.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93096" y="4559306"/>
            <a:ext cx="3141592" cy="2089159"/>
          </a:xfrm>
          <a:prstGeom prst="rect">
            <a:avLst/>
          </a:prstGeom>
          <a:ln>
            <a:noFill/>
          </a:ln>
          <a:effectLst>
            <a:outerShdw blurRad="292100" dist="139700" dir="2700000" algn="tl" rotWithShape="0">
              <a:srgbClr val="333333">
                <a:alpha val="65000"/>
              </a:srgbClr>
            </a:outerShdw>
            <a:softEdge rad="381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7361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F6E2AF8B-3971-4784-959D-158B4C84E4D2}"/>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p:blipFill>
        <p:spPr>
          <a:xfrm>
            <a:off x="266587" y="156539"/>
            <a:ext cx="1440442" cy="1440442"/>
          </a:xfrm>
          <a:prstGeom prst="rect">
            <a:avLst/>
          </a:prstGeom>
        </p:spPr>
      </p:pic>
      <p:sp>
        <p:nvSpPr>
          <p:cNvPr id="10" name="TextBox 9">
            <a:extLst>
              <a:ext uri="{FF2B5EF4-FFF2-40B4-BE49-F238E27FC236}">
                <a16:creationId xmlns:a16="http://schemas.microsoft.com/office/drawing/2014/main" id="{FEA39FFD-C0AD-47FC-A52C-547E07C512E0}"/>
              </a:ext>
            </a:extLst>
          </p:cNvPr>
          <p:cNvSpPr txBox="1"/>
          <p:nvPr/>
        </p:nvSpPr>
        <p:spPr>
          <a:xfrm>
            <a:off x="1707029" y="164270"/>
            <a:ext cx="9628987" cy="1077218"/>
          </a:xfrm>
          <a:prstGeom prst="rect">
            <a:avLst/>
          </a:prstGeom>
          <a:noFill/>
        </p:spPr>
        <p:txBody>
          <a:bodyPr wrap="square" rtlCol="0">
            <a:spAutoFit/>
          </a:bodyPr>
          <a:lstStyle/>
          <a:p>
            <a:r>
              <a:rPr lang="ru-RU" sz="3200" b="1" dirty="0">
                <a:solidFill>
                  <a:srgbClr val="8A0000"/>
                </a:solidFill>
                <a:latin typeface="+mj-lt"/>
                <a:ea typeface="+mj-ea"/>
                <a:cs typeface="+mj-cs"/>
                <a:sym typeface="Fjalla One"/>
              </a:rPr>
              <a:t>ОСНОВНЫЕ МЕРОПРИЯТИЯ МУНИЦИПАЛЬНЫХ ПРОГРАММ В ГОРОДЕ БЛАГОВЕЩЕНСКЕ в 2024 ГОДУ</a:t>
            </a:r>
          </a:p>
        </p:txBody>
      </p:sp>
      <p:sp>
        <p:nvSpPr>
          <p:cNvPr id="11" name="Прямоугольник 10">
            <a:extLst>
              <a:ext uri="{FF2B5EF4-FFF2-40B4-BE49-F238E27FC236}">
                <a16:creationId xmlns:a16="http://schemas.microsoft.com/office/drawing/2014/main" id="{E69423B0-9A84-45B3-8687-E6F13CC61005}"/>
              </a:ext>
            </a:extLst>
          </p:cNvPr>
          <p:cNvSpPr/>
          <p:nvPr/>
        </p:nvSpPr>
        <p:spPr>
          <a:xfrm>
            <a:off x="11216433" y="673651"/>
            <a:ext cx="596445" cy="923330"/>
          </a:xfrm>
          <a:prstGeom prst="rect">
            <a:avLst/>
          </a:prstGeom>
          <a:noFill/>
        </p:spPr>
        <p:txBody>
          <a:bodyPr wrap="square" lIns="91440" tIns="45720" rIns="91440" bIns="45720">
            <a:spAutoFit/>
          </a:bodyPr>
          <a:lstStyle/>
          <a:p>
            <a:pPr algn="ctr"/>
            <a:r>
              <a:rPr lang="ru-RU" sz="5400" b="1" dirty="0">
                <a:ln w="22225">
                  <a:solidFill>
                    <a:schemeClr val="accent2"/>
                  </a:solidFill>
                  <a:prstDash val="solid"/>
                </a:ln>
                <a:solidFill>
                  <a:srgbClr val="002060"/>
                </a:solidFill>
              </a:rPr>
              <a:t>8</a:t>
            </a:r>
            <a:endParaRPr lang="ru-RU" sz="5400" b="1" dirty="0">
              <a:ln w="22225">
                <a:solidFill>
                  <a:schemeClr val="accent2"/>
                </a:solidFill>
                <a:prstDash val="solid"/>
              </a:ln>
              <a:solidFill>
                <a:srgbClr val="002060"/>
              </a:solidFill>
            </a:endParaRPr>
          </a:p>
        </p:txBody>
      </p:sp>
      <p:sp>
        <p:nvSpPr>
          <p:cNvPr id="12" name="Прямоугольник 11">
            <a:extLst>
              <a:ext uri="{FF2B5EF4-FFF2-40B4-BE49-F238E27FC236}">
                <a16:creationId xmlns:a16="http://schemas.microsoft.com/office/drawing/2014/main" id="{503CC080-3719-4250-9CD7-A2B760C13057}"/>
              </a:ext>
            </a:extLst>
          </p:cNvPr>
          <p:cNvSpPr/>
          <p:nvPr/>
        </p:nvSpPr>
        <p:spPr>
          <a:xfrm>
            <a:off x="130784" y="1635180"/>
            <a:ext cx="7807586" cy="2585323"/>
          </a:xfrm>
          <a:prstGeom prst="rect">
            <a:avLst/>
          </a:prstGeom>
        </p:spPr>
        <p:txBody>
          <a:bodyPr wrap="square">
            <a:spAutoFit/>
          </a:bodyPr>
          <a:lstStyle/>
          <a:p>
            <a:pPr algn="just"/>
            <a:r>
              <a:rPr lang="ru-RU" b="1" dirty="0">
                <a:solidFill>
                  <a:srgbClr val="002060"/>
                </a:solidFill>
                <a:latin typeface="Times New Roman" panose="02020603050405020304" pitchFamily="18" charset="0"/>
                <a:cs typeface="Times New Roman" panose="02020603050405020304" pitchFamily="18" charset="0"/>
              </a:rPr>
              <a:t> В рамках программы </a:t>
            </a:r>
            <a:r>
              <a:rPr lang="ru-RU" b="1" i="1" dirty="0">
                <a:solidFill>
                  <a:srgbClr val="FF0000"/>
                </a:solidFill>
                <a:latin typeface="Times New Roman" panose="02020603050405020304" pitchFamily="18" charset="0"/>
                <a:cs typeface="Times New Roman" panose="02020603050405020304" pitchFamily="18" charset="0"/>
              </a:rPr>
              <a:t>«Обеспечение безопасности жизнедеятельности населения и территории города Благовещенска»</a:t>
            </a:r>
            <a:r>
              <a:rPr lang="ru-RU" b="1" dirty="0">
                <a:solidFill>
                  <a:srgbClr val="002060"/>
                </a:solidFill>
                <a:latin typeface="Times New Roman" panose="02020603050405020304" pitchFamily="18" charset="0"/>
                <a:cs typeface="Times New Roman" panose="02020603050405020304" pitchFamily="18" charset="0"/>
              </a:rPr>
              <a:t> в 2024 проведены следующие мероприятия:</a:t>
            </a:r>
          </a:p>
          <a:p>
            <a:pPr algn="just">
              <a:buFont typeface="Arial" panose="020B0604020202020204" pitchFamily="34" charset="0"/>
              <a:buChar char="•"/>
            </a:pPr>
            <a:r>
              <a:rPr lang="ru-RU" b="1" dirty="0">
                <a:solidFill>
                  <a:srgbClr val="002060"/>
                </a:solidFill>
                <a:latin typeface="Times New Roman" panose="02020603050405020304" pitchFamily="18" charset="0"/>
                <a:cs typeface="Times New Roman" panose="02020603050405020304" pitchFamily="18" charset="0"/>
              </a:rPr>
              <a:t> Обновлён аппаратно-программный комплекс «Безопасный город». Организован доступ к единой системе видеонаблюдения города с </a:t>
            </a:r>
            <a:r>
              <a:rPr lang="ru-RU" b="1" dirty="0" smtClean="0">
                <a:solidFill>
                  <a:srgbClr val="002060"/>
                </a:solidFill>
                <a:latin typeface="Times New Roman" panose="02020603050405020304" pitchFamily="18" charset="0"/>
                <a:cs typeface="Times New Roman" panose="02020603050405020304" pitchFamily="18" charset="0"/>
              </a:rPr>
              <a:t>512</a:t>
            </a:r>
            <a:r>
              <a:rPr lang="ru-RU" b="1" dirty="0">
                <a:solidFill>
                  <a:srgbClr val="002060"/>
                </a:solidFill>
                <a:latin typeface="Times New Roman" panose="02020603050405020304" pitchFamily="18" charset="0"/>
                <a:cs typeface="Times New Roman" panose="02020603050405020304" pitchFamily="18" charset="0"/>
              </a:rPr>
              <a:t> функционирующими камерами.</a:t>
            </a:r>
          </a:p>
          <a:p>
            <a:pPr algn="just">
              <a:buFont typeface="Arial" panose="020B0604020202020204" pitchFamily="34" charset="0"/>
              <a:buChar char="•"/>
            </a:pPr>
            <a:r>
              <a:rPr lang="ru-RU" b="1" dirty="0">
                <a:solidFill>
                  <a:srgbClr val="002060"/>
                </a:solidFill>
                <a:latin typeface="Times New Roman" panose="02020603050405020304" pitchFamily="18" charset="0"/>
                <a:cs typeface="Times New Roman" panose="02020603050405020304" pitchFamily="18" charset="0"/>
              </a:rPr>
              <a:t> В летний период создали 9 спасательных постов: </a:t>
            </a:r>
            <a:r>
              <a:rPr lang="ru-RU" b="1" dirty="0" smtClean="0">
                <a:solidFill>
                  <a:srgbClr val="002060"/>
                </a:solidFill>
                <a:latin typeface="Times New Roman" panose="02020603050405020304" pitchFamily="18" charset="0"/>
                <a:cs typeface="Times New Roman" panose="02020603050405020304" pitchFamily="18" charset="0"/>
              </a:rPr>
              <a:t>5</a:t>
            </a:r>
            <a:r>
              <a:rPr lang="ru-RU" b="1" dirty="0">
                <a:solidFill>
                  <a:srgbClr val="002060"/>
                </a:solidFill>
                <a:latin typeface="Times New Roman" panose="02020603050405020304" pitchFamily="18" charset="0"/>
                <a:cs typeface="Times New Roman" panose="02020603050405020304" pitchFamily="18" charset="0"/>
              </a:rPr>
              <a:t> </a:t>
            </a:r>
            <a:r>
              <a:rPr lang="ru-RU" b="1" dirty="0" smtClean="0">
                <a:solidFill>
                  <a:srgbClr val="002060"/>
                </a:solidFill>
                <a:latin typeface="Times New Roman" panose="02020603050405020304" pitchFamily="18" charset="0"/>
                <a:cs typeface="Times New Roman" panose="02020603050405020304" pitchFamily="18" charset="0"/>
              </a:rPr>
              <a:t>постов </a:t>
            </a:r>
            <a:r>
              <a:rPr lang="ru-RU" b="1" dirty="0">
                <a:solidFill>
                  <a:srgbClr val="002060"/>
                </a:solidFill>
                <a:latin typeface="Times New Roman" panose="02020603050405020304" pitchFamily="18" charset="0"/>
                <a:cs typeface="Times New Roman" panose="02020603050405020304" pitchFamily="18" charset="0"/>
              </a:rPr>
              <a:t>на реке </a:t>
            </a:r>
            <a:r>
              <a:rPr lang="ru-RU" b="1" dirty="0" err="1" smtClean="0">
                <a:solidFill>
                  <a:srgbClr val="002060"/>
                </a:solidFill>
                <a:latin typeface="Times New Roman" panose="02020603050405020304" pitchFamily="18" charset="0"/>
                <a:cs typeface="Times New Roman" panose="02020603050405020304" pitchFamily="18" charset="0"/>
              </a:rPr>
              <a:t>Зея</a:t>
            </a:r>
            <a:r>
              <a:rPr lang="ru-RU" b="1" dirty="0" smtClean="0">
                <a:solidFill>
                  <a:srgbClr val="002060"/>
                </a:solidFill>
                <a:latin typeface="Times New Roman" panose="02020603050405020304" pitchFamily="18" charset="0"/>
                <a:cs typeface="Times New Roman" panose="02020603050405020304" pitchFamily="18" charset="0"/>
              </a:rPr>
              <a:t> (в </a:t>
            </a:r>
            <a:r>
              <a:rPr lang="ru-RU" b="1" dirty="0" err="1" smtClean="0">
                <a:solidFill>
                  <a:srgbClr val="002060"/>
                </a:solidFill>
                <a:latin typeface="Times New Roman" panose="02020603050405020304" pitchFamily="18" charset="0"/>
                <a:cs typeface="Times New Roman" panose="02020603050405020304" pitchFamily="18" charset="0"/>
              </a:rPr>
              <a:t>т.ч</a:t>
            </a:r>
            <a:r>
              <a:rPr lang="ru-RU" b="1" dirty="0" smtClean="0">
                <a:solidFill>
                  <a:srgbClr val="002060"/>
                </a:solidFill>
                <a:latin typeface="Times New Roman" panose="02020603050405020304" pitchFamily="18" charset="0"/>
                <a:cs typeface="Times New Roman" panose="02020603050405020304" pitchFamily="18" charset="0"/>
              </a:rPr>
              <a:t>. н</a:t>
            </a:r>
            <a:r>
              <a:rPr lang="ru-RU" b="1" dirty="0" smtClean="0">
                <a:solidFill>
                  <a:srgbClr val="002060"/>
                </a:solidFill>
                <a:latin typeface="Times New Roman" panose="02020603050405020304" pitchFamily="18" charset="0"/>
                <a:cs typeface="Times New Roman" panose="02020603050405020304" pitchFamily="18" charset="0"/>
              </a:rPr>
              <a:t>а новой набережной </a:t>
            </a:r>
            <a:r>
              <a:rPr lang="ru-RU" b="1" dirty="0">
                <a:solidFill>
                  <a:srgbClr val="002060"/>
                </a:solidFill>
                <a:latin typeface="Times New Roman" panose="02020603050405020304" pitchFamily="18" charset="0"/>
                <a:cs typeface="Times New Roman" panose="02020603050405020304" pitchFamily="18" charset="0"/>
              </a:rPr>
              <a:t>реки </a:t>
            </a:r>
            <a:r>
              <a:rPr lang="ru-RU" b="1" dirty="0" err="1">
                <a:solidFill>
                  <a:srgbClr val="002060"/>
                </a:solidFill>
                <a:latin typeface="Times New Roman" panose="02020603050405020304" pitchFamily="18" charset="0"/>
                <a:cs typeface="Times New Roman" panose="02020603050405020304" pitchFamily="18" charset="0"/>
              </a:rPr>
              <a:t>Зеи</a:t>
            </a:r>
            <a:r>
              <a:rPr lang="ru-RU" b="1" dirty="0">
                <a:solidFill>
                  <a:srgbClr val="002060"/>
                </a:solidFill>
                <a:latin typeface="Times New Roman" panose="02020603050405020304" pitchFamily="18" charset="0"/>
                <a:cs typeface="Times New Roman" panose="02020603050405020304" pitchFamily="18" charset="0"/>
              </a:rPr>
              <a:t>), </a:t>
            </a:r>
            <a:r>
              <a:rPr lang="ru-RU" b="1" dirty="0">
                <a:solidFill>
                  <a:srgbClr val="002060"/>
                </a:solidFill>
                <a:latin typeface="Times New Roman" panose="02020603050405020304" pitchFamily="18" charset="0"/>
                <a:cs typeface="Times New Roman" panose="02020603050405020304" pitchFamily="18" charset="0"/>
              </a:rPr>
              <a:t>2 — на реке Амур и по одному посту на ручье Буяновский (п. Моховая </a:t>
            </a:r>
            <a:r>
              <a:rPr lang="ru-RU" b="1" dirty="0" smtClean="0">
                <a:solidFill>
                  <a:srgbClr val="002060"/>
                </a:solidFill>
                <a:latin typeface="Times New Roman" panose="02020603050405020304" pitchFamily="18" charset="0"/>
                <a:cs typeface="Times New Roman" panose="02020603050405020304" pitchFamily="18" charset="0"/>
              </a:rPr>
              <a:t>падь) и </a:t>
            </a:r>
            <a:r>
              <a:rPr lang="ru-RU" b="1" dirty="0">
                <a:solidFill>
                  <a:srgbClr val="002060"/>
                </a:solidFill>
                <a:latin typeface="Times New Roman" panose="02020603050405020304" pitchFamily="18" charset="0"/>
                <a:cs typeface="Times New Roman" panose="02020603050405020304" pitchFamily="18" charset="0"/>
              </a:rPr>
              <a:t>на Владимирском </a:t>
            </a:r>
            <a:r>
              <a:rPr lang="ru-RU" b="1" dirty="0" smtClean="0">
                <a:solidFill>
                  <a:srgbClr val="002060"/>
                </a:solidFill>
                <a:latin typeface="Times New Roman" panose="02020603050405020304" pitchFamily="18" charset="0"/>
                <a:cs typeface="Times New Roman" panose="02020603050405020304" pitchFamily="18" charset="0"/>
              </a:rPr>
              <a:t>озере.</a:t>
            </a:r>
            <a:endParaRPr lang="ru-RU" b="1" dirty="0">
              <a:solidFill>
                <a:srgbClr val="002060"/>
              </a:solidFill>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130784" y="4593610"/>
            <a:ext cx="11863677" cy="877163"/>
          </a:xfrm>
          <a:prstGeom prst="rect">
            <a:avLst/>
          </a:prstGeom>
        </p:spPr>
        <p:txBody>
          <a:bodyPr wrap="square">
            <a:spAutoFit/>
          </a:bodyPr>
          <a:lstStyle/>
          <a:p>
            <a:pPr>
              <a:buFont typeface="Arial" panose="020B0604020202020204" pitchFamily="34" charset="0"/>
              <a:buChar char="•"/>
            </a:pPr>
            <a:r>
              <a:rPr lang="ru-RU" sz="1700" b="1" dirty="0">
                <a:solidFill>
                  <a:srgbClr val="002060"/>
                </a:solidFill>
                <a:latin typeface="Times New Roman" panose="02020603050405020304" pitchFamily="18" charset="0"/>
                <a:cs typeface="Times New Roman" panose="02020603050405020304" pitchFamily="18" charset="0"/>
              </a:rPr>
              <a:t> Выполнены работы по обновлению противопожарных минерализованных полос и разрывов в лесах.</a:t>
            </a:r>
          </a:p>
          <a:p>
            <a:pPr>
              <a:buFont typeface="Arial" panose="020B0604020202020204" pitchFamily="34" charset="0"/>
              <a:buChar char="•"/>
            </a:pPr>
            <a:r>
              <a:rPr lang="ru-RU" sz="1700" b="1" dirty="0">
                <a:solidFill>
                  <a:srgbClr val="002060"/>
                </a:solidFill>
                <a:latin typeface="Times New Roman" panose="02020603050405020304" pitchFamily="18" charset="0"/>
                <a:cs typeface="Times New Roman" panose="02020603050405020304" pitchFamily="18" charset="0"/>
              </a:rPr>
              <a:t> Введен в эксплуатацию объект «</a:t>
            </a:r>
            <a:r>
              <a:rPr lang="ru-RU" sz="1700" b="1" dirty="0" err="1">
                <a:solidFill>
                  <a:srgbClr val="002060"/>
                </a:solidFill>
                <a:latin typeface="Times New Roman" panose="02020603050405020304" pitchFamily="18" charset="0"/>
                <a:cs typeface="Times New Roman" panose="02020603050405020304" pitchFamily="18" charset="0"/>
              </a:rPr>
              <a:t>Берегоукрепление</a:t>
            </a:r>
            <a:r>
              <a:rPr lang="ru-RU" sz="1700" b="1" dirty="0">
                <a:solidFill>
                  <a:srgbClr val="002060"/>
                </a:solidFill>
                <a:latin typeface="Times New Roman" panose="02020603050405020304" pitchFamily="18" charset="0"/>
                <a:cs typeface="Times New Roman" panose="02020603050405020304" pitchFamily="18" charset="0"/>
              </a:rPr>
              <a:t> и реконструкция набережной р. Амур (участок № 10) в декабре 2024 года.</a:t>
            </a:r>
          </a:p>
        </p:txBody>
      </p:sp>
      <p:pic>
        <p:nvPicPr>
          <p:cNvPr id="1030" name="Picture 6" descr="Фото: Архив АП"/>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275162" y="5405132"/>
            <a:ext cx="2021620" cy="1342692"/>
          </a:xfrm>
          <a:prstGeom prst="rect">
            <a:avLst/>
          </a:prstGeom>
          <a:ln>
            <a:noFill/>
          </a:ln>
          <a:effectLst>
            <a:outerShdw blurRad="292100" dist="139700" dir="2700000" algn="tl" rotWithShape="0">
              <a:srgbClr val="333333">
                <a:alpha val="65000"/>
              </a:srgbClr>
            </a:outerShdw>
            <a:softEdge rad="38100"/>
          </a:effectLst>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296781" y="5119781"/>
            <a:ext cx="6820829" cy="1138773"/>
          </a:xfrm>
          <a:prstGeom prst="rect">
            <a:avLst/>
          </a:prstGeom>
          <a:noFill/>
        </p:spPr>
        <p:txBody>
          <a:bodyPr wrap="square" rtlCol="0">
            <a:spAutoFit/>
          </a:bodyPr>
          <a:lstStyle/>
          <a:p>
            <a:pPr algn="just"/>
            <a:r>
              <a:rPr lang="ru-RU" sz="1700" b="1" dirty="0">
                <a:solidFill>
                  <a:srgbClr val="002060"/>
                </a:solidFill>
                <a:latin typeface="Times New Roman" panose="02020603050405020304" pitchFamily="18" charset="0"/>
                <a:cs typeface="Times New Roman" panose="02020603050405020304" pitchFamily="18" charset="0"/>
              </a:rPr>
              <a:t>Приобретены автономные дымовые пожарные извещатели </a:t>
            </a:r>
          </a:p>
          <a:p>
            <a:pPr algn="just"/>
            <a:r>
              <a:rPr lang="ru-RU" sz="1700" b="1" dirty="0">
                <a:solidFill>
                  <a:srgbClr val="002060"/>
                </a:solidFill>
                <a:latin typeface="Times New Roman" panose="02020603050405020304" pitchFamily="18" charset="0"/>
                <a:cs typeface="Times New Roman" panose="02020603050405020304" pitchFamily="18" charset="0"/>
              </a:rPr>
              <a:t>в количестве 392 ед.; </a:t>
            </a:r>
          </a:p>
          <a:p>
            <a:pPr algn="just"/>
            <a:r>
              <a:rPr lang="ru-RU" sz="1700" b="1" dirty="0">
                <a:solidFill>
                  <a:srgbClr val="002060"/>
                </a:solidFill>
                <a:latin typeface="Times New Roman" panose="02020603050405020304" pitchFamily="18" charset="0"/>
                <a:cs typeface="Times New Roman" panose="02020603050405020304" pitchFamily="18" charset="0"/>
              </a:rPr>
              <a:t>организовано тушение лесных пожаров муниципального образования г. Благовещенска;</a:t>
            </a:r>
          </a:p>
        </p:txBody>
      </p:sp>
      <p:sp>
        <p:nvSpPr>
          <p:cNvPr id="6" name="Прямоугольник 5"/>
          <p:cNvSpPr/>
          <p:nvPr/>
        </p:nvSpPr>
        <p:spPr>
          <a:xfrm>
            <a:off x="2296781" y="6186431"/>
            <a:ext cx="6820829" cy="615553"/>
          </a:xfrm>
          <a:prstGeom prst="rect">
            <a:avLst/>
          </a:prstGeom>
        </p:spPr>
        <p:txBody>
          <a:bodyPr wrap="square">
            <a:spAutoFit/>
          </a:bodyPr>
          <a:lstStyle/>
          <a:p>
            <a:r>
              <a:rPr lang="ru-RU" sz="1700" b="1" dirty="0">
                <a:solidFill>
                  <a:srgbClr val="002060"/>
                </a:solidFill>
                <a:latin typeface="Times New Roman" panose="02020603050405020304" pitchFamily="18" charset="0"/>
                <a:cs typeface="Times New Roman" panose="02020603050405020304" pitchFamily="18" charset="0"/>
              </a:rPr>
              <a:t>МКП «ГСТК» ликвидированы 76 свалок (из планируемых 75 – выявлена 1 дополнительная свалка).</a:t>
            </a:r>
          </a:p>
        </p:txBody>
      </p:sp>
      <p:pic>
        <p:nvPicPr>
          <p:cNvPr id="1032" name="Picture 8" descr="Администрация города Благовещенска | Официальный сайт."/>
          <p:cNvPicPr>
            <a:picLocks noChangeAspect="1" noChangeArrowheads="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8981711" y="5129683"/>
            <a:ext cx="2157520" cy="1618141"/>
          </a:xfrm>
          <a:prstGeom prst="rect">
            <a:avLst/>
          </a:prstGeom>
          <a:ln>
            <a:noFill/>
          </a:ln>
          <a:effectLst>
            <a:outerShdw blurRad="292100" dist="139700" dir="2700000" algn="tl" rotWithShape="0">
              <a:srgbClr val="333333">
                <a:alpha val="65000"/>
              </a:srgbClr>
            </a:outerShdw>
            <a:softEdge rad="38100"/>
          </a:effectLst>
          <a:extLst>
            <a:ext uri="{909E8E84-426E-40DD-AFC4-6F175D3DCCD1}">
              <a14:hiddenFill xmlns:a14="http://schemas.microsoft.com/office/drawing/2010/main">
                <a:solidFill>
                  <a:srgbClr val="FFFFFF"/>
                </a:solidFill>
              </a14:hiddenFill>
            </a:ext>
          </a:extLst>
        </p:spPr>
      </p:pic>
      <p:sp>
        <p:nvSpPr>
          <p:cNvPr id="16" name="Прямоугольник 15">
            <a:extLst>
              <a:ext uri="{FF2B5EF4-FFF2-40B4-BE49-F238E27FC236}">
                <a16:creationId xmlns:a16="http://schemas.microsoft.com/office/drawing/2014/main" id="{DD79B479-E288-4134-BDA2-7422AEDF1871}"/>
              </a:ext>
            </a:extLst>
          </p:cNvPr>
          <p:cNvSpPr/>
          <p:nvPr/>
        </p:nvSpPr>
        <p:spPr>
          <a:xfrm>
            <a:off x="266587" y="4068305"/>
            <a:ext cx="11493672" cy="615553"/>
          </a:xfrm>
          <a:prstGeom prst="rect">
            <a:avLst/>
          </a:prstGeom>
        </p:spPr>
        <p:txBody>
          <a:bodyPr wrap="square">
            <a:spAutoFit/>
          </a:bodyPr>
          <a:lstStyle/>
          <a:p>
            <a:pPr algn="ctr"/>
            <a:r>
              <a:rPr lang="ru-RU" sz="1700" b="1" i="1" dirty="0">
                <a:solidFill>
                  <a:srgbClr val="C00000"/>
                </a:solidFill>
                <a:latin typeface="Times New Roman" panose="02020603050405020304" pitchFamily="18" charset="0"/>
                <a:cs typeface="Times New Roman" panose="02020603050405020304" pitchFamily="18" charset="0"/>
              </a:rPr>
              <a:t>Общий объем финансовых средств, предусмотренных в 202</a:t>
            </a:r>
            <a:r>
              <a:rPr lang="en-US" sz="1700" b="1" i="1" dirty="0">
                <a:solidFill>
                  <a:srgbClr val="C00000"/>
                </a:solidFill>
                <a:latin typeface="Times New Roman" panose="02020603050405020304" pitchFamily="18" charset="0"/>
                <a:cs typeface="Times New Roman" panose="02020603050405020304" pitchFamily="18" charset="0"/>
              </a:rPr>
              <a:t>4</a:t>
            </a:r>
            <a:r>
              <a:rPr lang="ru-RU" sz="1700" b="1" i="1" dirty="0">
                <a:solidFill>
                  <a:srgbClr val="C00000"/>
                </a:solidFill>
                <a:latin typeface="Times New Roman" panose="02020603050405020304" pitchFamily="18" charset="0"/>
                <a:cs typeface="Times New Roman" panose="02020603050405020304" pitchFamily="18" charset="0"/>
              </a:rPr>
              <a:t> году на реализацию программы, составил </a:t>
            </a:r>
            <a:endParaRPr lang="ru-RU" sz="1700" b="1" i="1" dirty="0" smtClean="0">
              <a:solidFill>
                <a:srgbClr val="C00000"/>
              </a:solidFill>
              <a:latin typeface="Times New Roman" panose="02020603050405020304" pitchFamily="18" charset="0"/>
              <a:cs typeface="Times New Roman" panose="02020603050405020304" pitchFamily="18" charset="0"/>
            </a:endParaRPr>
          </a:p>
          <a:p>
            <a:pPr algn="ctr"/>
            <a:r>
              <a:rPr lang="en-US" sz="1700" b="1" i="1" dirty="0" smtClean="0">
                <a:solidFill>
                  <a:srgbClr val="C00000"/>
                </a:solidFill>
                <a:latin typeface="Times New Roman" panose="02020603050405020304" pitchFamily="18" charset="0"/>
                <a:cs typeface="Times New Roman" panose="02020603050405020304" pitchFamily="18" charset="0"/>
              </a:rPr>
              <a:t>264</a:t>
            </a:r>
            <a:r>
              <a:rPr lang="ru-RU" sz="1700" b="1" i="1" dirty="0" smtClean="0">
                <a:solidFill>
                  <a:srgbClr val="C00000"/>
                </a:solidFill>
                <a:latin typeface="Times New Roman" panose="02020603050405020304" pitchFamily="18" charset="0"/>
                <a:cs typeface="Times New Roman" panose="02020603050405020304" pitchFamily="18" charset="0"/>
              </a:rPr>
              <a:t> </a:t>
            </a:r>
            <a:r>
              <a:rPr lang="ru-RU" sz="1700" b="1" i="1" dirty="0">
                <a:solidFill>
                  <a:srgbClr val="C00000"/>
                </a:solidFill>
                <a:latin typeface="Times New Roman" panose="02020603050405020304" pitchFamily="18" charset="0"/>
                <a:cs typeface="Times New Roman" panose="02020603050405020304" pitchFamily="18" charset="0"/>
              </a:rPr>
              <a:t>млн. </a:t>
            </a:r>
            <a:r>
              <a:rPr lang="ru-RU" sz="1700" b="1" i="1" dirty="0">
                <a:solidFill>
                  <a:srgbClr val="C00000"/>
                </a:solidFill>
                <a:latin typeface="Times New Roman" panose="02020603050405020304" pitchFamily="18" charset="0"/>
                <a:cs typeface="Times New Roman" panose="02020603050405020304" pitchFamily="18" charset="0"/>
              </a:rPr>
              <a:t>рублей, исполнение составило 98 процентов или </a:t>
            </a:r>
            <a:r>
              <a:rPr lang="en-US" sz="1700" b="1" i="1" dirty="0">
                <a:solidFill>
                  <a:srgbClr val="C00000"/>
                </a:solidFill>
                <a:latin typeface="Times New Roman" panose="02020603050405020304" pitchFamily="18" charset="0"/>
                <a:cs typeface="Times New Roman" panose="02020603050405020304" pitchFamily="18" charset="0"/>
              </a:rPr>
              <a:t>258</a:t>
            </a:r>
            <a:r>
              <a:rPr lang="ru-RU" sz="1700" b="1" i="1" dirty="0">
                <a:solidFill>
                  <a:srgbClr val="C00000"/>
                </a:solidFill>
                <a:latin typeface="Times New Roman" panose="02020603050405020304" pitchFamily="18" charset="0"/>
                <a:cs typeface="Times New Roman" panose="02020603050405020304" pitchFamily="18" charset="0"/>
              </a:rPr>
              <a:t>  млн. рублей. </a:t>
            </a:r>
          </a:p>
        </p:txBody>
      </p:sp>
      <p:pic>
        <p:nvPicPr>
          <p:cNvPr id="1026" name="Picture 2" descr="LED-экраны"/>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95413" y="1871389"/>
            <a:ext cx="3311065" cy="2204082"/>
          </a:xfrm>
          <a:prstGeom prst="rect">
            <a:avLst/>
          </a:prstGeom>
          <a:ln>
            <a:noFill/>
          </a:ln>
          <a:effectLst>
            <a:outerShdw blurRad="292100" dist="139700" dir="2700000" algn="tl" rotWithShape="0">
              <a:srgbClr val="333333">
                <a:alpha val="65000"/>
              </a:srgbClr>
            </a:outerShdw>
            <a:softEdge rad="381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4888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F6E2AF8B-3971-4784-959D-158B4C84E4D2}"/>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p:blipFill>
        <p:spPr>
          <a:xfrm>
            <a:off x="266587" y="156539"/>
            <a:ext cx="1440442" cy="1440442"/>
          </a:xfrm>
          <a:prstGeom prst="rect">
            <a:avLst/>
          </a:prstGeom>
        </p:spPr>
      </p:pic>
      <p:sp>
        <p:nvSpPr>
          <p:cNvPr id="13" name="Прямоугольник 12">
            <a:extLst>
              <a:ext uri="{FF2B5EF4-FFF2-40B4-BE49-F238E27FC236}">
                <a16:creationId xmlns:a16="http://schemas.microsoft.com/office/drawing/2014/main" id="{19A0621B-5F78-4E19-810F-56839ADDA15F}"/>
              </a:ext>
            </a:extLst>
          </p:cNvPr>
          <p:cNvSpPr/>
          <p:nvPr/>
        </p:nvSpPr>
        <p:spPr>
          <a:xfrm>
            <a:off x="11328968" y="779847"/>
            <a:ext cx="596445" cy="923330"/>
          </a:xfrm>
          <a:prstGeom prst="rect">
            <a:avLst/>
          </a:prstGeom>
          <a:noFill/>
        </p:spPr>
        <p:txBody>
          <a:bodyPr wrap="square" lIns="91440" tIns="45720" rIns="91440" bIns="45720">
            <a:spAutoFit/>
          </a:bodyPr>
          <a:lstStyle/>
          <a:p>
            <a:pPr algn="ctr"/>
            <a:r>
              <a:rPr lang="ru-RU" sz="5400" b="1" dirty="0" smtClean="0">
                <a:ln w="22225">
                  <a:solidFill>
                    <a:schemeClr val="accent2"/>
                  </a:solidFill>
                  <a:prstDash val="solid"/>
                </a:ln>
                <a:solidFill>
                  <a:srgbClr val="002060"/>
                </a:solidFill>
              </a:rPr>
              <a:t>9</a:t>
            </a:r>
            <a:endParaRPr lang="ru-RU" sz="5400" b="1" dirty="0">
              <a:ln w="22225">
                <a:solidFill>
                  <a:schemeClr val="accent2"/>
                </a:solidFill>
                <a:prstDash val="solid"/>
              </a:ln>
              <a:solidFill>
                <a:srgbClr val="002060"/>
              </a:solidFill>
            </a:endParaRPr>
          </a:p>
        </p:txBody>
      </p:sp>
      <p:sp>
        <p:nvSpPr>
          <p:cNvPr id="10" name="TextBox 9">
            <a:extLst>
              <a:ext uri="{FF2B5EF4-FFF2-40B4-BE49-F238E27FC236}">
                <a16:creationId xmlns:a16="http://schemas.microsoft.com/office/drawing/2014/main" id="{73B8EBF3-A5E5-4C3E-ADF2-0F8CC580A26B}"/>
              </a:ext>
            </a:extLst>
          </p:cNvPr>
          <p:cNvSpPr txBox="1"/>
          <p:nvPr/>
        </p:nvSpPr>
        <p:spPr>
          <a:xfrm>
            <a:off x="1699981" y="360685"/>
            <a:ext cx="9628987" cy="1077218"/>
          </a:xfrm>
          <a:prstGeom prst="rect">
            <a:avLst/>
          </a:prstGeom>
          <a:noFill/>
        </p:spPr>
        <p:txBody>
          <a:bodyPr wrap="square" rtlCol="0">
            <a:spAutoFit/>
          </a:bodyPr>
          <a:lstStyle/>
          <a:p>
            <a:r>
              <a:rPr lang="ru-RU" sz="3200" b="1" dirty="0">
                <a:solidFill>
                  <a:srgbClr val="8A0000"/>
                </a:solidFill>
                <a:latin typeface="+mj-lt"/>
                <a:ea typeface="+mj-ea"/>
                <a:cs typeface="+mj-cs"/>
                <a:sym typeface="Fjalla One"/>
              </a:rPr>
              <a:t>ОСНОВНЫЕ МЕРОПРИЯТИЯ МУНИЦИПАЛЬНЫХ ПРОГРАММ В ГОРОДЕ БЛАГОВЕЩЕНСКЕ в 2024 ГОДУ</a:t>
            </a:r>
          </a:p>
        </p:txBody>
      </p:sp>
      <p:sp>
        <p:nvSpPr>
          <p:cNvPr id="11" name="Прямоугольник 10">
            <a:extLst>
              <a:ext uri="{FF2B5EF4-FFF2-40B4-BE49-F238E27FC236}">
                <a16:creationId xmlns:a16="http://schemas.microsoft.com/office/drawing/2014/main" id="{DD79B479-E288-4134-BDA2-7422AEDF1871}"/>
              </a:ext>
            </a:extLst>
          </p:cNvPr>
          <p:cNvSpPr/>
          <p:nvPr/>
        </p:nvSpPr>
        <p:spPr>
          <a:xfrm>
            <a:off x="482457" y="1888941"/>
            <a:ext cx="11493672" cy="677108"/>
          </a:xfrm>
          <a:prstGeom prst="rect">
            <a:avLst/>
          </a:prstGeom>
        </p:spPr>
        <p:txBody>
          <a:bodyPr wrap="square">
            <a:spAutoFit/>
          </a:bodyPr>
          <a:lstStyle/>
          <a:p>
            <a:pPr algn="ctr"/>
            <a:r>
              <a:rPr lang="ru-RU" sz="1900" b="1" u="sng" dirty="0">
                <a:solidFill>
                  <a:srgbClr val="22784B"/>
                </a:solidFill>
                <a:latin typeface="Times New Roman" panose="02020603050405020304" pitchFamily="18" charset="0"/>
                <a:ea typeface="Times New Roman" panose="02020603050405020304" pitchFamily="18" charset="0"/>
                <a:cs typeface="Times New Roman" panose="02020603050405020304" pitchFamily="18" charset="0"/>
              </a:rPr>
              <a:t>Общий объем финансовых средств, предусмотренных в 202</a:t>
            </a:r>
            <a:r>
              <a:rPr lang="en-US" sz="1900" b="1" u="sng" dirty="0">
                <a:solidFill>
                  <a:srgbClr val="22784B"/>
                </a:solidFill>
                <a:latin typeface="Times New Roman" panose="02020603050405020304" pitchFamily="18" charset="0"/>
                <a:ea typeface="Times New Roman" panose="02020603050405020304" pitchFamily="18" charset="0"/>
                <a:cs typeface="Times New Roman" panose="02020603050405020304" pitchFamily="18" charset="0"/>
              </a:rPr>
              <a:t>4</a:t>
            </a:r>
            <a:r>
              <a:rPr lang="ru-RU" sz="1900" b="1" u="sng" dirty="0">
                <a:solidFill>
                  <a:srgbClr val="22784B"/>
                </a:solidFill>
                <a:latin typeface="Times New Roman" panose="02020603050405020304" pitchFamily="18" charset="0"/>
                <a:ea typeface="Times New Roman" panose="02020603050405020304" pitchFamily="18" charset="0"/>
                <a:cs typeface="Times New Roman" panose="02020603050405020304" pitchFamily="18" charset="0"/>
              </a:rPr>
              <a:t> году на реализацию программы, составил 1 396 млн. рублей (100 % исполнение) </a:t>
            </a:r>
            <a:endParaRPr lang="ru-RU" sz="1900" u="sng" dirty="0">
              <a:solidFill>
                <a:srgbClr val="22784B"/>
              </a:solidFill>
              <a:latin typeface="Times New Roman" panose="02020603050405020304" pitchFamily="18" charset="0"/>
              <a:cs typeface="Times New Roman" panose="02020603050405020304" pitchFamily="18" charset="0"/>
            </a:endParaRPr>
          </a:p>
        </p:txBody>
      </p:sp>
      <p:sp>
        <p:nvSpPr>
          <p:cNvPr id="2" name="Прямоугольник 1"/>
          <p:cNvSpPr/>
          <p:nvPr/>
        </p:nvSpPr>
        <p:spPr>
          <a:xfrm>
            <a:off x="266587" y="1605438"/>
            <a:ext cx="11925413" cy="400110"/>
          </a:xfrm>
          <a:prstGeom prst="rect">
            <a:avLst/>
          </a:prstGeom>
        </p:spPr>
        <p:txBody>
          <a:bodyPr wrap="square">
            <a:spAutoFit/>
          </a:bodyPr>
          <a:lstStyle/>
          <a:p>
            <a:r>
              <a:rPr lang="ru-RU" sz="2000" b="1" i="1" dirty="0">
                <a:solidFill>
                  <a:srgbClr val="FF0000"/>
                </a:solidFill>
                <a:latin typeface="Times New Roman" panose="02020603050405020304" pitchFamily="18" charset="0"/>
                <a:cs typeface="Times New Roman" panose="02020603050405020304" pitchFamily="18" charset="0"/>
              </a:rPr>
              <a:t>«Развитие малого и среднего предпринимательства и туризма на территории города Благовещенска» </a:t>
            </a:r>
            <a:endParaRPr lang="ru-RU" sz="2000" dirty="0">
              <a:solidFill>
                <a:srgbClr val="FF0000"/>
              </a:solidFill>
            </a:endParaRPr>
          </a:p>
        </p:txBody>
      </p:sp>
      <p:sp>
        <p:nvSpPr>
          <p:cNvPr id="4" name="TextBox 3"/>
          <p:cNvSpPr txBox="1"/>
          <p:nvPr/>
        </p:nvSpPr>
        <p:spPr>
          <a:xfrm>
            <a:off x="3437916" y="2591391"/>
            <a:ext cx="4857817" cy="1631216"/>
          </a:xfrm>
          <a:prstGeom prst="rect">
            <a:avLst/>
          </a:prstGeom>
          <a:noFill/>
        </p:spPr>
        <p:txBody>
          <a:bodyPr wrap="square" rtlCol="0">
            <a:spAutoFit/>
          </a:bodyPr>
          <a:lstStyle/>
          <a:p>
            <a:pPr algn="just"/>
            <a:r>
              <a:rPr lang="ru-RU" sz="2000" b="1" dirty="0">
                <a:solidFill>
                  <a:schemeClr val="accent1">
                    <a:lumMod val="50000"/>
                  </a:schemeClr>
                </a:solidFill>
                <a:latin typeface="Times New Roman" panose="02020603050405020304" pitchFamily="18" charset="0"/>
                <a:cs typeface="Times New Roman" panose="02020603050405020304" pitchFamily="18" charset="0"/>
              </a:rPr>
              <a:t>В 2024 году продолжены работы по строительству Большого городского центра «Трибуна Холл». </a:t>
            </a:r>
          </a:p>
          <a:p>
            <a:pPr algn="just"/>
            <a:r>
              <a:rPr lang="ru-RU" sz="2000" b="1" i="1" dirty="0">
                <a:solidFill>
                  <a:schemeClr val="accent1">
                    <a:lumMod val="50000"/>
                  </a:schemeClr>
                </a:solidFill>
                <a:latin typeface="Times New Roman" panose="02020603050405020304" pitchFamily="18" charset="0"/>
                <a:cs typeface="Times New Roman" panose="02020603050405020304" pitchFamily="18" charset="0"/>
              </a:rPr>
              <a:t>Введение в эксплуатацию произведено 14.03.2025.</a:t>
            </a:r>
            <a:endParaRPr lang="ru-RU" sz="2000" i="1" dirty="0">
              <a:solidFill>
                <a:schemeClr val="accent1">
                  <a:lumMod val="50000"/>
                </a:schemeClr>
              </a:solidFill>
            </a:endParaRPr>
          </a:p>
        </p:txBody>
      </p:sp>
      <p:sp>
        <p:nvSpPr>
          <p:cNvPr id="6" name="Прямоугольник 5"/>
          <p:cNvSpPr/>
          <p:nvPr/>
        </p:nvSpPr>
        <p:spPr>
          <a:xfrm>
            <a:off x="2494626" y="5212254"/>
            <a:ext cx="8997257" cy="1477328"/>
          </a:xfrm>
          <a:prstGeom prst="rect">
            <a:avLst/>
          </a:prstGeom>
        </p:spPr>
        <p:txBody>
          <a:bodyPr wrap="square">
            <a:spAutoFit/>
          </a:bodyPr>
          <a:lstStyle/>
          <a:p>
            <a:pPr algn="just">
              <a:buAutoNum type="arabicParenR"/>
            </a:pPr>
            <a:r>
              <a:rPr lang="ru-RU" sz="1500" b="1" dirty="0" smtClean="0">
                <a:solidFill>
                  <a:schemeClr val="accent1">
                    <a:lumMod val="50000"/>
                  </a:schemeClr>
                </a:solidFill>
                <a:latin typeface="Times New Roman" panose="02020603050405020304" pitchFamily="18" charset="0"/>
                <a:cs typeface="Times New Roman" panose="02020603050405020304" pitchFamily="18" charset="0"/>
              </a:rPr>
              <a:t> </a:t>
            </a:r>
            <a:r>
              <a:rPr lang="ru-RU" sz="1500" b="1" dirty="0">
                <a:solidFill>
                  <a:schemeClr val="accent1">
                    <a:lumMod val="50000"/>
                  </a:schemeClr>
                </a:solidFill>
                <a:latin typeface="Times New Roman" panose="02020603050405020304" pitchFamily="18" charset="0"/>
                <a:cs typeface="Times New Roman" panose="02020603050405020304" pitchFamily="18" charset="0"/>
              </a:rPr>
              <a:t>по возмещению уплаты первого взноса (аванса) при заключении договоров финансовой аренды (лизинга) оборудования; </a:t>
            </a:r>
          </a:p>
          <a:p>
            <a:pPr marL="92075" indent="-92075" algn="just">
              <a:buFontTx/>
              <a:buAutoNum type="arabicParenR"/>
            </a:pPr>
            <a:r>
              <a:rPr lang="ru-RU" sz="1500" b="1" dirty="0">
                <a:solidFill>
                  <a:schemeClr val="accent1">
                    <a:lumMod val="50000"/>
                  </a:schemeClr>
                </a:solidFill>
                <a:latin typeface="Times New Roman" panose="02020603050405020304" pitchFamily="18" charset="0"/>
                <a:cs typeface="Times New Roman" panose="02020603050405020304" pitchFamily="18" charset="0"/>
              </a:rPr>
              <a:t> по возмещению части затрат, связанных с приобретением оборудования в целях создания, и (или) развития, и (или) модернизации производства товаров (работ, услуг).</a:t>
            </a:r>
          </a:p>
          <a:p>
            <a:pPr algn="just"/>
            <a:r>
              <a:rPr lang="ru-RU" sz="1500" b="1" dirty="0">
                <a:solidFill>
                  <a:schemeClr val="accent1">
                    <a:lumMod val="50000"/>
                  </a:schemeClr>
                </a:solidFill>
                <a:latin typeface="Times New Roman" panose="02020603050405020304" pitchFamily="18" charset="0"/>
                <a:cs typeface="Times New Roman" panose="02020603050405020304" pitchFamily="18" charset="0"/>
              </a:rPr>
              <a:t>     Число занятых у субъектов МСП - получателей поддержки работников по отношению к прошлому году увеличилось на 62 чел. (в 2023 году было 446 работников, в 2024 году стало 508 работников). </a:t>
            </a:r>
          </a:p>
        </p:txBody>
      </p:sp>
      <p:pic>
        <p:nvPicPr>
          <p:cNvPr id="3074" name="Picture 2" descr="https://ampravda.ru/files/images2/images/%D0%95%D1%89%D0%B5%20%D0%BD%D0%B0%20%D1%81%D0%B0%D0%B9%D1%82.jpg"/>
          <p:cNvPicPr>
            <a:picLocks noChangeAspect="1" noChangeArrowheads="1"/>
          </p:cNvPicPr>
          <p:nvPr/>
        </p:nvPicPr>
        <p:blipFill rotWithShape="1">
          <a:blip r:embed="rId4">
            <a:extLst>
              <a:ext uri="{28A0092B-C50C-407E-A947-70E740481C1C}">
                <a14:useLocalDpi xmlns:a14="http://schemas.microsoft.com/office/drawing/2010/main" val="0"/>
              </a:ext>
            </a:extLst>
          </a:blip>
          <a:srcRect r="49579"/>
          <a:stretch/>
        </p:blipFill>
        <p:spPr bwMode="auto">
          <a:xfrm>
            <a:off x="395427" y="2331014"/>
            <a:ext cx="2680282" cy="2564831"/>
          </a:xfrm>
          <a:prstGeom prst="rect">
            <a:avLst/>
          </a:prstGeom>
          <a:ln>
            <a:noFill/>
          </a:ln>
          <a:effectLst>
            <a:outerShdw blurRad="292100" dist="139700" dir="2700000" algn="tl" rotWithShape="0">
              <a:srgbClr val="333333">
                <a:alpha val="65000"/>
              </a:srgbClr>
            </a:outerShdw>
            <a:softEdge rad="38100"/>
          </a:effectLst>
          <a:extLst>
            <a:ext uri="{909E8E84-426E-40DD-AFC4-6F175D3DCCD1}">
              <a14:hiddenFill xmlns:a14="http://schemas.microsoft.com/office/drawing/2010/main">
                <a:solidFill>
                  <a:srgbClr val="FFFFFF"/>
                </a:solidFill>
              </a14:hiddenFill>
            </a:ext>
          </a:extLst>
        </p:spPr>
      </p:pic>
      <p:pic>
        <p:nvPicPr>
          <p:cNvPr id="1026" name="Picture 2" descr="https://portamur.ru/upload/2012.01/f0abe5c5-6b14-43be-9bc5-04757965a24f.jpg"/>
          <p:cNvPicPr>
            <a:picLocks noChangeAspect="1" noChangeArrowheads="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337722" y="5123947"/>
            <a:ext cx="2156904" cy="1590977"/>
          </a:xfrm>
          <a:prstGeom prst="rect">
            <a:avLst/>
          </a:prstGeom>
          <a:ln>
            <a:noFill/>
          </a:ln>
          <a:effectLst>
            <a:outerShdw blurRad="292100" dist="139700" dir="2700000" algn="tl" rotWithShape="0">
              <a:srgbClr val="333333">
                <a:alpha val="65000"/>
              </a:srgbClr>
            </a:outerShdw>
            <a:softEdge rad="38100"/>
          </a:effectLst>
          <a:extLst>
            <a:ext uri="{909E8E84-426E-40DD-AFC4-6F175D3DCCD1}">
              <a14:hiddenFill xmlns:a14="http://schemas.microsoft.com/office/drawing/2010/main">
                <a:solidFill>
                  <a:srgbClr val="FFFFFF"/>
                </a:solidFill>
              </a14:hiddenFill>
            </a:ext>
          </a:extLst>
        </p:spPr>
      </p:pic>
      <p:pic>
        <p:nvPicPr>
          <p:cNvPr id="1028" name="Picture 4" descr="На благовещенские маршруты запустят новые автобусы"/>
          <p:cNvPicPr>
            <a:picLocks noChangeAspect="1"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flipH="1">
            <a:off x="8570367" y="2437902"/>
            <a:ext cx="3131128" cy="2203166"/>
          </a:xfrm>
          <a:prstGeom prst="rect">
            <a:avLst/>
          </a:prstGeom>
          <a:ln>
            <a:noFill/>
          </a:ln>
          <a:effectLst>
            <a:outerShdw blurRad="292100" dist="139700" dir="2700000" algn="tl" rotWithShape="0">
              <a:srgbClr val="333333">
                <a:alpha val="65000"/>
              </a:srgbClr>
            </a:outerShdw>
            <a:softEdge rad="38100"/>
          </a:effectLst>
          <a:extLst>
            <a:ext uri="{909E8E84-426E-40DD-AFC4-6F175D3DCCD1}">
              <a14:hiddenFill xmlns:a14="http://schemas.microsoft.com/office/drawing/2010/main">
                <a:solidFill>
                  <a:srgbClr val="FFFFFF"/>
                </a:solidFill>
              </a14:hiddenFill>
            </a:ext>
          </a:extLst>
        </p:spPr>
      </p:pic>
      <p:sp>
        <p:nvSpPr>
          <p:cNvPr id="7" name="Прямоугольник 6"/>
          <p:cNvSpPr/>
          <p:nvPr/>
        </p:nvSpPr>
        <p:spPr>
          <a:xfrm>
            <a:off x="3437916" y="4138661"/>
            <a:ext cx="4963350" cy="1077218"/>
          </a:xfrm>
          <a:prstGeom prst="rect">
            <a:avLst/>
          </a:prstGeom>
        </p:spPr>
        <p:txBody>
          <a:bodyPr wrap="square">
            <a:spAutoFit/>
          </a:bodyPr>
          <a:lstStyle/>
          <a:p>
            <a:pPr algn="just"/>
            <a:r>
              <a:rPr lang="ru-RU" sz="1600" dirty="0">
                <a:solidFill>
                  <a:schemeClr val="accent1">
                    <a:lumMod val="50000"/>
                  </a:schemeClr>
                </a:solidFill>
              </a:rPr>
              <a:t> </a:t>
            </a:r>
            <a:r>
              <a:rPr lang="ru-RU" sz="1600" b="1" dirty="0">
                <a:solidFill>
                  <a:schemeClr val="accent1">
                    <a:lumMod val="50000"/>
                  </a:schemeClr>
                </a:solidFill>
                <a:latin typeface="Times New Roman" panose="02020603050405020304" pitchFamily="18" charset="0"/>
                <a:cs typeface="Times New Roman" panose="02020603050405020304" pitchFamily="18" charset="0"/>
              </a:rPr>
              <a:t>Оказана поддержка в рамках государственной программы "Экономическое развитие и инновационная экономика Амурской области" 9 субъектам МСП по 2 направлениям: </a:t>
            </a:r>
            <a:endParaRPr lang="ru-RU" sz="1600" dirty="0"/>
          </a:p>
        </p:txBody>
      </p:sp>
    </p:spTree>
    <p:extLst>
      <p:ext uri="{BB962C8B-B14F-4D97-AF65-F5344CB8AC3E}">
        <p14:creationId xmlns:p14="http://schemas.microsoft.com/office/powerpoint/2010/main" val="1683149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F6E2AF8B-3971-4784-959D-158B4C84E4D2}"/>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p:blipFill>
        <p:spPr>
          <a:xfrm>
            <a:off x="266587" y="156539"/>
            <a:ext cx="1440442" cy="1440442"/>
          </a:xfrm>
          <a:prstGeom prst="rect">
            <a:avLst/>
          </a:prstGeom>
        </p:spPr>
      </p:pic>
      <p:sp>
        <p:nvSpPr>
          <p:cNvPr id="13" name="Прямоугольник 12">
            <a:extLst>
              <a:ext uri="{FF2B5EF4-FFF2-40B4-BE49-F238E27FC236}">
                <a16:creationId xmlns:a16="http://schemas.microsoft.com/office/drawing/2014/main" id="{19A0621B-5F78-4E19-810F-56839ADDA15F}"/>
              </a:ext>
            </a:extLst>
          </p:cNvPr>
          <p:cNvSpPr/>
          <p:nvPr/>
        </p:nvSpPr>
        <p:spPr>
          <a:xfrm>
            <a:off x="11062206" y="716152"/>
            <a:ext cx="916434" cy="923330"/>
          </a:xfrm>
          <a:prstGeom prst="rect">
            <a:avLst/>
          </a:prstGeom>
          <a:noFill/>
        </p:spPr>
        <p:txBody>
          <a:bodyPr wrap="square" lIns="91440" tIns="45720" rIns="91440" bIns="45720">
            <a:spAutoFit/>
          </a:bodyPr>
          <a:lstStyle/>
          <a:p>
            <a:pPr algn="ctr"/>
            <a:r>
              <a:rPr lang="ru-RU" sz="5400" b="1" dirty="0">
                <a:ln w="22225">
                  <a:solidFill>
                    <a:schemeClr val="accent2"/>
                  </a:solidFill>
                  <a:prstDash val="solid"/>
                </a:ln>
                <a:solidFill>
                  <a:srgbClr val="002060"/>
                </a:solidFill>
              </a:rPr>
              <a:t>10</a:t>
            </a:r>
          </a:p>
        </p:txBody>
      </p:sp>
      <p:sp>
        <p:nvSpPr>
          <p:cNvPr id="8" name="Прямоугольник 7">
            <a:extLst>
              <a:ext uri="{FF2B5EF4-FFF2-40B4-BE49-F238E27FC236}">
                <a16:creationId xmlns:a16="http://schemas.microsoft.com/office/drawing/2014/main" id="{E5B1821A-0196-41A9-91FE-6E2A441DEA09}"/>
              </a:ext>
            </a:extLst>
          </p:cNvPr>
          <p:cNvSpPr/>
          <p:nvPr/>
        </p:nvSpPr>
        <p:spPr>
          <a:xfrm>
            <a:off x="266585" y="3205454"/>
            <a:ext cx="8516802" cy="338554"/>
          </a:xfrm>
          <a:prstGeom prst="rect">
            <a:avLst/>
          </a:prstGeom>
        </p:spPr>
        <p:txBody>
          <a:bodyPr wrap="square">
            <a:spAutoFit/>
          </a:bodyPr>
          <a:lstStyle/>
          <a:p>
            <a:pPr algn="just"/>
            <a:r>
              <a:rPr lang="ru-RU" sz="1600" b="1" dirty="0">
                <a:solidFill>
                  <a:srgbClr val="1C4587"/>
                </a:solidFill>
                <a:latin typeface="Times New Roman" panose="02020603050405020304" pitchFamily="18" charset="0"/>
                <a:cs typeface="Times New Roman" panose="02020603050405020304" pitchFamily="18" charset="0"/>
              </a:rPr>
              <a:t>Обеспечение деятельности МУ «ГУКС» – 111 млн. рублей</a:t>
            </a:r>
            <a:r>
              <a:rPr lang="ru-RU" sz="1600" b="1" dirty="0" smtClean="0">
                <a:solidFill>
                  <a:srgbClr val="1C4587"/>
                </a:solidFill>
                <a:latin typeface="Times New Roman" panose="02020603050405020304" pitchFamily="18" charset="0"/>
                <a:cs typeface="Times New Roman" panose="02020603050405020304" pitchFamily="18" charset="0"/>
              </a:rPr>
              <a:t>.</a:t>
            </a:r>
            <a:endParaRPr lang="ru-RU" sz="1400" b="1" dirty="0">
              <a:solidFill>
                <a:srgbClr val="1C4587"/>
              </a:solidFill>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E2EBC1B5-0EE0-4038-AA17-520AF29BAFBF}"/>
              </a:ext>
            </a:extLst>
          </p:cNvPr>
          <p:cNvSpPr txBox="1"/>
          <p:nvPr/>
        </p:nvSpPr>
        <p:spPr>
          <a:xfrm>
            <a:off x="1703505" y="241238"/>
            <a:ext cx="9628987" cy="1077218"/>
          </a:xfrm>
          <a:prstGeom prst="rect">
            <a:avLst/>
          </a:prstGeom>
          <a:noFill/>
        </p:spPr>
        <p:txBody>
          <a:bodyPr wrap="square" rtlCol="0">
            <a:spAutoFit/>
          </a:bodyPr>
          <a:lstStyle/>
          <a:p>
            <a:r>
              <a:rPr lang="ru-RU" sz="3200" b="1" dirty="0">
                <a:solidFill>
                  <a:srgbClr val="8A0000"/>
                </a:solidFill>
                <a:latin typeface="+mj-lt"/>
                <a:ea typeface="+mj-ea"/>
                <a:cs typeface="+mj-cs"/>
                <a:sym typeface="Fjalla One"/>
              </a:rPr>
              <a:t>ОСНОВНЫЕ МЕРОПРИЯТИЯ МУНИЦИПАЛЬНЫХ ПРОГРАММ В ГОРОДЕ БЛАГОВЕЩЕНСКЕ в 2024 ГОДУ</a:t>
            </a:r>
          </a:p>
        </p:txBody>
      </p:sp>
      <p:sp>
        <p:nvSpPr>
          <p:cNvPr id="12" name="Прямоугольник 11">
            <a:extLst>
              <a:ext uri="{FF2B5EF4-FFF2-40B4-BE49-F238E27FC236}">
                <a16:creationId xmlns:a16="http://schemas.microsoft.com/office/drawing/2014/main" id="{A022B4DA-E3CC-4AFE-BA3F-24B75F47804E}"/>
              </a:ext>
            </a:extLst>
          </p:cNvPr>
          <p:cNvSpPr/>
          <p:nvPr/>
        </p:nvSpPr>
        <p:spPr>
          <a:xfrm>
            <a:off x="240273" y="3499196"/>
            <a:ext cx="7397083" cy="584775"/>
          </a:xfrm>
          <a:prstGeom prst="rect">
            <a:avLst/>
          </a:prstGeom>
        </p:spPr>
        <p:txBody>
          <a:bodyPr wrap="square">
            <a:spAutoFit/>
          </a:bodyPr>
          <a:lstStyle/>
          <a:p>
            <a:pPr algn="ctr"/>
            <a:r>
              <a:rPr lang="ru-RU" sz="1600" b="1" i="1" u="sng" dirty="0">
                <a:solidFill>
                  <a:srgbClr val="800000"/>
                </a:solidFill>
                <a:latin typeface="Times New Roman" panose="02020603050405020304" pitchFamily="18" charset="0"/>
                <a:ea typeface="Times New Roman" panose="02020603050405020304" pitchFamily="18" charset="0"/>
              </a:rPr>
              <a:t>Объем финансовых средств, предусмотренных в 2024 году на реализацию программы, составил 127 млн. рублей, исполнение составило 100 процентов.</a:t>
            </a:r>
            <a:endParaRPr lang="ru-RU" sz="1600" b="1" i="1" u="sng" dirty="0">
              <a:solidFill>
                <a:srgbClr val="800000"/>
              </a:solidFill>
            </a:endParaRPr>
          </a:p>
        </p:txBody>
      </p:sp>
      <p:pic>
        <p:nvPicPr>
          <p:cNvPr id="2" name="Picture 2" descr="В Благовещенске в 2024 году отремонтируют несколько участков дорог. Какие?"/>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8029576" y="2336800"/>
            <a:ext cx="3803226" cy="2535484"/>
          </a:xfrm>
          <a:prstGeom prst="rect">
            <a:avLst/>
          </a:prstGeom>
          <a:ln>
            <a:noFill/>
          </a:ln>
          <a:effectLst>
            <a:outerShdw blurRad="292100" dist="139700" dir="2700000" algn="tl" rotWithShape="0">
              <a:srgbClr val="333333">
                <a:alpha val="65000"/>
              </a:srgbClr>
            </a:outerShdw>
            <a:softEdge rad="38100"/>
          </a:effectLst>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853440" y="4946739"/>
            <a:ext cx="6096000" cy="369332"/>
          </a:xfrm>
          <a:prstGeom prst="rect">
            <a:avLst/>
          </a:prstGeom>
        </p:spPr>
        <p:txBody>
          <a:bodyPr>
            <a:spAutoFit/>
          </a:bodyPr>
          <a:lstStyle/>
          <a:p>
            <a:r>
              <a:rPr lang="ru-RU" dirty="0"/>
              <a:t> </a:t>
            </a:r>
          </a:p>
        </p:txBody>
      </p:sp>
      <p:sp>
        <p:nvSpPr>
          <p:cNvPr id="4" name="Прямоугольник 3"/>
          <p:cNvSpPr/>
          <p:nvPr/>
        </p:nvSpPr>
        <p:spPr>
          <a:xfrm>
            <a:off x="266585" y="1713937"/>
            <a:ext cx="11325050" cy="584775"/>
          </a:xfrm>
          <a:prstGeom prst="rect">
            <a:avLst/>
          </a:prstGeom>
        </p:spPr>
        <p:txBody>
          <a:bodyPr wrap="square">
            <a:spAutoFit/>
          </a:bodyPr>
          <a:lstStyle/>
          <a:p>
            <a:pPr algn="just"/>
            <a:r>
              <a:rPr lang="ru-RU" sz="1600" b="1" i="1" dirty="0">
                <a:solidFill>
                  <a:srgbClr val="1C4587"/>
                </a:solidFill>
                <a:latin typeface="Times New Roman" panose="02020603050405020304" pitchFamily="18" charset="0"/>
                <a:cs typeface="Times New Roman" panose="02020603050405020304" pitchFamily="18" charset="0"/>
              </a:rPr>
              <a:t>В рамках реализации программы </a:t>
            </a:r>
            <a:r>
              <a:rPr lang="ru-RU" sz="1600" b="1" i="1" dirty="0">
                <a:solidFill>
                  <a:srgbClr val="C00000"/>
                </a:solidFill>
                <a:latin typeface="Times New Roman" panose="02020603050405020304" pitchFamily="18" charset="0"/>
                <a:cs typeface="Times New Roman" panose="02020603050405020304" pitchFamily="18" charset="0"/>
              </a:rPr>
              <a:t>«Развитие градостроительной деятельности и управление земельными ресурсами на территории муниципального образования города Благовещенска» </a:t>
            </a:r>
            <a:r>
              <a:rPr lang="ru-RU" sz="1600" b="1" i="1" dirty="0">
                <a:solidFill>
                  <a:schemeClr val="accent1">
                    <a:lumMod val="50000"/>
                  </a:schemeClr>
                </a:solidFill>
                <a:latin typeface="Times New Roman" panose="02020603050405020304" pitchFamily="18" charset="0"/>
                <a:cs typeface="Times New Roman" panose="02020603050405020304" pitchFamily="18" charset="0"/>
              </a:rPr>
              <a:t>осуществлены следующие мероприятия</a:t>
            </a:r>
            <a:r>
              <a:rPr lang="ru-RU" sz="1600" b="1" dirty="0">
                <a:solidFill>
                  <a:srgbClr val="C00000"/>
                </a:solidFill>
                <a:latin typeface="Times New Roman" panose="02020603050405020304" pitchFamily="18" charset="0"/>
                <a:cs typeface="Times New Roman" panose="02020603050405020304" pitchFamily="18" charset="0"/>
              </a:rPr>
              <a:t>:</a:t>
            </a:r>
            <a:endParaRPr lang="ru-RU" sz="1600" dirty="0">
              <a:solidFill>
                <a:srgbClr val="C00000"/>
              </a:solidFill>
            </a:endParaRPr>
          </a:p>
        </p:txBody>
      </p:sp>
      <p:sp>
        <p:nvSpPr>
          <p:cNvPr id="6" name="Прямоугольник 5"/>
          <p:cNvSpPr/>
          <p:nvPr/>
        </p:nvSpPr>
        <p:spPr>
          <a:xfrm>
            <a:off x="266585" y="2391604"/>
            <a:ext cx="7444853" cy="830997"/>
          </a:xfrm>
          <a:prstGeom prst="rect">
            <a:avLst/>
          </a:prstGeom>
        </p:spPr>
        <p:txBody>
          <a:bodyPr wrap="square">
            <a:spAutoFit/>
          </a:bodyPr>
          <a:lstStyle/>
          <a:p>
            <a:pPr algn="just"/>
            <a:r>
              <a:rPr lang="ru-RU" sz="1600" b="1" i="1" dirty="0">
                <a:solidFill>
                  <a:srgbClr val="1C4587"/>
                </a:solidFill>
                <a:latin typeface="Times New Roman" panose="02020603050405020304" pitchFamily="18" charset="0"/>
                <a:cs typeface="Times New Roman" panose="02020603050405020304" pitchFamily="18" charset="0"/>
              </a:rPr>
              <a:t>В 2024 году проведены комплексные кадастровые работы в отношении 158 кварталов городского округа. Сформированы и поставлены на государственный кадастровый учет 149 земельных участков для муниципальных нужд.</a:t>
            </a:r>
          </a:p>
        </p:txBody>
      </p:sp>
      <p:sp>
        <p:nvSpPr>
          <p:cNvPr id="7" name="Прямоугольник 6"/>
          <p:cNvSpPr/>
          <p:nvPr/>
        </p:nvSpPr>
        <p:spPr>
          <a:xfrm>
            <a:off x="256423" y="4946739"/>
            <a:ext cx="11607245" cy="1384995"/>
          </a:xfrm>
          <a:prstGeom prst="rect">
            <a:avLst/>
          </a:prstGeom>
        </p:spPr>
        <p:txBody>
          <a:bodyPr wrap="square">
            <a:spAutoFit/>
          </a:bodyPr>
          <a:lstStyle/>
          <a:p>
            <a:pPr algn="just"/>
            <a:r>
              <a:rPr lang="ru-RU" sz="1400" b="1" i="1" dirty="0">
                <a:solidFill>
                  <a:srgbClr val="1C4587"/>
                </a:solidFill>
                <a:latin typeface="Times New Roman" panose="02020603050405020304" pitchFamily="18" charset="0"/>
                <a:cs typeface="Times New Roman" panose="02020603050405020304" pitchFamily="18" charset="0"/>
              </a:rPr>
              <a:t>составе проекта планировки территории </a:t>
            </a:r>
            <a:r>
              <a:rPr lang="ru-RU" sz="1400" b="1" i="1" dirty="0" smtClean="0">
                <a:solidFill>
                  <a:srgbClr val="1C4587"/>
                </a:solidFill>
                <a:latin typeface="Times New Roman" panose="02020603050405020304" pitchFamily="18" charset="0"/>
                <a:cs typeface="Times New Roman" panose="02020603050405020304" pitchFamily="18" charset="0"/>
              </a:rPr>
              <a:t>и проекта межевания территории для размещения линейного объекта - автомобильной дороги по ул. Калинина от ул. Краснофлотская до ул. Ленина; по разработке вариантов планировочных и </a:t>
            </a:r>
            <a:r>
              <a:rPr lang="ru-RU" sz="1400" b="1" i="1" dirty="0" err="1" smtClean="0">
                <a:solidFill>
                  <a:srgbClr val="1C4587"/>
                </a:solidFill>
                <a:latin typeface="Times New Roman" panose="02020603050405020304" pitchFamily="18" charset="0"/>
                <a:cs typeface="Times New Roman" panose="02020603050405020304" pitchFamily="18" charset="0"/>
              </a:rPr>
              <a:t>объёмнопространственных</a:t>
            </a:r>
            <a:r>
              <a:rPr lang="ru-RU" sz="1400" b="1" i="1" dirty="0" smtClean="0">
                <a:solidFill>
                  <a:srgbClr val="1C4587"/>
                </a:solidFill>
                <a:latin typeface="Times New Roman" panose="02020603050405020304" pitchFamily="18" charset="0"/>
                <a:cs typeface="Times New Roman" panose="02020603050405020304" pitchFamily="18" charset="0"/>
              </a:rPr>
              <a:t> решений в отношении территории вдоль пер. </a:t>
            </a:r>
            <a:r>
              <a:rPr lang="ru-RU" sz="1400" b="1" i="1" dirty="0" err="1" smtClean="0">
                <a:solidFill>
                  <a:srgbClr val="1C4587"/>
                </a:solidFill>
                <a:latin typeface="Times New Roman" panose="02020603050405020304" pitchFamily="18" charset="0"/>
                <a:cs typeface="Times New Roman" panose="02020603050405020304" pitchFamily="18" charset="0"/>
              </a:rPr>
              <a:t>Релочный</a:t>
            </a:r>
            <a:r>
              <a:rPr lang="ru-RU" sz="1400" b="1" i="1" dirty="0" smtClean="0">
                <a:solidFill>
                  <a:srgbClr val="1C4587"/>
                </a:solidFill>
                <a:latin typeface="Times New Roman" panose="02020603050405020304" pitchFamily="18" charset="0"/>
                <a:cs typeface="Times New Roman" panose="02020603050405020304" pitchFamily="18" charset="0"/>
              </a:rPr>
              <a:t> (часть кварталов 14, 15); по разработке вариантов планировочных решений в отношении территории земельного участка, по топографической съемке масштаба 1:500 сквера БГПУ. Наличие актуализированных документов территориального планирования и градостроительного зонирования в количестве 1 ед. - выполнены работы по разработке проекта Правил землепользования и застройки муниципального образования города Благовещенска в новой редакции. </a:t>
            </a:r>
            <a:endParaRPr lang="ru-RU" sz="1400" b="1" i="1" dirty="0">
              <a:solidFill>
                <a:srgbClr val="1C4587"/>
              </a:solidFill>
              <a:latin typeface="Times New Roman" panose="02020603050405020304" pitchFamily="18" charset="0"/>
              <a:cs typeface="Times New Roman" panose="02020603050405020304" pitchFamily="18" charset="0"/>
            </a:endParaRPr>
          </a:p>
        </p:txBody>
      </p:sp>
      <p:sp>
        <p:nvSpPr>
          <p:cNvPr id="9" name="Прямоугольник 8"/>
          <p:cNvSpPr/>
          <p:nvPr/>
        </p:nvSpPr>
        <p:spPr>
          <a:xfrm>
            <a:off x="266585" y="4114749"/>
            <a:ext cx="7789302" cy="954107"/>
          </a:xfrm>
          <a:prstGeom prst="rect">
            <a:avLst/>
          </a:prstGeom>
        </p:spPr>
        <p:txBody>
          <a:bodyPr wrap="square">
            <a:spAutoFit/>
          </a:bodyPr>
          <a:lstStyle/>
          <a:p>
            <a:pPr algn="just"/>
            <a:r>
              <a:rPr lang="ru-RU" sz="1400" b="1" i="1" dirty="0">
                <a:solidFill>
                  <a:srgbClr val="1C4587"/>
                </a:solidFill>
                <a:latin typeface="Times New Roman" panose="02020603050405020304" pitchFamily="18" charset="0"/>
                <a:cs typeface="Times New Roman" panose="02020603050405020304" pitchFamily="18" charset="0"/>
              </a:rPr>
              <a:t>В 2024 году общая площадь территории города Благовещенска с подготовленной документацией по планировке территории составила 222 га (за 2024 год - 13 га) - выполнены работы: по подготовке проекта планировки территории и проекта межевания территории части квартала 103, квартала 252; по разработке документации по планировке территории </a:t>
            </a:r>
            <a:r>
              <a:rPr lang="ru-RU" sz="1400" b="1" i="1" dirty="0" smtClean="0">
                <a:solidFill>
                  <a:srgbClr val="1C4587"/>
                </a:solidFill>
                <a:latin typeface="Times New Roman" panose="02020603050405020304" pitchFamily="18" charset="0"/>
                <a:cs typeface="Times New Roman" panose="02020603050405020304" pitchFamily="18" charset="0"/>
              </a:rPr>
              <a:t>в</a:t>
            </a:r>
            <a:endParaRPr lang="ru-RU" sz="1400" dirty="0"/>
          </a:p>
        </p:txBody>
      </p:sp>
    </p:spTree>
    <p:extLst>
      <p:ext uri="{BB962C8B-B14F-4D97-AF65-F5344CB8AC3E}">
        <p14:creationId xmlns:p14="http://schemas.microsoft.com/office/powerpoint/2010/main" val="3083280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a:extLst>
              <a:ext uri="{FF2B5EF4-FFF2-40B4-BE49-F238E27FC236}">
                <a16:creationId xmlns:a16="http://schemas.microsoft.com/office/drawing/2014/main" id="{4B60AFDE-CA43-49AD-BAC2-970EF6EB1B97}"/>
              </a:ext>
            </a:extLst>
          </p:cNvPr>
          <p:cNvSpPr/>
          <p:nvPr/>
        </p:nvSpPr>
        <p:spPr>
          <a:xfrm>
            <a:off x="5065209" y="2398567"/>
            <a:ext cx="6319917" cy="2585323"/>
          </a:xfrm>
          <a:prstGeom prst="rect">
            <a:avLst/>
          </a:prstGeom>
        </p:spPr>
        <p:txBody>
          <a:bodyPr wrap="square">
            <a:spAutoFit/>
          </a:bodyPr>
          <a:lstStyle/>
          <a:p>
            <a:pPr indent="266700" algn="just"/>
            <a:r>
              <a:rPr lang="ru-RU" b="1" dirty="0">
                <a:solidFill>
                  <a:schemeClr val="accent1">
                    <a:lumMod val="50000"/>
                  </a:schemeClr>
                </a:solidFill>
                <a:latin typeface="Times New Roman" panose="02020603050405020304" pitchFamily="18" charset="0"/>
                <a:cs typeface="Times New Roman" panose="02020603050405020304" pitchFamily="18" charset="0"/>
              </a:rPr>
              <a:t>В рамках реализации национального проекта «Жилье и городская среда» благоустроено 11 территорий города, в том числе одна общественная территория "Сквер в районе ул. Калинина 88 (ул. Калинина - ул. Ломоносова)" и 10 дворовых территорий по следующим адресам: ул. Калинина 134, ул. Студенческая 47, ул. Калинина 82/2, ул. Текстильная 25, ул. Калинина 84, ул. Трудовая 209, ул. Калинина 86, ул. Широкая 53, пер. Фабричный 46, ул. Горького 152.</a:t>
            </a:r>
          </a:p>
        </p:txBody>
      </p:sp>
      <p:sp>
        <p:nvSpPr>
          <p:cNvPr id="4" name="TextBox 3">
            <a:extLst>
              <a:ext uri="{FF2B5EF4-FFF2-40B4-BE49-F238E27FC236}">
                <a16:creationId xmlns:a16="http://schemas.microsoft.com/office/drawing/2014/main" id="{73B8EBF3-A5E5-4C3E-ADF2-0F8CC580A26B}"/>
              </a:ext>
            </a:extLst>
          </p:cNvPr>
          <p:cNvSpPr txBox="1"/>
          <p:nvPr/>
        </p:nvSpPr>
        <p:spPr>
          <a:xfrm>
            <a:off x="1765271" y="317119"/>
            <a:ext cx="9628987" cy="1077218"/>
          </a:xfrm>
          <a:prstGeom prst="rect">
            <a:avLst/>
          </a:prstGeom>
          <a:noFill/>
        </p:spPr>
        <p:txBody>
          <a:bodyPr wrap="square" rtlCol="0">
            <a:spAutoFit/>
          </a:bodyPr>
          <a:lstStyle/>
          <a:p>
            <a:r>
              <a:rPr lang="ru-RU" sz="3200" b="1" dirty="0">
                <a:solidFill>
                  <a:srgbClr val="8A0000"/>
                </a:solidFill>
                <a:latin typeface="+mj-lt"/>
                <a:ea typeface="+mj-ea"/>
                <a:cs typeface="+mj-cs"/>
                <a:sym typeface="Fjalla One"/>
              </a:rPr>
              <a:t>ОСНОВНЫЕ МЕРОПРИЯТИЯ МУНИЦИПАЛЬНЫХ ПРОГРАММ В ГОРОДЕ БЛАГОВЕЩЕНСКЕ в 2024 ГОДУ</a:t>
            </a:r>
          </a:p>
        </p:txBody>
      </p:sp>
      <p:sp>
        <p:nvSpPr>
          <p:cNvPr id="5" name="Прямоугольник 4">
            <a:extLst>
              <a:ext uri="{FF2B5EF4-FFF2-40B4-BE49-F238E27FC236}">
                <a16:creationId xmlns:a16="http://schemas.microsoft.com/office/drawing/2014/main" id="{DD79B479-E288-4134-BDA2-7422AEDF1871}"/>
              </a:ext>
            </a:extLst>
          </p:cNvPr>
          <p:cNvSpPr/>
          <p:nvPr/>
        </p:nvSpPr>
        <p:spPr>
          <a:xfrm>
            <a:off x="164765" y="2095623"/>
            <a:ext cx="4742606" cy="1554272"/>
          </a:xfrm>
          <a:prstGeom prst="rect">
            <a:avLst/>
          </a:prstGeom>
        </p:spPr>
        <p:txBody>
          <a:bodyPr wrap="square">
            <a:spAutoFit/>
          </a:bodyPr>
          <a:lstStyle/>
          <a:p>
            <a:pPr algn="ctr"/>
            <a:r>
              <a:rPr lang="ru-RU" sz="1900" b="1" u="sng"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Общий объем финансовых средств, предусмотренных в 202</a:t>
            </a:r>
            <a:r>
              <a:rPr lang="en-US" sz="1900" b="1" u="sng"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4</a:t>
            </a:r>
            <a:r>
              <a:rPr lang="ru-RU" sz="1900" b="1" u="sng"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году на </a:t>
            </a:r>
            <a:r>
              <a:rPr lang="ru-RU" b="1" u="sng"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реализацию</a:t>
            </a:r>
            <a:r>
              <a:rPr lang="ru-RU" sz="1900" b="1" u="sng"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 программы, составил </a:t>
            </a:r>
          </a:p>
          <a:p>
            <a:pPr algn="ctr"/>
            <a:r>
              <a:rPr lang="en-US" sz="1900" b="1" u="sng"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2</a:t>
            </a:r>
            <a:r>
              <a:rPr lang="ru-RU" sz="1900" b="1" u="sng"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rPr>
              <a:t>86 млн. рублей, исполнение составило 99 процентов или 282  млн. рублей. </a:t>
            </a:r>
            <a:endParaRPr lang="ru-RU" sz="1900" u="sng" dirty="0">
              <a:solidFill>
                <a:schemeClr val="accent1">
                  <a:lumMod val="50000"/>
                </a:schemeClr>
              </a:solidFill>
              <a:latin typeface="Times New Roman" panose="02020603050405020304" pitchFamily="18" charset="0"/>
              <a:cs typeface="Times New Roman" panose="02020603050405020304" pitchFamily="18" charset="0"/>
            </a:endParaRPr>
          </a:p>
        </p:txBody>
      </p:sp>
      <p:sp>
        <p:nvSpPr>
          <p:cNvPr id="2" name="Прямоугольник 1"/>
          <p:cNvSpPr/>
          <p:nvPr/>
        </p:nvSpPr>
        <p:spPr>
          <a:xfrm>
            <a:off x="307975" y="1690681"/>
            <a:ext cx="11370629" cy="707886"/>
          </a:xfrm>
          <a:prstGeom prst="rect">
            <a:avLst/>
          </a:prstGeom>
        </p:spPr>
        <p:txBody>
          <a:bodyPr wrap="square">
            <a:spAutoFit/>
          </a:bodyPr>
          <a:lstStyle/>
          <a:p>
            <a:r>
              <a:rPr lang="ru-RU" sz="2000" b="1" i="1" dirty="0">
                <a:solidFill>
                  <a:srgbClr val="C00000"/>
                </a:solidFill>
                <a:latin typeface="Times New Roman" panose="02020603050405020304" pitchFamily="18" charset="0"/>
                <a:cs typeface="Times New Roman" panose="02020603050405020304" pitchFamily="18" charset="0"/>
              </a:rPr>
              <a:t>«Формирование современной городской среды на территории города Благовещенска </a:t>
            </a:r>
          </a:p>
          <a:p>
            <a:pPr algn="ctr"/>
            <a:r>
              <a:rPr lang="ru-RU" sz="2000" b="1" i="1" dirty="0">
                <a:solidFill>
                  <a:srgbClr val="C00000"/>
                </a:solidFill>
                <a:latin typeface="Times New Roman" panose="02020603050405020304" pitchFamily="18" charset="0"/>
                <a:cs typeface="Times New Roman" panose="02020603050405020304" pitchFamily="18" charset="0"/>
              </a:rPr>
              <a:t>на 2018-2024 годы» </a:t>
            </a:r>
            <a:endParaRPr lang="ru-RU" sz="2000" dirty="0"/>
          </a:p>
        </p:txBody>
      </p:sp>
      <p:pic>
        <p:nvPicPr>
          <p:cNvPr id="1026" name="Picture 2" descr="В Благовещенске закончили благоустройство Ломоносовского сквер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188" y="3751894"/>
            <a:ext cx="4654310" cy="2978994"/>
          </a:xfrm>
          <a:prstGeom prst="rect">
            <a:avLst/>
          </a:prstGeom>
          <a:ln>
            <a:noFill/>
          </a:ln>
          <a:effectLst>
            <a:outerShdw blurRad="292100" dist="139700" dir="2700000" algn="tl" rotWithShape="0">
              <a:srgbClr val="333333">
                <a:alpha val="65000"/>
              </a:srgbClr>
            </a:outerShdw>
            <a:softEdge rad="38100"/>
          </a:effectLst>
          <a:extLst>
            <a:ext uri="{909E8E84-426E-40DD-AFC4-6F175D3DCCD1}">
              <a14:hiddenFill xmlns:a14="http://schemas.microsoft.com/office/drawing/2010/main">
                <a:solidFill>
                  <a:srgbClr val="FFFFFF"/>
                </a:solidFill>
              </a14:hiddenFill>
            </a:ext>
          </a:extLst>
        </p:spPr>
      </p:pic>
      <p:pic>
        <p:nvPicPr>
          <p:cNvPr id="1028" name="Picture 4" descr="Более 150 благовещенских дворов получили новую жизнь за последние пять лет"/>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4907371" y="5357427"/>
            <a:ext cx="2060708" cy="1373462"/>
          </a:xfrm>
          <a:prstGeom prst="rect">
            <a:avLst/>
          </a:prstGeom>
          <a:ln>
            <a:noFill/>
          </a:ln>
          <a:effectLst>
            <a:outerShdw blurRad="292100" dist="139700" dir="2700000" algn="tl" rotWithShape="0">
              <a:srgbClr val="333333">
                <a:alpha val="65000"/>
              </a:srgbClr>
            </a:outerShdw>
            <a:softEdge rad="38100"/>
          </a:effectLst>
          <a:extLst>
            <a:ext uri="{909E8E84-426E-40DD-AFC4-6F175D3DCCD1}">
              <a14:hiddenFill xmlns:a14="http://schemas.microsoft.com/office/drawing/2010/main">
                <a:solidFill>
                  <a:srgbClr val="FFFFFF"/>
                </a:solidFill>
              </a14:hiddenFill>
            </a:ext>
          </a:extLst>
        </p:spPr>
      </p:pic>
      <p:sp>
        <p:nvSpPr>
          <p:cNvPr id="7" name="AutoShape 8" descr="Четыре двора благоустроили в Благовещенске в рамках нацпроекта - gtrkamur.ru"/>
          <p:cNvSpPr>
            <a:spLocks noChangeAspect="1" noChangeArrowheads="1"/>
          </p:cNvSpPr>
          <p:nvPr/>
        </p:nvSpPr>
        <p:spPr bwMode="auto">
          <a:xfrm>
            <a:off x="155575" y="-3059065"/>
            <a:ext cx="3219392" cy="321940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AutoShape 10" descr="в благовещенске завершили благоустройство четырех дворов"/>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036" name="Picture 12" descr="https://portamur.ru/upload/medialibrary/0fe/70781f41-7ac6-4b76-aeb3-edc5ebb37a3b.jpg"/>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9119621" y="5357426"/>
            <a:ext cx="2060998" cy="1373462"/>
          </a:xfrm>
          <a:prstGeom prst="rect">
            <a:avLst/>
          </a:prstGeom>
          <a:ln>
            <a:noFill/>
          </a:ln>
          <a:effectLst>
            <a:outerShdw blurRad="292100" dist="139700" dir="2700000" algn="tl" rotWithShape="0">
              <a:srgbClr val="333333">
                <a:alpha val="65000"/>
              </a:srgbClr>
            </a:outerShdw>
            <a:softEdge rad="38100"/>
          </a:effectLst>
          <a:extLst>
            <a:ext uri="{909E8E84-426E-40DD-AFC4-6F175D3DCCD1}">
              <a14:hiddenFill xmlns:a14="http://schemas.microsoft.com/office/drawing/2010/main">
                <a:solidFill>
                  <a:srgbClr val="FFFFFF"/>
                </a:solidFill>
              </a14:hiddenFill>
            </a:ext>
          </a:extLst>
        </p:spPr>
      </p:pic>
      <p:pic>
        <p:nvPicPr>
          <p:cNvPr id="1038" name="Picture 14" descr="https://portamur.ru/upload/medialibrary/0fe/aba3569c-ec20-43a3-bd72-01c663b20e2f.jpg"/>
          <p:cNvPicPr>
            <a:picLocks noChangeAspect="1" noChangeArrowheads="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7023130" y="5357426"/>
            <a:ext cx="2060998" cy="1373462"/>
          </a:xfrm>
          <a:prstGeom prst="rect">
            <a:avLst/>
          </a:prstGeom>
          <a:ln>
            <a:noFill/>
          </a:ln>
          <a:effectLst>
            <a:outerShdw blurRad="292100" dist="139700" dir="2700000" algn="tl" rotWithShape="0">
              <a:srgbClr val="333333">
                <a:alpha val="65000"/>
              </a:srgbClr>
            </a:outerShdw>
            <a:softEdge rad="38100"/>
          </a:effectLst>
          <a:extLst>
            <a:ext uri="{909E8E84-426E-40DD-AFC4-6F175D3DCCD1}">
              <a14:hiddenFill xmlns:a14="http://schemas.microsoft.com/office/drawing/2010/main">
                <a:solidFill>
                  <a:srgbClr val="FFFFFF"/>
                </a:solidFill>
              </a14:hiddenFill>
            </a:ext>
          </a:extLst>
        </p:spPr>
      </p:pic>
      <p:sp>
        <p:nvSpPr>
          <p:cNvPr id="12" name="Прямоугольник 11">
            <a:extLst>
              <a:ext uri="{FF2B5EF4-FFF2-40B4-BE49-F238E27FC236}">
                <a16:creationId xmlns:a16="http://schemas.microsoft.com/office/drawing/2014/main" id="{19A0621B-5F78-4E19-810F-56839ADDA15F}"/>
              </a:ext>
            </a:extLst>
          </p:cNvPr>
          <p:cNvSpPr/>
          <p:nvPr/>
        </p:nvSpPr>
        <p:spPr>
          <a:xfrm>
            <a:off x="10882860" y="779847"/>
            <a:ext cx="1042554" cy="923330"/>
          </a:xfrm>
          <a:prstGeom prst="rect">
            <a:avLst/>
          </a:prstGeom>
          <a:noFill/>
        </p:spPr>
        <p:txBody>
          <a:bodyPr wrap="square" lIns="91440" tIns="45720" rIns="91440" bIns="45720">
            <a:spAutoFit/>
          </a:bodyPr>
          <a:lstStyle/>
          <a:p>
            <a:pPr algn="ctr"/>
            <a:r>
              <a:rPr lang="ru-RU" sz="5400" b="1" dirty="0" smtClean="0">
                <a:ln w="22225">
                  <a:solidFill>
                    <a:schemeClr val="accent2"/>
                  </a:solidFill>
                  <a:prstDash val="solid"/>
                </a:ln>
                <a:solidFill>
                  <a:srgbClr val="002060"/>
                </a:solidFill>
              </a:rPr>
              <a:t>11</a:t>
            </a:r>
            <a:endParaRPr lang="ru-RU" sz="5400" b="1" dirty="0">
              <a:ln w="22225">
                <a:solidFill>
                  <a:schemeClr val="accent2"/>
                </a:solidFill>
                <a:prstDash val="solid"/>
              </a:ln>
              <a:solidFill>
                <a:srgbClr val="002060"/>
              </a:solidFill>
            </a:endParaRPr>
          </a:p>
        </p:txBody>
      </p:sp>
      <p:pic>
        <p:nvPicPr>
          <p:cNvPr id="13" name="Рисунок 12">
            <a:extLst>
              <a:ext uri="{FF2B5EF4-FFF2-40B4-BE49-F238E27FC236}">
                <a16:creationId xmlns:a16="http://schemas.microsoft.com/office/drawing/2014/main" id="{F6E2AF8B-3971-4784-959D-158B4C84E4D2}"/>
              </a:ext>
            </a:extLst>
          </p:cNvPr>
          <p:cNvPicPr>
            <a:picLocks noChangeAspect="1"/>
          </p:cNvPicPr>
          <p:nvPr/>
        </p:nvPicPr>
        <p:blipFill>
          <a:blip r:embed="rId6" cstate="hq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p:blipFill>
        <p:spPr>
          <a:xfrm>
            <a:off x="266587" y="156539"/>
            <a:ext cx="1440442" cy="1440442"/>
          </a:xfrm>
          <a:prstGeom prst="rect">
            <a:avLst/>
          </a:prstGeom>
        </p:spPr>
      </p:pic>
    </p:spTree>
    <p:extLst>
      <p:ext uri="{BB962C8B-B14F-4D97-AF65-F5344CB8AC3E}">
        <p14:creationId xmlns:p14="http://schemas.microsoft.com/office/powerpoint/2010/main" val="4290345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graphicFrame>
        <p:nvGraphicFramePr>
          <p:cNvPr id="4" name="Таблица 3"/>
          <p:cNvGraphicFramePr>
            <a:graphicFrameLocks noGrp="1"/>
          </p:cNvGraphicFramePr>
          <p:nvPr>
            <p:extLst>
              <p:ext uri="{D42A27DB-BD31-4B8C-83A1-F6EECF244321}">
                <p14:modId xmlns:p14="http://schemas.microsoft.com/office/powerpoint/2010/main" val="1422234439"/>
              </p:ext>
            </p:extLst>
          </p:nvPr>
        </p:nvGraphicFramePr>
        <p:xfrm>
          <a:off x="1205842" y="1085971"/>
          <a:ext cx="10478159" cy="5274291"/>
        </p:xfrm>
        <a:graphic>
          <a:graphicData uri="http://schemas.openxmlformats.org/drawingml/2006/table">
            <a:tbl>
              <a:tblPr>
                <a:effectLst>
                  <a:outerShdw blurRad="50800" dist="38100" algn="l" rotWithShape="0">
                    <a:prstClr val="black">
                      <a:alpha val="40000"/>
                    </a:prstClr>
                  </a:outerShdw>
                </a:effectLst>
                <a:tableStyleId>{21E4AEA4-8DFA-4A89-87EB-49C32662AFE0}</a:tableStyleId>
              </a:tblPr>
              <a:tblGrid>
                <a:gridCol w="6629822">
                  <a:extLst>
                    <a:ext uri="{9D8B030D-6E8A-4147-A177-3AD203B41FA5}">
                      <a16:colId xmlns:a16="http://schemas.microsoft.com/office/drawing/2014/main" val="20000"/>
                    </a:ext>
                  </a:extLst>
                </a:gridCol>
                <a:gridCol w="1113269">
                  <a:extLst>
                    <a:ext uri="{9D8B030D-6E8A-4147-A177-3AD203B41FA5}">
                      <a16:colId xmlns:a16="http://schemas.microsoft.com/office/drawing/2014/main" val="20001"/>
                    </a:ext>
                  </a:extLst>
                </a:gridCol>
                <a:gridCol w="907108">
                  <a:extLst>
                    <a:ext uri="{9D8B030D-6E8A-4147-A177-3AD203B41FA5}">
                      <a16:colId xmlns:a16="http://schemas.microsoft.com/office/drawing/2014/main" val="20002"/>
                    </a:ext>
                  </a:extLst>
                </a:gridCol>
                <a:gridCol w="920852">
                  <a:extLst>
                    <a:ext uri="{9D8B030D-6E8A-4147-A177-3AD203B41FA5}">
                      <a16:colId xmlns:a16="http://schemas.microsoft.com/office/drawing/2014/main" val="20003"/>
                    </a:ext>
                  </a:extLst>
                </a:gridCol>
                <a:gridCol w="907108">
                  <a:extLst>
                    <a:ext uri="{9D8B030D-6E8A-4147-A177-3AD203B41FA5}">
                      <a16:colId xmlns:a16="http://schemas.microsoft.com/office/drawing/2014/main" val="20004"/>
                    </a:ext>
                  </a:extLst>
                </a:gridCol>
              </a:tblGrid>
              <a:tr h="242546">
                <a:tc>
                  <a:txBody>
                    <a:bodyPr/>
                    <a:lstStyle/>
                    <a:p>
                      <a:pPr algn="ctr">
                        <a:lnSpc>
                          <a:spcPct val="115000"/>
                        </a:lnSpc>
                        <a:spcAft>
                          <a:spcPts val="0"/>
                        </a:spcAft>
                      </a:pPr>
                      <a:endParaRPr lang="ru-RU" sz="1400" kern="1200" dirty="0">
                        <a:solidFill>
                          <a:schemeClr val="tx1"/>
                        </a:solidFill>
                        <a:latin typeface="Calibri"/>
                        <a:ea typeface="Times New Roman"/>
                        <a:cs typeface="Times New Roman"/>
                      </a:endParaRPr>
                    </a:p>
                  </a:txBody>
                  <a:tcPr marL="27743" marR="27743" marT="45643" marB="456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algn="ctr">
                        <a:lnSpc>
                          <a:spcPct val="115000"/>
                        </a:lnSpc>
                        <a:spcAft>
                          <a:spcPts val="0"/>
                        </a:spcAft>
                      </a:pPr>
                      <a:r>
                        <a:rPr lang="ru-RU" sz="1600" b="1" dirty="0">
                          <a:solidFill>
                            <a:schemeClr val="tx1"/>
                          </a:solidFill>
                          <a:latin typeface="Calibri"/>
                          <a:ea typeface="Times New Roman"/>
                          <a:cs typeface="Times New Roman"/>
                        </a:rPr>
                        <a:t>2022</a:t>
                      </a:r>
                    </a:p>
                  </a:txBody>
                  <a:tcPr marL="27743" marR="27743" marT="45643" marB="456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algn="ctr">
                        <a:lnSpc>
                          <a:spcPct val="115000"/>
                        </a:lnSpc>
                        <a:spcAft>
                          <a:spcPts val="0"/>
                        </a:spcAft>
                      </a:pPr>
                      <a:r>
                        <a:rPr lang="ru-RU" sz="1600" b="1" dirty="0">
                          <a:solidFill>
                            <a:schemeClr val="tx1"/>
                          </a:solidFill>
                          <a:latin typeface="Calibri"/>
                          <a:ea typeface="Times New Roman"/>
                          <a:cs typeface="Times New Roman"/>
                        </a:rPr>
                        <a:t>2023</a:t>
                      </a:r>
                    </a:p>
                  </a:txBody>
                  <a:tcPr marL="27743" marR="27743" marT="45643" marB="456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gridSpan="2">
                  <a:txBody>
                    <a:bodyPr/>
                    <a:lstStyle/>
                    <a:p>
                      <a:pPr algn="ctr">
                        <a:lnSpc>
                          <a:spcPct val="115000"/>
                        </a:lnSpc>
                        <a:spcAft>
                          <a:spcPts val="0"/>
                        </a:spcAft>
                      </a:pPr>
                      <a:r>
                        <a:rPr lang="ru-RU" sz="1600" b="1" dirty="0">
                          <a:solidFill>
                            <a:schemeClr val="tx1"/>
                          </a:solidFill>
                          <a:latin typeface="+mn-lt"/>
                          <a:ea typeface="Times New Roman"/>
                          <a:cs typeface="Times New Roman"/>
                        </a:rPr>
                        <a:t>2024</a:t>
                      </a:r>
                    </a:p>
                  </a:txBody>
                  <a:tcPr marL="27743" marR="27743" marT="45643" marB="456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hMerge="1">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endParaRPr lang="ru-RU" sz="1200" b="1" dirty="0">
                        <a:solidFill>
                          <a:schemeClr val="tx1"/>
                        </a:solidFill>
                        <a:latin typeface="Calibri"/>
                        <a:ea typeface="Times New Roman"/>
                        <a:cs typeface="Times New Roman"/>
                      </a:endParaRPr>
                    </a:p>
                  </a:txBody>
                  <a:tcPr marL="27743" marR="27743" marT="45643" marB="456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extLst>
                  <a:ext uri="{0D108BD9-81ED-4DB2-BD59-A6C34878D82A}">
                    <a16:rowId xmlns:a16="http://schemas.microsoft.com/office/drawing/2014/main" val="10000"/>
                  </a:ext>
                </a:extLst>
              </a:tr>
              <a:tr h="239144">
                <a:tc>
                  <a:txBody>
                    <a:bodyPr/>
                    <a:lstStyle/>
                    <a:p>
                      <a:pPr marL="0" marR="0" lvl="0" indent="0" algn="ctr" defTabSz="457200" rtl="0" eaLnBrk="1" fontAlgn="auto" latinLnBrk="0" hangingPunct="1">
                        <a:lnSpc>
                          <a:spcPct val="115000"/>
                        </a:lnSpc>
                        <a:spcBef>
                          <a:spcPts val="0"/>
                        </a:spcBef>
                        <a:spcAft>
                          <a:spcPts val="0"/>
                        </a:spcAft>
                        <a:buClrTx/>
                        <a:buSzTx/>
                        <a:buFontTx/>
                        <a:buNone/>
                        <a:tabLst/>
                        <a:defRPr/>
                      </a:pPr>
                      <a:endParaRPr lang="ru-RU" sz="1400" b="1" kern="1200" dirty="0">
                        <a:solidFill>
                          <a:schemeClr val="tx1"/>
                        </a:solidFill>
                        <a:latin typeface="Calibri"/>
                        <a:ea typeface="Times New Roman"/>
                        <a:cs typeface="Times New Roman"/>
                      </a:endParaRPr>
                    </a:p>
                  </a:txBody>
                  <a:tcPr marL="27743" marR="27743" marT="45643" marB="456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algn="ctr" fontAlgn="b"/>
                      <a:r>
                        <a:rPr lang="ru-RU" sz="1200" b="1" i="0" u="none" strike="noStrike" dirty="0">
                          <a:solidFill>
                            <a:schemeClr val="tx1"/>
                          </a:solidFill>
                          <a:effectLst/>
                          <a:latin typeface="+mn-lt"/>
                        </a:rPr>
                        <a:t>исполнено</a:t>
                      </a:r>
                    </a:p>
                  </a:txBody>
                  <a:tcPr marL="9075" marR="9075" marT="9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1200" b="1" dirty="0">
                          <a:solidFill>
                            <a:schemeClr val="tx1"/>
                          </a:solidFill>
                          <a:latin typeface="+mn-lt"/>
                          <a:ea typeface="Times New Roman"/>
                          <a:cs typeface="Times New Roman"/>
                        </a:rPr>
                        <a:t>исполнено</a:t>
                      </a:r>
                    </a:p>
                  </a:txBody>
                  <a:tcPr marL="9075" marR="9075" marT="9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algn="ctr" rtl="0" fontAlgn="ctr"/>
                      <a:r>
                        <a:rPr lang="ru-RU" sz="1200" b="1" i="0" u="none" strike="noStrike" dirty="0">
                          <a:solidFill>
                            <a:schemeClr val="tx1"/>
                          </a:solidFill>
                          <a:effectLst/>
                          <a:latin typeface="Calibri" panose="020F0502020204030204" pitchFamily="34" charset="0"/>
                        </a:rPr>
                        <a:t>план</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algn="ctr" rtl="0" fontAlgn="ctr"/>
                      <a:r>
                        <a:rPr lang="ru-RU" sz="1200" b="1" i="0" u="none" strike="noStrike" dirty="0">
                          <a:solidFill>
                            <a:schemeClr val="tx1"/>
                          </a:solidFill>
                          <a:effectLst/>
                          <a:latin typeface="Calibri" panose="020F0502020204030204" pitchFamily="34" charset="0"/>
                        </a:rPr>
                        <a:t>исполнено</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extLst>
                  <a:ext uri="{0D108BD9-81ED-4DB2-BD59-A6C34878D82A}">
                    <a16:rowId xmlns:a16="http://schemas.microsoft.com/office/drawing/2014/main" val="453496756"/>
                  </a:ext>
                </a:extLst>
              </a:tr>
              <a:tr h="371137">
                <a:tc>
                  <a:txBody>
                    <a:bodyPr/>
                    <a:lstStyle/>
                    <a:p>
                      <a:pPr marL="0" marR="0" lvl="0" indent="0" algn="ctr" defTabSz="457200" rtl="0" eaLnBrk="1" fontAlgn="auto" latinLnBrk="0" hangingPunct="1">
                        <a:lnSpc>
                          <a:spcPct val="115000"/>
                        </a:lnSpc>
                        <a:spcBef>
                          <a:spcPts val="0"/>
                        </a:spcBef>
                        <a:spcAft>
                          <a:spcPts val="0"/>
                        </a:spcAft>
                        <a:buClrTx/>
                        <a:buSzTx/>
                        <a:buFontTx/>
                        <a:buNone/>
                        <a:tabLst/>
                        <a:defRPr/>
                      </a:pPr>
                      <a:r>
                        <a:rPr lang="ru-RU" sz="1400" b="1" kern="1200" dirty="0">
                          <a:solidFill>
                            <a:schemeClr val="tx1"/>
                          </a:solidFill>
                          <a:latin typeface="Calibri"/>
                          <a:ea typeface="Times New Roman"/>
                          <a:cs typeface="Times New Roman"/>
                        </a:rPr>
                        <a:t>ВСЕГО,</a:t>
                      </a:r>
                      <a:r>
                        <a:rPr lang="ru-RU" sz="1400" b="1" kern="1200" baseline="0" dirty="0">
                          <a:solidFill>
                            <a:schemeClr val="tx1"/>
                          </a:solidFill>
                          <a:latin typeface="Calibri"/>
                          <a:ea typeface="Times New Roman"/>
                          <a:cs typeface="Times New Roman"/>
                        </a:rPr>
                        <a:t> из них:</a:t>
                      </a:r>
                      <a:endParaRPr lang="ru-RU" sz="1400" b="1" kern="1200" dirty="0">
                        <a:solidFill>
                          <a:schemeClr val="tx1"/>
                        </a:solidFill>
                        <a:latin typeface="Calibri"/>
                        <a:ea typeface="Times New Roman"/>
                        <a:cs typeface="Times New Roman"/>
                      </a:endParaRPr>
                    </a:p>
                  </a:txBody>
                  <a:tcPr marL="27743" marR="27743" marT="45643" marB="456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algn="ctr" fontAlgn="b"/>
                      <a:r>
                        <a:rPr lang="ru-RU" sz="1200" b="1" i="0" u="none" strike="noStrike" dirty="0">
                          <a:solidFill>
                            <a:schemeClr val="tx1"/>
                          </a:solidFill>
                          <a:effectLst/>
                          <a:latin typeface="+mn-lt"/>
                        </a:rPr>
                        <a:t>803</a:t>
                      </a:r>
                    </a:p>
                  </a:txBody>
                  <a:tcPr marL="9075" marR="9075" marT="9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algn="ctr" fontAlgn="b"/>
                      <a:r>
                        <a:rPr lang="ru-RU" sz="1200" b="1" i="0" u="none" strike="noStrike" dirty="0">
                          <a:solidFill>
                            <a:schemeClr val="tx1"/>
                          </a:solidFill>
                          <a:effectLst/>
                          <a:latin typeface="+mn-lt"/>
                        </a:rPr>
                        <a:t>813,0</a:t>
                      </a:r>
                    </a:p>
                  </a:txBody>
                  <a:tcPr marL="9075" marR="9075" marT="9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algn="ctr" rtl="0" fontAlgn="ctr"/>
                      <a:r>
                        <a:rPr lang="ru-RU" sz="1200" b="1" i="0" u="none" strike="noStrike" dirty="0">
                          <a:solidFill>
                            <a:schemeClr val="tx1"/>
                          </a:solidFill>
                          <a:effectLst/>
                          <a:latin typeface="Calibri" panose="020F0502020204030204" pitchFamily="34" charset="0"/>
                        </a:rPr>
                        <a:t>1 080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algn="ctr" rtl="0" fontAlgn="ctr"/>
                      <a:r>
                        <a:rPr lang="ru-RU" sz="1200" b="1" i="0" u="none" strike="noStrike" dirty="0">
                          <a:solidFill>
                            <a:schemeClr val="tx1"/>
                          </a:solidFill>
                          <a:effectLst/>
                          <a:latin typeface="Calibri" panose="020F0502020204030204" pitchFamily="34" charset="0"/>
                        </a:rPr>
                        <a:t>1 050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extLst>
                  <a:ext uri="{0D108BD9-81ED-4DB2-BD59-A6C34878D82A}">
                    <a16:rowId xmlns:a16="http://schemas.microsoft.com/office/drawing/2014/main" val="861193373"/>
                  </a:ext>
                </a:extLst>
              </a:tr>
              <a:tr h="348590">
                <a:tc>
                  <a:txBody>
                    <a:bodyPr/>
                    <a:lstStyle/>
                    <a:p>
                      <a:pPr marL="0" algn="l" defTabSz="457200" rtl="0" eaLnBrk="1" latinLnBrk="0" hangingPunct="1">
                        <a:lnSpc>
                          <a:spcPct val="115000"/>
                        </a:lnSpc>
                        <a:spcAft>
                          <a:spcPts val="0"/>
                        </a:spcAft>
                      </a:pPr>
                      <a:r>
                        <a:rPr lang="ru-RU" sz="1400" b="1" kern="1200" dirty="0">
                          <a:solidFill>
                            <a:schemeClr val="tx1"/>
                          </a:solidFill>
                          <a:latin typeface="+mj-lt"/>
                          <a:ea typeface="Times New Roman"/>
                          <a:cs typeface="Times New Roman"/>
                        </a:rPr>
                        <a:t>Содержание органов местного самоуправления</a:t>
                      </a:r>
                    </a:p>
                  </a:txBody>
                  <a:tcPr marL="37508" marR="37508" marT="61706" marB="617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marL="0" algn="ctr" defTabSz="997793" rtl="0" eaLnBrk="1" fontAlgn="b" latinLnBrk="0" hangingPunct="1">
                        <a:lnSpc>
                          <a:spcPct val="115000"/>
                        </a:lnSpc>
                        <a:spcAft>
                          <a:spcPts val="0"/>
                        </a:spcAft>
                      </a:pPr>
                      <a:r>
                        <a:rPr lang="ru-RU" sz="1200" b="1" kern="1200" dirty="0">
                          <a:solidFill>
                            <a:schemeClr val="tx1"/>
                          </a:solidFill>
                          <a:latin typeface="+mn-lt"/>
                          <a:ea typeface="Times New Roman"/>
                          <a:cs typeface="Times New Roman"/>
                        </a:rPr>
                        <a:t>385</a:t>
                      </a:r>
                    </a:p>
                  </a:txBody>
                  <a:tcPr marL="37508" marR="37508" marT="61706" marB="617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marL="0" algn="ctr" defTabSz="997793" rtl="0" eaLnBrk="1" fontAlgn="b" latinLnBrk="0" hangingPunct="1">
                        <a:lnSpc>
                          <a:spcPct val="115000"/>
                        </a:lnSpc>
                        <a:spcAft>
                          <a:spcPts val="0"/>
                        </a:spcAft>
                      </a:pPr>
                      <a:r>
                        <a:rPr lang="ru-RU" sz="1200" b="1" kern="1200" dirty="0">
                          <a:solidFill>
                            <a:schemeClr val="tx1"/>
                          </a:solidFill>
                          <a:latin typeface="+mn-lt"/>
                          <a:ea typeface="Times New Roman"/>
                          <a:cs typeface="Times New Roman"/>
                        </a:rPr>
                        <a:t>413</a:t>
                      </a:r>
                    </a:p>
                  </a:txBody>
                  <a:tcPr marL="37508" marR="37508" marT="61706" marB="617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marL="0" algn="ctr" defTabSz="914400" rtl="0" eaLnBrk="1" fontAlgn="ctr" latinLnBrk="0" hangingPunct="1"/>
                      <a:r>
                        <a:rPr lang="ru-RU" sz="1200" b="1" i="0" u="none" strike="noStrike" kern="1200" dirty="0" smtClean="0">
                          <a:solidFill>
                            <a:schemeClr val="tx1"/>
                          </a:solidFill>
                          <a:effectLst/>
                          <a:latin typeface="Calibri" panose="020F0502020204030204" pitchFamily="34" charset="0"/>
                          <a:ea typeface="+mn-ea"/>
                          <a:cs typeface="+mn-cs"/>
                        </a:rPr>
                        <a:t>523</a:t>
                      </a:r>
                      <a:endParaRPr lang="ru-RU" sz="1200" b="1" i="0" u="none" strike="noStrike" kern="1200" dirty="0">
                        <a:solidFill>
                          <a:schemeClr val="tx1"/>
                        </a:solidFill>
                        <a:effectLst/>
                        <a:latin typeface="Calibri" panose="020F0502020204030204" pitchFamily="34" charset="0"/>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algn="ctr" rtl="0" fontAlgn="ctr"/>
                      <a:r>
                        <a:rPr lang="ru-RU" sz="1200" b="1" i="0" u="none" strike="noStrike" dirty="0" smtClean="0">
                          <a:solidFill>
                            <a:schemeClr val="tx1"/>
                          </a:solidFill>
                          <a:effectLst/>
                          <a:latin typeface="Calibri" panose="020F0502020204030204" pitchFamily="34" charset="0"/>
                        </a:rPr>
                        <a:t>516</a:t>
                      </a:r>
                      <a:endParaRPr lang="ru-RU" sz="1200" b="1" i="0" u="none" strike="noStrike" dirty="0">
                        <a:solidFill>
                          <a:schemeClr val="tx1"/>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extLst>
                  <a:ext uri="{0D108BD9-81ED-4DB2-BD59-A6C34878D82A}">
                    <a16:rowId xmlns:a16="http://schemas.microsoft.com/office/drawing/2014/main" val="10001"/>
                  </a:ext>
                </a:extLst>
              </a:tr>
              <a:tr h="343044">
                <a:tc>
                  <a:txBody>
                    <a:bodyPr/>
                    <a:lstStyle/>
                    <a:p>
                      <a:pPr marL="0" algn="l" defTabSz="457200" rtl="0" eaLnBrk="1" latinLnBrk="0" hangingPunct="1">
                        <a:lnSpc>
                          <a:spcPct val="115000"/>
                        </a:lnSpc>
                        <a:spcAft>
                          <a:spcPts val="0"/>
                        </a:spcAft>
                      </a:pPr>
                      <a:r>
                        <a:rPr lang="ru-RU" sz="1400" b="1" kern="1200" dirty="0">
                          <a:solidFill>
                            <a:schemeClr val="tx1"/>
                          </a:solidFill>
                          <a:latin typeface="+mj-lt"/>
                          <a:ea typeface="Times New Roman"/>
                          <a:cs typeface="Times New Roman"/>
                        </a:rPr>
                        <a:t>Обеспечение деятельности муниципальных </a:t>
                      </a:r>
                      <a:r>
                        <a:rPr lang="ru-RU" sz="1400" b="1" kern="1200" dirty="0" smtClean="0">
                          <a:solidFill>
                            <a:schemeClr val="tx1"/>
                          </a:solidFill>
                          <a:latin typeface="+mj-lt"/>
                          <a:ea typeface="Times New Roman"/>
                          <a:cs typeface="Times New Roman"/>
                        </a:rPr>
                        <a:t>учреждений</a:t>
                      </a:r>
                      <a:endParaRPr lang="ru-RU" sz="1400" b="1" kern="1200" dirty="0">
                        <a:solidFill>
                          <a:schemeClr val="tx1"/>
                        </a:solidFill>
                        <a:latin typeface="+mj-lt"/>
                        <a:ea typeface="Times New Roman"/>
                        <a:cs typeface="Times New Roman"/>
                      </a:endParaRPr>
                    </a:p>
                  </a:txBody>
                  <a:tcPr marL="37508" marR="37508" marT="61706" marB="617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marL="0" algn="ctr" defTabSz="997793" rtl="0" eaLnBrk="1" fontAlgn="b" latinLnBrk="0" hangingPunct="1">
                        <a:lnSpc>
                          <a:spcPct val="115000"/>
                        </a:lnSpc>
                        <a:spcAft>
                          <a:spcPts val="0"/>
                        </a:spcAft>
                      </a:pPr>
                      <a:r>
                        <a:rPr lang="ru-RU" sz="1200" b="1" kern="1200" dirty="0">
                          <a:solidFill>
                            <a:schemeClr val="tx1"/>
                          </a:solidFill>
                          <a:latin typeface="+mn-lt"/>
                          <a:ea typeface="Times New Roman"/>
                          <a:cs typeface="Times New Roman"/>
                        </a:rPr>
                        <a:t>220</a:t>
                      </a:r>
                    </a:p>
                  </a:txBody>
                  <a:tcPr marL="9075" marR="9075" marT="9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marL="0" algn="ctr" defTabSz="997793" rtl="0" eaLnBrk="1" fontAlgn="b" latinLnBrk="0" hangingPunct="1">
                        <a:lnSpc>
                          <a:spcPct val="115000"/>
                        </a:lnSpc>
                        <a:spcAft>
                          <a:spcPts val="0"/>
                        </a:spcAft>
                      </a:pPr>
                      <a:r>
                        <a:rPr lang="ru-RU" sz="1200" b="1" kern="1200" dirty="0">
                          <a:solidFill>
                            <a:schemeClr val="tx1"/>
                          </a:solidFill>
                          <a:latin typeface="+mn-lt"/>
                          <a:ea typeface="Times New Roman"/>
                          <a:cs typeface="Times New Roman"/>
                        </a:rPr>
                        <a:t>258</a:t>
                      </a:r>
                    </a:p>
                  </a:txBody>
                  <a:tcPr marL="9075" marR="9075" marT="9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marL="0" algn="ctr" defTabSz="997793" rtl="0" eaLnBrk="1" fontAlgn="b" latinLnBrk="0" hangingPunct="1">
                        <a:lnSpc>
                          <a:spcPct val="115000"/>
                        </a:lnSpc>
                        <a:spcAft>
                          <a:spcPts val="0"/>
                        </a:spcAft>
                      </a:pPr>
                      <a:r>
                        <a:rPr lang="ru-RU" sz="1200" b="1" kern="1200" dirty="0" smtClean="0">
                          <a:solidFill>
                            <a:schemeClr val="tx1"/>
                          </a:solidFill>
                          <a:latin typeface="+mn-lt"/>
                          <a:cs typeface="Times New Roman"/>
                        </a:rPr>
                        <a:t>225</a:t>
                      </a:r>
                      <a:endParaRPr lang="ru-RU" sz="1200" b="1" kern="1200" dirty="0">
                        <a:solidFill>
                          <a:schemeClr val="tx1"/>
                        </a:solidFill>
                        <a:latin typeface="+mn-lt"/>
                        <a:cs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algn="ctr" rtl="0" fontAlgn="ctr"/>
                      <a:r>
                        <a:rPr lang="ru-RU" sz="1200" b="1" i="0" u="none" strike="noStrike" dirty="0" smtClean="0">
                          <a:solidFill>
                            <a:schemeClr val="tx1"/>
                          </a:solidFill>
                          <a:effectLst/>
                          <a:latin typeface="Calibri" panose="020F0502020204030204" pitchFamily="34" charset="0"/>
                        </a:rPr>
                        <a:t>223</a:t>
                      </a:r>
                      <a:endParaRPr lang="ru-RU" sz="1200" b="1" i="0" u="none" strike="noStrike" dirty="0">
                        <a:solidFill>
                          <a:schemeClr val="tx1"/>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extLst>
                  <a:ext uri="{0D108BD9-81ED-4DB2-BD59-A6C34878D82A}">
                    <a16:rowId xmlns:a16="http://schemas.microsoft.com/office/drawing/2014/main" val="10002"/>
                  </a:ext>
                </a:extLst>
              </a:tr>
              <a:tr h="348590">
                <a:tc>
                  <a:txBody>
                    <a:bodyPr/>
                    <a:lstStyle/>
                    <a:p>
                      <a:pPr marL="0" algn="l" defTabSz="457200" rtl="0" eaLnBrk="1" latinLnBrk="0" hangingPunct="1">
                        <a:lnSpc>
                          <a:spcPct val="115000"/>
                        </a:lnSpc>
                        <a:spcAft>
                          <a:spcPts val="0"/>
                        </a:spcAft>
                      </a:pPr>
                      <a:r>
                        <a:rPr lang="ru-RU" sz="1400" b="1" kern="1200" dirty="0">
                          <a:solidFill>
                            <a:schemeClr val="tx1"/>
                          </a:solidFill>
                          <a:latin typeface="+mj-lt"/>
                          <a:ea typeface="Times New Roman"/>
                          <a:cs typeface="Times New Roman"/>
                        </a:rPr>
                        <a:t>Расходы на оплату исполнительных документов и судебных решений</a:t>
                      </a:r>
                    </a:p>
                  </a:txBody>
                  <a:tcPr marL="37508" marR="37508" marT="61706" marB="617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marL="0" algn="ctr" defTabSz="997793" rtl="0" eaLnBrk="1" fontAlgn="b" latinLnBrk="0" hangingPunct="1">
                        <a:lnSpc>
                          <a:spcPct val="115000"/>
                        </a:lnSpc>
                        <a:spcAft>
                          <a:spcPts val="0"/>
                        </a:spcAft>
                      </a:pPr>
                      <a:r>
                        <a:rPr lang="ru-RU" sz="1200" b="1" kern="1200" dirty="0">
                          <a:solidFill>
                            <a:schemeClr val="tx1"/>
                          </a:solidFill>
                          <a:latin typeface="+mn-lt"/>
                          <a:ea typeface="Times New Roman"/>
                          <a:cs typeface="Times New Roman"/>
                        </a:rPr>
                        <a:t>0,8</a:t>
                      </a:r>
                    </a:p>
                  </a:txBody>
                  <a:tcPr marL="9075" marR="9075" marT="9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marL="0" algn="ctr" defTabSz="997793" rtl="0" eaLnBrk="1" fontAlgn="b" latinLnBrk="0" hangingPunct="1">
                        <a:lnSpc>
                          <a:spcPct val="115000"/>
                        </a:lnSpc>
                        <a:spcAft>
                          <a:spcPts val="0"/>
                        </a:spcAft>
                      </a:pPr>
                      <a:r>
                        <a:rPr lang="ru-RU" sz="1200" b="1" kern="1200" dirty="0">
                          <a:solidFill>
                            <a:schemeClr val="tx1"/>
                          </a:solidFill>
                          <a:latin typeface="+mn-lt"/>
                          <a:ea typeface="Times New Roman"/>
                          <a:cs typeface="Times New Roman"/>
                        </a:rPr>
                        <a:t>29</a:t>
                      </a:r>
                    </a:p>
                  </a:txBody>
                  <a:tcPr marL="9075" marR="9075" marT="9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algn="ctr" rtl="0" fontAlgn="ctr"/>
                      <a:r>
                        <a:rPr lang="ru-RU" sz="1200" b="1" i="0" u="none" strike="noStrike" dirty="0" smtClean="0">
                          <a:solidFill>
                            <a:schemeClr val="tx1"/>
                          </a:solidFill>
                          <a:effectLst/>
                          <a:latin typeface="Calibri" panose="020F0502020204030204" pitchFamily="34" charset="0"/>
                        </a:rPr>
                        <a:t>92</a:t>
                      </a:r>
                      <a:endParaRPr lang="ru-RU" sz="1200" b="1" i="0" u="none" strike="noStrike" dirty="0">
                        <a:solidFill>
                          <a:schemeClr val="tx1"/>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algn="ctr" rtl="0" fontAlgn="ctr"/>
                      <a:r>
                        <a:rPr lang="ru-RU" sz="1200" b="1" i="0" u="none" strike="noStrike" dirty="0" smtClean="0">
                          <a:solidFill>
                            <a:schemeClr val="tx1"/>
                          </a:solidFill>
                          <a:effectLst/>
                          <a:latin typeface="Calibri" panose="020F0502020204030204" pitchFamily="34" charset="0"/>
                        </a:rPr>
                        <a:t>92</a:t>
                      </a:r>
                      <a:endParaRPr lang="ru-RU" sz="1200" b="1" i="0" u="none" strike="noStrike" dirty="0">
                        <a:solidFill>
                          <a:schemeClr val="tx1"/>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extLst>
                  <a:ext uri="{0D108BD9-81ED-4DB2-BD59-A6C34878D82A}">
                    <a16:rowId xmlns:a16="http://schemas.microsoft.com/office/drawing/2014/main" val="10004"/>
                  </a:ext>
                </a:extLst>
              </a:tr>
              <a:tr h="348590">
                <a:tc>
                  <a:txBody>
                    <a:bodyPr/>
                    <a:lstStyle/>
                    <a:p>
                      <a:pPr marL="0" algn="l" defTabSz="457200" rtl="0" eaLnBrk="1" latinLnBrk="0" hangingPunct="1">
                        <a:lnSpc>
                          <a:spcPct val="115000"/>
                        </a:lnSpc>
                        <a:spcAft>
                          <a:spcPts val="0"/>
                        </a:spcAft>
                      </a:pPr>
                      <a:r>
                        <a:rPr lang="ru-RU" sz="1400" b="1" kern="1200" dirty="0">
                          <a:solidFill>
                            <a:schemeClr val="tx1"/>
                          </a:solidFill>
                          <a:latin typeface="+mj-lt"/>
                          <a:ea typeface="Times New Roman"/>
                          <a:cs typeface="Times New Roman"/>
                        </a:rPr>
                        <a:t>Процентные платежи по муниципальному долгу</a:t>
                      </a:r>
                    </a:p>
                  </a:txBody>
                  <a:tcPr marL="37508" marR="37508" marT="61706" marB="617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algn="ctr" fontAlgn="b"/>
                      <a:r>
                        <a:rPr lang="ru-RU" sz="1200" b="1" i="0" u="none" strike="noStrike" dirty="0">
                          <a:solidFill>
                            <a:schemeClr val="tx1"/>
                          </a:solidFill>
                          <a:effectLst/>
                          <a:latin typeface="+mn-lt"/>
                        </a:rPr>
                        <a:t>65</a:t>
                      </a:r>
                    </a:p>
                  </a:txBody>
                  <a:tcPr marL="9075" marR="9075" marT="9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algn="ctr" fontAlgn="b"/>
                      <a:r>
                        <a:rPr lang="ru-RU" sz="1200" b="1" i="0" u="none" strike="noStrike" dirty="0">
                          <a:solidFill>
                            <a:schemeClr val="tx1"/>
                          </a:solidFill>
                          <a:effectLst/>
                          <a:latin typeface="+mn-lt"/>
                        </a:rPr>
                        <a:t>53</a:t>
                      </a:r>
                    </a:p>
                  </a:txBody>
                  <a:tcPr marL="9075" marR="9075" marT="9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algn="ctr" rtl="0" fontAlgn="ctr"/>
                      <a:r>
                        <a:rPr lang="ru-RU" sz="1200" b="1" i="0" u="none" strike="noStrike" dirty="0">
                          <a:solidFill>
                            <a:schemeClr val="tx1"/>
                          </a:solidFill>
                          <a:effectLst/>
                          <a:latin typeface="Calibri" panose="020F0502020204030204" pitchFamily="34" charset="0"/>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algn="ctr" rtl="0" fontAlgn="ctr"/>
                      <a:r>
                        <a:rPr lang="ru-RU" sz="1200" b="1" i="0" u="none" strike="noStrike" dirty="0">
                          <a:solidFill>
                            <a:schemeClr val="tx1"/>
                          </a:solidFill>
                          <a:effectLst/>
                          <a:latin typeface="Calibri" panose="020F0502020204030204" pitchFamily="34"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extLst>
                  <a:ext uri="{0D108BD9-81ED-4DB2-BD59-A6C34878D82A}">
                    <a16:rowId xmlns:a16="http://schemas.microsoft.com/office/drawing/2014/main" val="10005"/>
                  </a:ext>
                </a:extLst>
              </a:tr>
              <a:tr h="348590">
                <a:tc>
                  <a:txBody>
                    <a:bodyPr/>
                    <a:lstStyle/>
                    <a:p>
                      <a:pPr marL="0" algn="l" defTabSz="457200" rtl="0" eaLnBrk="1" latinLnBrk="0" hangingPunct="1">
                        <a:lnSpc>
                          <a:spcPct val="115000"/>
                        </a:lnSpc>
                        <a:spcAft>
                          <a:spcPts val="0"/>
                        </a:spcAft>
                      </a:pPr>
                      <a:r>
                        <a:rPr lang="ru-RU" sz="1400" b="1" kern="1200" dirty="0">
                          <a:solidFill>
                            <a:schemeClr val="tx1"/>
                          </a:solidFill>
                          <a:latin typeface="+mj-lt"/>
                          <a:ea typeface="Times New Roman"/>
                          <a:cs typeface="Times New Roman"/>
                        </a:rPr>
                        <a:t>Исполнение переданных государственных полномочий</a:t>
                      </a:r>
                    </a:p>
                  </a:txBody>
                  <a:tcPr marL="37508" marR="37508" marT="61706" marB="617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marL="0" algn="ctr" defTabSz="997793" rtl="0" eaLnBrk="1" fontAlgn="b" latinLnBrk="0" hangingPunct="1">
                        <a:lnSpc>
                          <a:spcPct val="115000"/>
                        </a:lnSpc>
                        <a:spcAft>
                          <a:spcPts val="0"/>
                        </a:spcAft>
                      </a:pPr>
                      <a:r>
                        <a:rPr lang="ru-RU" sz="1200" b="1" kern="1200" dirty="0">
                          <a:solidFill>
                            <a:schemeClr val="tx1"/>
                          </a:solidFill>
                          <a:latin typeface="+mn-lt"/>
                          <a:ea typeface="Times New Roman"/>
                          <a:cs typeface="Times New Roman"/>
                        </a:rPr>
                        <a:t>11</a:t>
                      </a:r>
                    </a:p>
                  </a:txBody>
                  <a:tcPr marL="9075" marR="9075" marT="9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marL="0" algn="ctr" defTabSz="997793" rtl="0" eaLnBrk="1" fontAlgn="b" latinLnBrk="0" hangingPunct="1">
                        <a:lnSpc>
                          <a:spcPct val="115000"/>
                        </a:lnSpc>
                        <a:spcAft>
                          <a:spcPts val="0"/>
                        </a:spcAft>
                      </a:pPr>
                      <a:r>
                        <a:rPr lang="ru-RU" sz="1200" b="1" kern="1200" dirty="0">
                          <a:solidFill>
                            <a:schemeClr val="tx1"/>
                          </a:solidFill>
                          <a:latin typeface="+mn-lt"/>
                          <a:ea typeface="Times New Roman"/>
                          <a:cs typeface="Times New Roman"/>
                        </a:rPr>
                        <a:t>14</a:t>
                      </a:r>
                    </a:p>
                  </a:txBody>
                  <a:tcPr marL="9075" marR="9075" marT="9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algn="ctr" rtl="0" fontAlgn="ctr"/>
                      <a:r>
                        <a:rPr lang="ru-RU" sz="1200" b="1" i="0" u="none" strike="noStrike" dirty="0">
                          <a:solidFill>
                            <a:schemeClr val="tx1"/>
                          </a:solidFill>
                          <a:effectLst/>
                          <a:latin typeface="Calibri" panose="020F0502020204030204" pitchFamily="34"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algn="ctr" rtl="0" fontAlgn="ctr"/>
                      <a:r>
                        <a:rPr lang="ru-RU" sz="1200" b="1" i="0" u="none" strike="noStrike" dirty="0">
                          <a:solidFill>
                            <a:schemeClr val="tx1"/>
                          </a:solidFill>
                          <a:effectLst/>
                          <a:latin typeface="Calibri" panose="020F0502020204030204" pitchFamily="34"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extLst>
                  <a:ext uri="{0D108BD9-81ED-4DB2-BD59-A6C34878D82A}">
                    <a16:rowId xmlns:a16="http://schemas.microsoft.com/office/drawing/2014/main" val="10006"/>
                  </a:ext>
                </a:extLst>
              </a:tr>
              <a:tr h="348590">
                <a:tc>
                  <a:txBody>
                    <a:bodyPr/>
                    <a:lstStyle/>
                    <a:p>
                      <a:pPr marL="0" algn="l" defTabSz="457200" rtl="0" eaLnBrk="1" latinLnBrk="0" hangingPunct="1">
                        <a:lnSpc>
                          <a:spcPct val="115000"/>
                        </a:lnSpc>
                        <a:spcAft>
                          <a:spcPts val="0"/>
                        </a:spcAft>
                      </a:pPr>
                      <a:r>
                        <a:rPr lang="ru-RU" sz="1400" b="1" kern="1200" dirty="0">
                          <a:solidFill>
                            <a:schemeClr val="tx1"/>
                          </a:solidFill>
                          <a:latin typeface="+mj-lt"/>
                          <a:ea typeface="Times New Roman"/>
                          <a:cs typeface="Times New Roman"/>
                        </a:rPr>
                        <a:t>Резервный фонд администрации города Благовещенска</a:t>
                      </a:r>
                    </a:p>
                  </a:txBody>
                  <a:tcPr marL="37508" marR="37508" marT="61706" marB="617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marL="0" algn="ctr" defTabSz="997793" rtl="0" eaLnBrk="1" fontAlgn="b" latinLnBrk="0" hangingPunct="1">
                        <a:lnSpc>
                          <a:spcPct val="115000"/>
                        </a:lnSpc>
                        <a:spcAft>
                          <a:spcPts val="0"/>
                        </a:spcAft>
                      </a:pPr>
                      <a:r>
                        <a:rPr lang="ru-RU" sz="1200" b="1" kern="1200" dirty="0">
                          <a:solidFill>
                            <a:schemeClr val="tx1"/>
                          </a:solidFill>
                          <a:latin typeface="+mn-lt"/>
                          <a:ea typeface="Times New Roman"/>
                          <a:cs typeface="Times New Roman"/>
                        </a:rPr>
                        <a:t>8</a:t>
                      </a:r>
                    </a:p>
                  </a:txBody>
                  <a:tcPr marL="9075" marR="9075" marT="9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marL="0" algn="ctr" defTabSz="997793" rtl="0" eaLnBrk="1" fontAlgn="b" latinLnBrk="0" hangingPunct="1">
                        <a:lnSpc>
                          <a:spcPct val="115000"/>
                        </a:lnSpc>
                        <a:spcAft>
                          <a:spcPts val="0"/>
                        </a:spcAft>
                      </a:pPr>
                      <a:r>
                        <a:rPr lang="ru-RU" sz="1200" b="1" kern="1200" dirty="0">
                          <a:solidFill>
                            <a:schemeClr val="tx1"/>
                          </a:solidFill>
                          <a:latin typeface="+mn-lt"/>
                          <a:ea typeface="Times New Roman"/>
                          <a:cs typeface="Times New Roman"/>
                        </a:rPr>
                        <a:t>13</a:t>
                      </a:r>
                    </a:p>
                  </a:txBody>
                  <a:tcPr marL="9075" marR="9075" marT="9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algn="ctr" rtl="0" fontAlgn="ctr"/>
                      <a:r>
                        <a:rPr lang="ru-RU" sz="1200" b="1" i="0" u="none" strike="noStrike" dirty="0">
                          <a:solidFill>
                            <a:schemeClr val="tx1"/>
                          </a:solidFill>
                          <a:effectLst/>
                          <a:latin typeface="Calibri" panose="020F0502020204030204" pitchFamily="34" charset="0"/>
                        </a:rPr>
                        <a:t>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algn="ctr" rtl="0" fontAlgn="ctr"/>
                      <a:r>
                        <a:rPr lang="ru-RU" sz="1200" b="1" i="0" u="none" strike="noStrike" dirty="0">
                          <a:solidFill>
                            <a:schemeClr val="tx1"/>
                          </a:solidFill>
                          <a:effectLst/>
                          <a:latin typeface="Calibri" panose="020F0502020204030204" pitchFamily="34" charset="0"/>
                        </a:rPr>
                        <a:t>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extLst>
                  <a:ext uri="{0D108BD9-81ED-4DB2-BD59-A6C34878D82A}">
                    <a16:rowId xmlns:a16="http://schemas.microsoft.com/office/drawing/2014/main" val="10007"/>
                  </a:ext>
                </a:extLst>
              </a:tr>
              <a:tr h="273100">
                <a:tc>
                  <a:txBody>
                    <a:bodyPr/>
                    <a:lstStyle/>
                    <a:p>
                      <a:pPr marL="0" algn="l" defTabSz="457200" rtl="0" eaLnBrk="1" latinLnBrk="0" hangingPunct="1">
                        <a:lnSpc>
                          <a:spcPct val="115000"/>
                        </a:lnSpc>
                        <a:spcAft>
                          <a:spcPts val="0"/>
                        </a:spcAft>
                      </a:pPr>
                      <a:r>
                        <a:rPr lang="ru-RU" sz="1400" b="1" kern="1200" dirty="0">
                          <a:solidFill>
                            <a:schemeClr val="tx1"/>
                          </a:solidFill>
                          <a:latin typeface="+mj-lt"/>
                          <a:ea typeface="Times New Roman"/>
                          <a:cs typeface="Times New Roman"/>
                        </a:rPr>
                        <a:t>Выплаты Почетным гражданам</a:t>
                      </a:r>
                    </a:p>
                  </a:txBody>
                  <a:tcPr marL="37508" marR="37508" marT="61706" marB="617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marL="0" algn="ctr" defTabSz="997793" rtl="0" eaLnBrk="1" fontAlgn="b" latinLnBrk="0" hangingPunct="1">
                        <a:lnSpc>
                          <a:spcPct val="115000"/>
                        </a:lnSpc>
                        <a:spcAft>
                          <a:spcPts val="0"/>
                        </a:spcAft>
                      </a:pPr>
                      <a:r>
                        <a:rPr lang="ru-RU" sz="1200" b="1" kern="1200" dirty="0">
                          <a:solidFill>
                            <a:schemeClr val="tx1"/>
                          </a:solidFill>
                          <a:latin typeface="+mn-lt"/>
                          <a:ea typeface="Times New Roman"/>
                          <a:cs typeface="Times New Roman"/>
                        </a:rPr>
                        <a:t>2</a:t>
                      </a:r>
                    </a:p>
                  </a:txBody>
                  <a:tcPr marL="9075" marR="9075" marT="9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marL="0" algn="ctr" defTabSz="997793" rtl="0" eaLnBrk="1" fontAlgn="b" latinLnBrk="0" hangingPunct="1">
                        <a:lnSpc>
                          <a:spcPct val="115000"/>
                        </a:lnSpc>
                        <a:spcAft>
                          <a:spcPts val="0"/>
                        </a:spcAft>
                      </a:pPr>
                      <a:r>
                        <a:rPr lang="ru-RU" sz="1200" b="1" kern="1200" dirty="0">
                          <a:solidFill>
                            <a:schemeClr val="tx1"/>
                          </a:solidFill>
                          <a:latin typeface="+mn-lt"/>
                          <a:ea typeface="Times New Roman"/>
                          <a:cs typeface="Times New Roman"/>
                        </a:rPr>
                        <a:t>1,9</a:t>
                      </a:r>
                    </a:p>
                  </a:txBody>
                  <a:tcPr marL="9075" marR="9075" marT="9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ru-RU" sz="1200" b="1"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algn="ctr" rtl="0" fontAlgn="ctr"/>
                      <a:r>
                        <a:rPr lang="ru-RU" sz="1200" b="1" i="0" u="none" strike="noStrike" dirty="0">
                          <a:solidFill>
                            <a:schemeClr val="tx1"/>
                          </a:solidFill>
                          <a:effectLst/>
                          <a:latin typeface="Calibri" panose="020F0502020204030204" pitchFamily="34"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extLst>
                  <a:ext uri="{0D108BD9-81ED-4DB2-BD59-A6C34878D82A}">
                    <a16:rowId xmlns:a16="http://schemas.microsoft.com/office/drawing/2014/main" val="10008"/>
                  </a:ext>
                </a:extLst>
              </a:tr>
              <a:tr h="285289">
                <a:tc>
                  <a:txBody>
                    <a:bodyPr/>
                    <a:lstStyle/>
                    <a:p>
                      <a:pPr marL="0" algn="l" defTabSz="457200" rtl="0" eaLnBrk="1" latinLnBrk="0" hangingPunct="1">
                        <a:lnSpc>
                          <a:spcPct val="115000"/>
                        </a:lnSpc>
                        <a:spcAft>
                          <a:spcPts val="0"/>
                        </a:spcAft>
                      </a:pPr>
                      <a:r>
                        <a:rPr lang="ru-RU" sz="1400" b="1" kern="1200" dirty="0">
                          <a:solidFill>
                            <a:schemeClr val="tx1"/>
                          </a:solidFill>
                          <a:latin typeface="+mj-lt"/>
                          <a:ea typeface="Times New Roman"/>
                          <a:cs typeface="Times New Roman"/>
                        </a:rPr>
                        <a:t>Выплата гражданам за заслуги перед муниципальным образованием городом Благовещенск</a:t>
                      </a:r>
                    </a:p>
                  </a:txBody>
                  <a:tcPr marL="27743" marR="27743" marT="45643" marB="456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marL="0" algn="ctr" defTabSz="997793" rtl="0" eaLnBrk="1" fontAlgn="b" latinLnBrk="0" hangingPunct="1">
                        <a:lnSpc>
                          <a:spcPct val="115000"/>
                        </a:lnSpc>
                        <a:spcAft>
                          <a:spcPts val="0"/>
                        </a:spcAft>
                      </a:pPr>
                      <a:r>
                        <a:rPr lang="ru-RU" sz="1200" b="1" kern="1200" dirty="0">
                          <a:solidFill>
                            <a:schemeClr val="tx1"/>
                          </a:solidFill>
                          <a:latin typeface="+mn-lt"/>
                          <a:ea typeface="Times New Roman"/>
                          <a:cs typeface="Times New Roman"/>
                        </a:rPr>
                        <a:t>1,3</a:t>
                      </a:r>
                    </a:p>
                  </a:txBody>
                  <a:tcPr marL="9075" marR="9075" marT="9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marL="0" algn="ctr" defTabSz="997793" rtl="0" eaLnBrk="1" fontAlgn="b" latinLnBrk="0" hangingPunct="1">
                        <a:lnSpc>
                          <a:spcPct val="115000"/>
                        </a:lnSpc>
                        <a:spcAft>
                          <a:spcPts val="0"/>
                        </a:spcAft>
                      </a:pPr>
                      <a:r>
                        <a:rPr lang="ru-RU" sz="1200" b="1" kern="1200" dirty="0">
                          <a:solidFill>
                            <a:schemeClr val="tx1"/>
                          </a:solidFill>
                          <a:latin typeface="+mn-lt"/>
                          <a:ea typeface="Times New Roman"/>
                          <a:cs typeface="Times New Roman"/>
                        </a:rPr>
                        <a:t>1,5</a:t>
                      </a:r>
                    </a:p>
                  </a:txBody>
                  <a:tcPr marL="9075" marR="9075" marT="9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algn="ctr" rtl="0" fontAlgn="ctr"/>
                      <a:r>
                        <a:rPr lang="ru-RU" sz="1200" b="1" i="0" u="none" strike="noStrike" dirty="0">
                          <a:solidFill>
                            <a:schemeClr val="tx1"/>
                          </a:solidFill>
                          <a:effectLst/>
                          <a:latin typeface="Calibri" panose="020F0502020204030204" pitchFamily="34"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algn="ctr" rtl="0" fontAlgn="ctr"/>
                      <a:r>
                        <a:rPr lang="ru-RU" sz="1200" b="1" i="0" u="none" strike="noStrike" dirty="0">
                          <a:solidFill>
                            <a:schemeClr val="tx1"/>
                          </a:solidFill>
                          <a:effectLst/>
                          <a:latin typeface="Calibri" panose="020F0502020204030204" pitchFamily="34"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extLst>
                  <a:ext uri="{0D108BD9-81ED-4DB2-BD59-A6C34878D82A}">
                    <a16:rowId xmlns:a16="http://schemas.microsoft.com/office/drawing/2014/main" val="10009"/>
                  </a:ext>
                </a:extLst>
              </a:tr>
              <a:tr h="348590">
                <a:tc>
                  <a:txBody>
                    <a:bodyPr/>
                    <a:lstStyle/>
                    <a:p>
                      <a:pPr marL="0" algn="l" defTabSz="457200" rtl="0" eaLnBrk="1" latinLnBrk="0" hangingPunct="1">
                        <a:lnSpc>
                          <a:spcPct val="115000"/>
                        </a:lnSpc>
                        <a:spcAft>
                          <a:spcPts val="0"/>
                        </a:spcAft>
                      </a:pPr>
                      <a:r>
                        <a:rPr lang="ru-RU" sz="1400" b="1" kern="1200" dirty="0">
                          <a:solidFill>
                            <a:schemeClr val="tx1"/>
                          </a:solidFill>
                          <a:latin typeface="+mj-lt"/>
                          <a:ea typeface="Times New Roman"/>
                          <a:cs typeface="Times New Roman"/>
                        </a:rPr>
                        <a:t>Расходы на финансирование муниципального гранта</a:t>
                      </a:r>
                    </a:p>
                  </a:txBody>
                  <a:tcPr marL="27743" marR="27743" marT="45643" marB="456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marL="0" algn="ctr" defTabSz="997793" rtl="0" eaLnBrk="1" fontAlgn="b" latinLnBrk="0" hangingPunct="1">
                        <a:lnSpc>
                          <a:spcPct val="115000"/>
                        </a:lnSpc>
                        <a:spcAft>
                          <a:spcPts val="0"/>
                        </a:spcAft>
                      </a:pPr>
                      <a:r>
                        <a:rPr lang="ru-RU" sz="1200" b="1" kern="1200" dirty="0">
                          <a:solidFill>
                            <a:schemeClr val="tx1"/>
                          </a:solidFill>
                          <a:latin typeface="+mn-lt"/>
                          <a:ea typeface="Times New Roman"/>
                          <a:cs typeface="Times New Roman"/>
                        </a:rPr>
                        <a:t>4,5</a:t>
                      </a:r>
                    </a:p>
                  </a:txBody>
                  <a:tcPr marL="9075" marR="9075" marT="9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marL="0" algn="ctr" defTabSz="997793" rtl="0" eaLnBrk="1" fontAlgn="b" latinLnBrk="0" hangingPunct="1">
                        <a:lnSpc>
                          <a:spcPct val="115000"/>
                        </a:lnSpc>
                        <a:spcAft>
                          <a:spcPts val="0"/>
                        </a:spcAft>
                      </a:pPr>
                      <a:r>
                        <a:rPr lang="ru-RU" sz="1200" b="1" kern="1200" dirty="0">
                          <a:solidFill>
                            <a:schemeClr val="tx1"/>
                          </a:solidFill>
                          <a:latin typeface="+mn-lt"/>
                          <a:ea typeface="Times New Roman"/>
                          <a:cs typeface="Times New Roman"/>
                        </a:rPr>
                        <a:t>4,5</a:t>
                      </a:r>
                    </a:p>
                  </a:txBody>
                  <a:tcPr marL="9075" marR="9075" marT="9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algn="ctr" rtl="0" fontAlgn="ctr"/>
                      <a:r>
                        <a:rPr lang="ru-RU" sz="1200" b="1" i="0" u="none" strike="noStrike" dirty="0">
                          <a:solidFill>
                            <a:schemeClr val="tx1"/>
                          </a:solidFill>
                          <a:effectLst/>
                          <a:latin typeface="Calibri" panose="020F0502020204030204" pitchFamily="34"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algn="ctr" rtl="0" fontAlgn="ctr"/>
                      <a:r>
                        <a:rPr lang="ru-RU" sz="1200" b="1" i="0" u="none" strike="noStrike" dirty="0">
                          <a:solidFill>
                            <a:schemeClr val="tx1"/>
                          </a:solidFill>
                          <a:effectLst/>
                          <a:latin typeface="Calibri" panose="020F0502020204030204" pitchFamily="34"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extLst>
                  <a:ext uri="{0D108BD9-81ED-4DB2-BD59-A6C34878D82A}">
                    <a16:rowId xmlns:a16="http://schemas.microsoft.com/office/drawing/2014/main" val="1537573314"/>
                  </a:ext>
                </a:extLst>
              </a:tr>
              <a:tr h="348590">
                <a:tc>
                  <a:txBody>
                    <a:bodyPr/>
                    <a:lstStyle/>
                    <a:p>
                      <a:pPr marL="0" algn="l" defTabSz="457200" rtl="0" eaLnBrk="1" latinLnBrk="0" hangingPunct="1">
                        <a:lnSpc>
                          <a:spcPct val="115000"/>
                        </a:lnSpc>
                        <a:spcAft>
                          <a:spcPts val="0"/>
                        </a:spcAft>
                      </a:pPr>
                      <a:r>
                        <a:rPr lang="ru-RU" sz="1400" b="1" kern="1200" dirty="0">
                          <a:solidFill>
                            <a:schemeClr val="tx1"/>
                          </a:solidFill>
                          <a:latin typeface="+mj-lt"/>
                          <a:ea typeface="Times New Roman"/>
                          <a:cs typeface="Times New Roman"/>
                        </a:rPr>
                        <a:t>Мероприятия в области социальной политики</a:t>
                      </a:r>
                    </a:p>
                  </a:txBody>
                  <a:tcPr marL="27743" marR="27743" marT="45643" marB="456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marL="0" algn="ctr" defTabSz="997793" rtl="0" eaLnBrk="1" fontAlgn="b" latinLnBrk="0" hangingPunct="1">
                        <a:lnSpc>
                          <a:spcPct val="115000"/>
                        </a:lnSpc>
                        <a:spcAft>
                          <a:spcPts val="0"/>
                        </a:spcAft>
                      </a:pPr>
                      <a:r>
                        <a:rPr lang="ru-RU" sz="1200" b="1" kern="1200" dirty="0">
                          <a:solidFill>
                            <a:schemeClr val="tx1"/>
                          </a:solidFill>
                          <a:latin typeface="+mn-lt"/>
                          <a:ea typeface="Times New Roman"/>
                          <a:cs typeface="Times New Roman"/>
                        </a:rPr>
                        <a:t>0,6</a:t>
                      </a:r>
                    </a:p>
                  </a:txBody>
                  <a:tcPr marL="9075" marR="9075" marT="9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marL="0" algn="ctr" defTabSz="997793" rtl="0" eaLnBrk="1" fontAlgn="b" latinLnBrk="0" hangingPunct="1">
                        <a:lnSpc>
                          <a:spcPct val="115000"/>
                        </a:lnSpc>
                        <a:spcAft>
                          <a:spcPts val="0"/>
                        </a:spcAft>
                      </a:pPr>
                      <a:r>
                        <a:rPr lang="ru-RU" sz="1200" b="1" kern="1200" dirty="0">
                          <a:solidFill>
                            <a:schemeClr val="tx1"/>
                          </a:solidFill>
                          <a:latin typeface="+mn-lt"/>
                          <a:ea typeface="Times New Roman"/>
                          <a:cs typeface="Times New Roman"/>
                        </a:rPr>
                        <a:t>0,3</a:t>
                      </a:r>
                    </a:p>
                  </a:txBody>
                  <a:tcPr marL="9075" marR="9075" marT="9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algn="ctr" rtl="0" fontAlgn="ctr"/>
                      <a:r>
                        <a:rPr lang="ru-RU" sz="1200" b="1" i="0" u="none" strike="noStrike" dirty="0">
                          <a:solidFill>
                            <a:schemeClr val="tx1"/>
                          </a:solidFill>
                          <a:effectLst/>
                          <a:latin typeface="Calibri" panose="020F0502020204030204" pitchFamily="34"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algn="ctr" rtl="0" fontAlgn="ctr"/>
                      <a:r>
                        <a:rPr lang="ru-RU" sz="1200" b="1" i="0" u="none" strike="noStrike" dirty="0">
                          <a:solidFill>
                            <a:schemeClr val="tx1"/>
                          </a:solidFill>
                          <a:effectLst/>
                          <a:latin typeface="Calibri" panose="020F0502020204030204" pitchFamily="34"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extLst>
                  <a:ext uri="{0D108BD9-81ED-4DB2-BD59-A6C34878D82A}">
                    <a16:rowId xmlns:a16="http://schemas.microsoft.com/office/drawing/2014/main" val="1596447446"/>
                  </a:ext>
                </a:extLst>
              </a:tr>
              <a:tr h="348590">
                <a:tc>
                  <a:txBody>
                    <a:bodyPr/>
                    <a:lstStyle/>
                    <a:p>
                      <a:pPr marL="0" algn="l" defTabSz="457200" rtl="0" eaLnBrk="1" latinLnBrk="0" hangingPunct="1">
                        <a:lnSpc>
                          <a:spcPct val="115000"/>
                        </a:lnSpc>
                        <a:spcAft>
                          <a:spcPts val="0"/>
                        </a:spcAft>
                      </a:pPr>
                      <a:r>
                        <a:rPr lang="ru-RU" sz="1400" b="1" kern="1200" dirty="0">
                          <a:solidFill>
                            <a:schemeClr val="tx1"/>
                          </a:solidFill>
                          <a:latin typeface="+mj-lt"/>
                          <a:ea typeface="Times New Roman"/>
                          <a:cs typeface="Times New Roman"/>
                        </a:rPr>
                        <a:t>Дополнительное материальное обеспечение ветеранов культуры, искусства и спорта</a:t>
                      </a:r>
                    </a:p>
                  </a:txBody>
                  <a:tcPr marL="27743" marR="27743" marT="45643" marB="4564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marL="0" algn="ctr" defTabSz="997793" rtl="0" eaLnBrk="1" fontAlgn="b" latinLnBrk="0" hangingPunct="1">
                        <a:lnSpc>
                          <a:spcPct val="115000"/>
                        </a:lnSpc>
                        <a:spcAft>
                          <a:spcPts val="0"/>
                        </a:spcAft>
                      </a:pPr>
                      <a:r>
                        <a:rPr lang="ru-RU" sz="1200" b="1" kern="1200" dirty="0">
                          <a:solidFill>
                            <a:schemeClr val="tx1"/>
                          </a:solidFill>
                          <a:latin typeface="+mn-lt"/>
                          <a:ea typeface="Times New Roman"/>
                          <a:cs typeface="Times New Roman"/>
                        </a:rPr>
                        <a:t>2,2</a:t>
                      </a:r>
                    </a:p>
                  </a:txBody>
                  <a:tcPr marL="9075" marR="9075" marT="9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marL="0" algn="ctr" defTabSz="997793" rtl="0" eaLnBrk="1" fontAlgn="b" latinLnBrk="0" hangingPunct="1">
                        <a:lnSpc>
                          <a:spcPct val="115000"/>
                        </a:lnSpc>
                        <a:spcAft>
                          <a:spcPts val="0"/>
                        </a:spcAft>
                      </a:pPr>
                      <a:r>
                        <a:rPr lang="ru-RU" sz="1200" b="1" kern="1200" dirty="0">
                          <a:solidFill>
                            <a:schemeClr val="tx1"/>
                          </a:solidFill>
                          <a:latin typeface="+mn-lt"/>
                          <a:ea typeface="Times New Roman"/>
                          <a:cs typeface="Times New Roman"/>
                        </a:rPr>
                        <a:t>2,4</a:t>
                      </a:r>
                    </a:p>
                  </a:txBody>
                  <a:tcPr marL="9075" marR="9075" marT="907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algn="ctr" rtl="0" fontAlgn="ctr"/>
                      <a:r>
                        <a:rPr lang="ru-RU" sz="1200" b="1" i="0" u="none" strike="noStrike" dirty="0">
                          <a:solidFill>
                            <a:schemeClr val="tx1"/>
                          </a:solidFill>
                          <a:effectLst/>
                          <a:latin typeface="Calibri" panose="020F0502020204030204" pitchFamily="34"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tc>
                  <a:txBody>
                    <a:bodyPr/>
                    <a:lstStyle/>
                    <a:p>
                      <a:pPr algn="ctr" rtl="0" fontAlgn="ctr"/>
                      <a:r>
                        <a:rPr lang="ru-RU" sz="1200" b="1" i="0" u="none" strike="noStrike" dirty="0">
                          <a:solidFill>
                            <a:schemeClr val="tx1"/>
                          </a:solidFill>
                          <a:effectLst/>
                          <a:latin typeface="Calibri" panose="020F0502020204030204" pitchFamily="34" charset="0"/>
                        </a:rPr>
                        <a:t>2, 4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ross"/>
                      <a:lightRig rig="flood" dir="t"/>
                    </a:cell3D>
                    <a:gradFill>
                      <a:gsLst>
                        <a:gs pos="0">
                          <a:srgbClr val="FFFFFF">
                            <a:alpha val="33000"/>
                          </a:srgbClr>
                        </a:gs>
                        <a:gs pos="100000">
                          <a:schemeClr val="bg2">
                            <a:shade val="98000"/>
                            <a:satMod val="120000"/>
                            <a:lumMod val="98000"/>
                          </a:schemeClr>
                        </a:gs>
                      </a:gsLst>
                      <a:lin ang="5400000" scaled="0"/>
                    </a:gradFill>
                  </a:tcPr>
                </a:tc>
                <a:extLst>
                  <a:ext uri="{0D108BD9-81ED-4DB2-BD59-A6C34878D82A}">
                    <a16:rowId xmlns:a16="http://schemas.microsoft.com/office/drawing/2014/main" val="33498807"/>
                  </a:ext>
                </a:extLst>
              </a:tr>
            </a:tbl>
          </a:graphicData>
        </a:graphic>
      </p:graphicFrame>
      <p:sp>
        <p:nvSpPr>
          <p:cNvPr id="7" name="Прямоугольник 6"/>
          <p:cNvSpPr/>
          <p:nvPr/>
        </p:nvSpPr>
        <p:spPr>
          <a:xfrm>
            <a:off x="1952674" y="301141"/>
            <a:ext cx="8751105" cy="523220"/>
          </a:xfrm>
          <a:prstGeom prst="rect">
            <a:avLst/>
          </a:prstGeom>
        </p:spPr>
        <p:txBody>
          <a:bodyPr wrap="square">
            <a:spAutoFit/>
          </a:bodyPr>
          <a:lstStyle/>
          <a:p>
            <a:pPr algn="ctr" defTabSz="457200" latinLnBrk="0"/>
            <a:r>
              <a:rPr lang="ru-RU" sz="2800" b="1" dirty="0">
                <a:solidFill>
                  <a:schemeClr val="bg1">
                    <a:lumMod val="85000"/>
                  </a:schemeClr>
                </a:solidFill>
                <a:latin typeface="Fjalla One"/>
                <a:ea typeface="Fjalla One"/>
                <a:cs typeface="Fjalla One"/>
                <a:sym typeface="Fjalla One"/>
              </a:rPr>
              <a:t>Непрограммные расходы в 2022-2024 годах</a:t>
            </a:r>
          </a:p>
        </p:txBody>
      </p:sp>
      <p:sp>
        <p:nvSpPr>
          <p:cNvPr id="3" name="TextBox 2"/>
          <p:cNvSpPr txBox="1"/>
          <p:nvPr/>
        </p:nvSpPr>
        <p:spPr>
          <a:xfrm>
            <a:off x="10232209" y="562751"/>
            <a:ext cx="1451792" cy="369332"/>
          </a:xfrm>
          <a:prstGeom prst="rect">
            <a:avLst/>
          </a:prstGeom>
          <a:noFill/>
        </p:spPr>
        <p:txBody>
          <a:bodyPr wrap="square" rtlCol="0">
            <a:spAutoFit/>
          </a:bodyPr>
          <a:lstStyle/>
          <a:p>
            <a:pPr algn="r"/>
            <a:r>
              <a:rPr lang="ru-RU" b="1" dirty="0">
                <a:solidFill>
                  <a:schemeClr val="bg1">
                    <a:lumMod val="85000"/>
                  </a:schemeClr>
                </a:solidFill>
              </a:rPr>
              <a:t>млн. рублей</a:t>
            </a:r>
          </a:p>
        </p:txBody>
      </p:sp>
      <p:sp>
        <p:nvSpPr>
          <p:cNvPr id="2" name="Прямоугольник 1"/>
          <p:cNvSpPr/>
          <p:nvPr/>
        </p:nvSpPr>
        <p:spPr>
          <a:xfrm>
            <a:off x="0" y="5198444"/>
            <a:ext cx="279400" cy="14690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Прямоугольник: усеченные верхние углы 30">
            <a:extLst>
              <a:ext uri="{FF2B5EF4-FFF2-40B4-BE49-F238E27FC236}">
                <a16:creationId xmlns:a16="http://schemas.microsoft.com/office/drawing/2014/main" id="{407037DC-F4FA-42C8-9035-9ADB65DB8DC8}"/>
              </a:ext>
            </a:extLst>
          </p:cNvPr>
          <p:cNvSpPr/>
          <p:nvPr/>
        </p:nvSpPr>
        <p:spPr>
          <a:xfrm>
            <a:off x="5351895" y="3051474"/>
            <a:ext cx="1453500" cy="810000"/>
          </a:xfrm>
          <a:prstGeom prst="snip2SameRect">
            <a:avLst>
              <a:gd name="adj1" fmla="val 49985"/>
              <a:gd name="adj2" fmla="val 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Прямоугольник: усеченные верхние углы 3">
            <a:extLst>
              <a:ext uri="{FF2B5EF4-FFF2-40B4-BE49-F238E27FC236}">
                <a16:creationId xmlns:a16="http://schemas.microsoft.com/office/drawing/2014/main" id="{BC2E521A-D04F-471C-B09E-1061BC38C998}"/>
              </a:ext>
            </a:extLst>
          </p:cNvPr>
          <p:cNvSpPr/>
          <p:nvPr/>
        </p:nvSpPr>
        <p:spPr>
          <a:xfrm>
            <a:off x="1130334" y="3064353"/>
            <a:ext cx="1456887" cy="810000"/>
          </a:xfrm>
          <a:prstGeom prst="snip2SameRect">
            <a:avLst>
              <a:gd name="adj1" fmla="val 49985"/>
              <a:gd name="adj2" fmla="val 0"/>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Прямоугольник: усеченные верхние углы 4">
            <a:extLst>
              <a:ext uri="{FF2B5EF4-FFF2-40B4-BE49-F238E27FC236}">
                <a16:creationId xmlns:a16="http://schemas.microsoft.com/office/drawing/2014/main" id="{6C49EA61-F84D-4B32-AC0C-C859EF57A284}"/>
              </a:ext>
            </a:extLst>
          </p:cNvPr>
          <p:cNvSpPr/>
          <p:nvPr/>
        </p:nvSpPr>
        <p:spPr>
          <a:xfrm>
            <a:off x="3166316" y="3049599"/>
            <a:ext cx="1453991" cy="810000"/>
          </a:xfrm>
          <a:prstGeom prst="snip2SameRect">
            <a:avLst>
              <a:gd name="adj1" fmla="val 49985"/>
              <a:gd name="adj2" fmla="val 0"/>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усеченные верхние углы 5">
            <a:extLst>
              <a:ext uri="{FF2B5EF4-FFF2-40B4-BE49-F238E27FC236}">
                <a16:creationId xmlns:a16="http://schemas.microsoft.com/office/drawing/2014/main" id="{B5F8276D-6089-493B-B106-64A3256B7E16}"/>
              </a:ext>
            </a:extLst>
          </p:cNvPr>
          <p:cNvSpPr/>
          <p:nvPr/>
        </p:nvSpPr>
        <p:spPr>
          <a:xfrm>
            <a:off x="7546919" y="3068950"/>
            <a:ext cx="1462499" cy="810000"/>
          </a:xfrm>
          <a:prstGeom prst="snip2SameRect">
            <a:avLst>
              <a:gd name="adj1" fmla="val 49985"/>
              <a:gd name="adj2" fmla="val 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усеченные верхние углы 6">
            <a:extLst>
              <a:ext uri="{FF2B5EF4-FFF2-40B4-BE49-F238E27FC236}">
                <a16:creationId xmlns:a16="http://schemas.microsoft.com/office/drawing/2014/main" id="{03273DBC-C281-44FB-9C61-3755D07CBC0F}"/>
              </a:ext>
            </a:extLst>
          </p:cNvPr>
          <p:cNvSpPr/>
          <p:nvPr/>
        </p:nvSpPr>
        <p:spPr>
          <a:xfrm>
            <a:off x="9838053" y="3068950"/>
            <a:ext cx="1453500" cy="810000"/>
          </a:xfrm>
          <a:prstGeom prst="snip2SameRect">
            <a:avLst>
              <a:gd name="adj1" fmla="val 49985"/>
              <a:gd name="adj2" fmla="val 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олилиния: фигура 7">
            <a:extLst>
              <a:ext uri="{FF2B5EF4-FFF2-40B4-BE49-F238E27FC236}">
                <a16:creationId xmlns:a16="http://schemas.microsoft.com/office/drawing/2014/main" id="{49824BA8-D7AE-4115-9649-136D4C97C421}"/>
              </a:ext>
            </a:extLst>
          </p:cNvPr>
          <p:cNvSpPr/>
          <p:nvPr/>
        </p:nvSpPr>
        <p:spPr>
          <a:xfrm>
            <a:off x="271560" y="3491681"/>
            <a:ext cx="12087251" cy="1622860"/>
          </a:xfrm>
          <a:custGeom>
            <a:avLst/>
            <a:gdLst>
              <a:gd name="connsiteX0" fmla="*/ 0 w 4590000"/>
              <a:gd name="connsiteY0" fmla="*/ 0 h 1620000"/>
              <a:gd name="connsiteX1" fmla="*/ 2880000 w 4590000"/>
              <a:gd name="connsiteY1" fmla="*/ 0 h 1620000"/>
              <a:gd name="connsiteX2" fmla="*/ 3510000 w 4590000"/>
              <a:gd name="connsiteY2" fmla="*/ 0 h 1620000"/>
              <a:gd name="connsiteX3" fmla="*/ 4185000 w 4590000"/>
              <a:gd name="connsiteY3" fmla="*/ 0 h 1620000"/>
              <a:gd name="connsiteX4" fmla="*/ 4590000 w 4590000"/>
              <a:gd name="connsiteY4" fmla="*/ 810000 h 1620000"/>
              <a:gd name="connsiteX5" fmla="*/ 4185000 w 4590000"/>
              <a:gd name="connsiteY5" fmla="*/ 1620000 h 1620000"/>
              <a:gd name="connsiteX6" fmla="*/ 3510000 w 4590000"/>
              <a:gd name="connsiteY6" fmla="*/ 1620000 h 1620000"/>
              <a:gd name="connsiteX7" fmla="*/ 2880000 w 4590000"/>
              <a:gd name="connsiteY7" fmla="*/ 1620000 h 1620000"/>
              <a:gd name="connsiteX8" fmla="*/ 0 w 4590000"/>
              <a:gd name="connsiteY8" fmla="*/ 162000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0000" h="1620000">
                <a:moveTo>
                  <a:pt x="0" y="0"/>
                </a:moveTo>
                <a:lnTo>
                  <a:pt x="2880000" y="0"/>
                </a:lnTo>
                <a:lnTo>
                  <a:pt x="3510000" y="0"/>
                </a:lnTo>
                <a:lnTo>
                  <a:pt x="4185000" y="0"/>
                </a:lnTo>
                <a:lnTo>
                  <a:pt x="4590000" y="810000"/>
                </a:lnTo>
                <a:lnTo>
                  <a:pt x="4185000" y="1620000"/>
                </a:lnTo>
                <a:lnTo>
                  <a:pt x="3510000" y="1620000"/>
                </a:lnTo>
                <a:lnTo>
                  <a:pt x="2880000" y="1620000"/>
                </a:lnTo>
                <a:lnTo>
                  <a:pt x="0" y="1620000"/>
                </a:lnTo>
                <a:close/>
              </a:path>
            </a:pathLst>
          </a:custGeom>
          <a:solidFill>
            <a:schemeClr val="bg1"/>
          </a:solidFill>
          <a:ln w="107950">
            <a:noFill/>
          </a:ln>
          <a:effectLst>
            <a:outerShdw blurRad="63500" algn="c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ru-RU" dirty="0"/>
          </a:p>
        </p:txBody>
      </p:sp>
      <p:sp>
        <p:nvSpPr>
          <p:cNvPr id="9" name="Полилиния: фигура 8">
            <a:extLst>
              <a:ext uri="{FF2B5EF4-FFF2-40B4-BE49-F238E27FC236}">
                <a16:creationId xmlns:a16="http://schemas.microsoft.com/office/drawing/2014/main" id="{C3E89B24-80B6-47FF-B608-AF5B4F08D7BF}"/>
              </a:ext>
            </a:extLst>
          </p:cNvPr>
          <p:cNvSpPr/>
          <p:nvPr/>
        </p:nvSpPr>
        <p:spPr>
          <a:xfrm>
            <a:off x="546066" y="3771242"/>
            <a:ext cx="10515600" cy="1537447"/>
          </a:xfrm>
          <a:custGeom>
            <a:avLst/>
            <a:gdLst>
              <a:gd name="connsiteX0" fmla="*/ 0 w 4590000"/>
              <a:gd name="connsiteY0" fmla="*/ 0 h 1620000"/>
              <a:gd name="connsiteX1" fmla="*/ 2880000 w 4590000"/>
              <a:gd name="connsiteY1" fmla="*/ 0 h 1620000"/>
              <a:gd name="connsiteX2" fmla="*/ 3510000 w 4590000"/>
              <a:gd name="connsiteY2" fmla="*/ 0 h 1620000"/>
              <a:gd name="connsiteX3" fmla="*/ 4185000 w 4590000"/>
              <a:gd name="connsiteY3" fmla="*/ 0 h 1620000"/>
              <a:gd name="connsiteX4" fmla="*/ 4590000 w 4590000"/>
              <a:gd name="connsiteY4" fmla="*/ 810000 h 1620000"/>
              <a:gd name="connsiteX5" fmla="*/ 4185000 w 4590000"/>
              <a:gd name="connsiteY5" fmla="*/ 1620000 h 1620000"/>
              <a:gd name="connsiteX6" fmla="*/ 3510000 w 4590000"/>
              <a:gd name="connsiteY6" fmla="*/ 1620000 h 1620000"/>
              <a:gd name="connsiteX7" fmla="*/ 2880000 w 4590000"/>
              <a:gd name="connsiteY7" fmla="*/ 1620000 h 1620000"/>
              <a:gd name="connsiteX8" fmla="*/ 0 w 4590000"/>
              <a:gd name="connsiteY8" fmla="*/ 162000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0000" h="1620000">
                <a:moveTo>
                  <a:pt x="0" y="0"/>
                </a:moveTo>
                <a:lnTo>
                  <a:pt x="2880000" y="0"/>
                </a:lnTo>
                <a:lnTo>
                  <a:pt x="3510000" y="0"/>
                </a:lnTo>
                <a:lnTo>
                  <a:pt x="4185000" y="0"/>
                </a:lnTo>
                <a:lnTo>
                  <a:pt x="4590000" y="810000"/>
                </a:lnTo>
                <a:lnTo>
                  <a:pt x="4185000" y="1620000"/>
                </a:lnTo>
                <a:lnTo>
                  <a:pt x="3510000" y="1620000"/>
                </a:lnTo>
                <a:lnTo>
                  <a:pt x="2880000" y="1620000"/>
                </a:lnTo>
                <a:lnTo>
                  <a:pt x="0" y="1620000"/>
                </a:lnTo>
                <a:close/>
              </a:path>
            </a:pathLst>
          </a:custGeom>
          <a:solidFill>
            <a:schemeClr val="bg1"/>
          </a:solidFill>
          <a:ln w="10795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ru-RU" dirty="0"/>
          </a:p>
        </p:txBody>
      </p:sp>
      <p:sp>
        <p:nvSpPr>
          <p:cNvPr id="10" name="Полилиния: фигура 9">
            <a:extLst>
              <a:ext uri="{FF2B5EF4-FFF2-40B4-BE49-F238E27FC236}">
                <a16:creationId xmlns:a16="http://schemas.microsoft.com/office/drawing/2014/main" id="{89D95147-B571-4C08-B258-E30083379326}"/>
              </a:ext>
            </a:extLst>
          </p:cNvPr>
          <p:cNvSpPr/>
          <p:nvPr/>
        </p:nvSpPr>
        <p:spPr>
          <a:xfrm rot="5400000">
            <a:off x="8797032" y="4518001"/>
            <a:ext cx="3535070" cy="650928"/>
          </a:xfrm>
          <a:custGeom>
            <a:avLst/>
            <a:gdLst>
              <a:gd name="connsiteX0" fmla="*/ 0 w 4590000"/>
              <a:gd name="connsiteY0" fmla="*/ 0 h 1620000"/>
              <a:gd name="connsiteX1" fmla="*/ 2880000 w 4590000"/>
              <a:gd name="connsiteY1" fmla="*/ 0 h 1620000"/>
              <a:gd name="connsiteX2" fmla="*/ 3510000 w 4590000"/>
              <a:gd name="connsiteY2" fmla="*/ 0 h 1620000"/>
              <a:gd name="connsiteX3" fmla="*/ 4185000 w 4590000"/>
              <a:gd name="connsiteY3" fmla="*/ 0 h 1620000"/>
              <a:gd name="connsiteX4" fmla="*/ 4590000 w 4590000"/>
              <a:gd name="connsiteY4" fmla="*/ 810000 h 1620000"/>
              <a:gd name="connsiteX5" fmla="*/ 4185000 w 4590000"/>
              <a:gd name="connsiteY5" fmla="*/ 1620000 h 1620000"/>
              <a:gd name="connsiteX6" fmla="*/ 3510000 w 4590000"/>
              <a:gd name="connsiteY6" fmla="*/ 1620000 h 1620000"/>
              <a:gd name="connsiteX7" fmla="*/ 2880000 w 4590000"/>
              <a:gd name="connsiteY7" fmla="*/ 1620000 h 1620000"/>
              <a:gd name="connsiteX8" fmla="*/ 0 w 4590000"/>
              <a:gd name="connsiteY8" fmla="*/ 162000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0000" h="1620000">
                <a:moveTo>
                  <a:pt x="0" y="0"/>
                </a:moveTo>
                <a:lnTo>
                  <a:pt x="2880000" y="0"/>
                </a:lnTo>
                <a:lnTo>
                  <a:pt x="3510000" y="0"/>
                </a:lnTo>
                <a:lnTo>
                  <a:pt x="4185000" y="0"/>
                </a:lnTo>
                <a:lnTo>
                  <a:pt x="4590000" y="810000"/>
                </a:lnTo>
                <a:lnTo>
                  <a:pt x="4185000" y="1620000"/>
                </a:lnTo>
                <a:lnTo>
                  <a:pt x="3510000" y="1620000"/>
                </a:lnTo>
                <a:lnTo>
                  <a:pt x="2880000" y="1620000"/>
                </a:lnTo>
                <a:lnTo>
                  <a:pt x="0" y="1620000"/>
                </a:lnTo>
                <a:close/>
              </a:path>
            </a:pathLst>
          </a:custGeom>
          <a:solidFill>
            <a:schemeClr val="accent5"/>
          </a:solidFill>
          <a:ln w="107950">
            <a:no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ru-RU" dirty="0"/>
          </a:p>
        </p:txBody>
      </p:sp>
      <p:sp>
        <p:nvSpPr>
          <p:cNvPr id="11" name="Прямоугольник 10">
            <a:extLst>
              <a:ext uri="{FF2B5EF4-FFF2-40B4-BE49-F238E27FC236}">
                <a16:creationId xmlns:a16="http://schemas.microsoft.com/office/drawing/2014/main" id="{721CE067-F548-420D-8155-263F80C465A2}"/>
              </a:ext>
            </a:extLst>
          </p:cNvPr>
          <p:cNvSpPr/>
          <p:nvPr/>
        </p:nvSpPr>
        <p:spPr>
          <a:xfrm>
            <a:off x="6276867" y="3888517"/>
            <a:ext cx="1823286" cy="830997"/>
          </a:xfrm>
          <a:prstGeom prst="rect">
            <a:avLst/>
          </a:prstGeom>
        </p:spPr>
        <p:txBody>
          <a:bodyPr wrap="square">
            <a:spAutoFit/>
          </a:bodyPr>
          <a:lstStyle/>
          <a:p>
            <a:pPr algn="ctr"/>
            <a:r>
              <a:rPr lang="ru-RU" sz="1200" b="1" dirty="0">
                <a:solidFill>
                  <a:prstClr val="black"/>
                </a:solidFill>
                <a:latin typeface="Century Gothic"/>
              </a:rPr>
              <a:t>Официальный портал Правительства Амурской области</a:t>
            </a:r>
            <a:endParaRPr lang="ru-RU" sz="1200" dirty="0"/>
          </a:p>
        </p:txBody>
      </p:sp>
      <p:pic>
        <p:nvPicPr>
          <p:cNvPr id="14" name="Рисунок 13">
            <a:extLst>
              <a:ext uri="{FF2B5EF4-FFF2-40B4-BE49-F238E27FC236}">
                <a16:creationId xmlns:a16="http://schemas.microsoft.com/office/drawing/2014/main" id="{B0BA6300-3CFC-48DB-82C8-3ACCA0BC1646}"/>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9317520" y="5423155"/>
            <a:ext cx="558125" cy="558125"/>
          </a:xfrm>
          <a:prstGeom prst="rect">
            <a:avLst/>
          </a:prstGeom>
        </p:spPr>
      </p:pic>
      <p:sp>
        <p:nvSpPr>
          <p:cNvPr id="15" name="Полилиния: фигура 14">
            <a:extLst>
              <a:ext uri="{FF2B5EF4-FFF2-40B4-BE49-F238E27FC236}">
                <a16:creationId xmlns:a16="http://schemas.microsoft.com/office/drawing/2014/main" id="{743FC14A-9837-4480-8C30-AC114EA6E124}"/>
              </a:ext>
            </a:extLst>
          </p:cNvPr>
          <p:cNvSpPr/>
          <p:nvPr/>
        </p:nvSpPr>
        <p:spPr>
          <a:xfrm rot="5400000">
            <a:off x="6497642" y="4534303"/>
            <a:ext cx="3580575" cy="650928"/>
          </a:xfrm>
          <a:custGeom>
            <a:avLst/>
            <a:gdLst>
              <a:gd name="connsiteX0" fmla="*/ 0 w 4590000"/>
              <a:gd name="connsiteY0" fmla="*/ 0 h 1620000"/>
              <a:gd name="connsiteX1" fmla="*/ 2880000 w 4590000"/>
              <a:gd name="connsiteY1" fmla="*/ 0 h 1620000"/>
              <a:gd name="connsiteX2" fmla="*/ 3510000 w 4590000"/>
              <a:gd name="connsiteY2" fmla="*/ 0 h 1620000"/>
              <a:gd name="connsiteX3" fmla="*/ 4185000 w 4590000"/>
              <a:gd name="connsiteY3" fmla="*/ 0 h 1620000"/>
              <a:gd name="connsiteX4" fmla="*/ 4590000 w 4590000"/>
              <a:gd name="connsiteY4" fmla="*/ 810000 h 1620000"/>
              <a:gd name="connsiteX5" fmla="*/ 4185000 w 4590000"/>
              <a:gd name="connsiteY5" fmla="*/ 1620000 h 1620000"/>
              <a:gd name="connsiteX6" fmla="*/ 3510000 w 4590000"/>
              <a:gd name="connsiteY6" fmla="*/ 1620000 h 1620000"/>
              <a:gd name="connsiteX7" fmla="*/ 2880000 w 4590000"/>
              <a:gd name="connsiteY7" fmla="*/ 1620000 h 1620000"/>
              <a:gd name="connsiteX8" fmla="*/ 0 w 4590000"/>
              <a:gd name="connsiteY8" fmla="*/ 162000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0000" h="1620000">
                <a:moveTo>
                  <a:pt x="0" y="0"/>
                </a:moveTo>
                <a:lnTo>
                  <a:pt x="2880000" y="0"/>
                </a:lnTo>
                <a:lnTo>
                  <a:pt x="3510000" y="0"/>
                </a:lnTo>
                <a:lnTo>
                  <a:pt x="4185000" y="0"/>
                </a:lnTo>
                <a:lnTo>
                  <a:pt x="4590000" y="810000"/>
                </a:lnTo>
                <a:lnTo>
                  <a:pt x="4185000" y="1620000"/>
                </a:lnTo>
                <a:lnTo>
                  <a:pt x="3510000" y="1620000"/>
                </a:lnTo>
                <a:lnTo>
                  <a:pt x="2880000" y="1620000"/>
                </a:lnTo>
                <a:lnTo>
                  <a:pt x="0" y="1620000"/>
                </a:lnTo>
                <a:close/>
              </a:path>
            </a:pathLst>
          </a:custGeom>
          <a:solidFill>
            <a:srgbClr val="E1361F"/>
          </a:solidFill>
          <a:ln w="107950">
            <a:no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ru-RU" dirty="0"/>
          </a:p>
        </p:txBody>
      </p:sp>
      <p:sp>
        <p:nvSpPr>
          <p:cNvPr id="16" name="Прямоугольник 15">
            <a:extLst>
              <a:ext uri="{FF2B5EF4-FFF2-40B4-BE49-F238E27FC236}">
                <a16:creationId xmlns:a16="http://schemas.microsoft.com/office/drawing/2014/main" id="{2237F5E6-53F1-4420-8BCD-0327E576109A}"/>
              </a:ext>
            </a:extLst>
          </p:cNvPr>
          <p:cNvSpPr/>
          <p:nvPr/>
        </p:nvSpPr>
        <p:spPr>
          <a:xfrm>
            <a:off x="4068079" y="3873127"/>
            <a:ext cx="1823286" cy="1200329"/>
          </a:xfrm>
          <a:prstGeom prst="rect">
            <a:avLst/>
          </a:prstGeom>
        </p:spPr>
        <p:txBody>
          <a:bodyPr wrap="square">
            <a:spAutoFit/>
          </a:bodyPr>
          <a:lstStyle/>
          <a:p>
            <a:pPr algn="ctr"/>
            <a:r>
              <a:rPr lang="ru-RU" sz="1200" b="1" dirty="0">
                <a:solidFill>
                  <a:prstClr val="black"/>
                </a:solidFill>
                <a:latin typeface="Century Gothic"/>
              </a:rPr>
              <a:t>Официальный сайт Российской Федерации для размещения информации о проведении торгов</a:t>
            </a:r>
            <a:endParaRPr lang="ru-RU" sz="1200" dirty="0"/>
          </a:p>
        </p:txBody>
      </p:sp>
      <p:pic>
        <p:nvPicPr>
          <p:cNvPr id="19" name="Рисунок 18">
            <a:extLst>
              <a:ext uri="{FF2B5EF4-FFF2-40B4-BE49-F238E27FC236}">
                <a16:creationId xmlns:a16="http://schemas.microsoft.com/office/drawing/2014/main" id="{C076E9F5-5B0A-484B-8909-B1138EE3CD54}"/>
              </a:ext>
            </a:extLst>
          </p:cNvPr>
          <p:cNvPicPr>
            <a:picLocks noChangeAspect="1"/>
          </p:cNvPicPr>
          <p:nvPr/>
        </p:nvPicPr>
        <p:blipFill>
          <a:blip r:embed="rId4" cstate="hq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p:blipFill>
        <p:spPr>
          <a:xfrm>
            <a:off x="5040629" y="5470319"/>
            <a:ext cx="404429" cy="404429"/>
          </a:xfrm>
          <a:prstGeom prst="rect">
            <a:avLst/>
          </a:prstGeom>
        </p:spPr>
      </p:pic>
      <p:sp>
        <p:nvSpPr>
          <p:cNvPr id="20" name="Полилиния: фигура 19">
            <a:extLst>
              <a:ext uri="{FF2B5EF4-FFF2-40B4-BE49-F238E27FC236}">
                <a16:creationId xmlns:a16="http://schemas.microsoft.com/office/drawing/2014/main" id="{F7E8BE20-BAC1-482A-9FE3-0BEC076DE935}"/>
              </a:ext>
            </a:extLst>
          </p:cNvPr>
          <p:cNvSpPr/>
          <p:nvPr/>
        </p:nvSpPr>
        <p:spPr>
          <a:xfrm rot="5400000">
            <a:off x="2082715" y="4542056"/>
            <a:ext cx="3624336" cy="650928"/>
          </a:xfrm>
          <a:custGeom>
            <a:avLst/>
            <a:gdLst>
              <a:gd name="connsiteX0" fmla="*/ 0 w 4590000"/>
              <a:gd name="connsiteY0" fmla="*/ 0 h 1620000"/>
              <a:gd name="connsiteX1" fmla="*/ 2880000 w 4590000"/>
              <a:gd name="connsiteY1" fmla="*/ 0 h 1620000"/>
              <a:gd name="connsiteX2" fmla="*/ 3510000 w 4590000"/>
              <a:gd name="connsiteY2" fmla="*/ 0 h 1620000"/>
              <a:gd name="connsiteX3" fmla="*/ 4185000 w 4590000"/>
              <a:gd name="connsiteY3" fmla="*/ 0 h 1620000"/>
              <a:gd name="connsiteX4" fmla="*/ 4590000 w 4590000"/>
              <a:gd name="connsiteY4" fmla="*/ 810000 h 1620000"/>
              <a:gd name="connsiteX5" fmla="*/ 4185000 w 4590000"/>
              <a:gd name="connsiteY5" fmla="*/ 1620000 h 1620000"/>
              <a:gd name="connsiteX6" fmla="*/ 3510000 w 4590000"/>
              <a:gd name="connsiteY6" fmla="*/ 1620000 h 1620000"/>
              <a:gd name="connsiteX7" fmla="*/ 2880000 w 4590000"/>
              <a:gd name="connsiteY7" fmla="*/ 1620000 h 1620000"/>
              <a:gd name="connsiteX8" fmla="*/ 0 w 4590000"/>
              <a:gd name="connsiteY8" fmla="*/ 162000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0000" h="1620000">
                <a:moveTo>
                  <a:pt x="0" y="0"/>
                </a:moveTo>
                <a:lnTo>
                  <a:pt x="2880000" y="0"/>
                </a:lnTo>
                <a:lnTo>
                  <a:pt x="3510000" y="0"/>
                </a:lnTo>
                <a:lnTo>
                  <a:pt x="4185000" y="0"/>
                </a:lnTo>
                <a:lnTo>
                  <a:pt x="4590000" y="810000"/>
                </a:lnTo>
                <a:lnTo>
                  <a:pt x="4185000" y="1620000"/>
                </a:lnTo>
                <a:lnTo>
                  <a:pt x="3510000" y="1620000"/>
                </a:lnTo>
                <a:lnTo>
                  <a:pt x="2880000" y="1620000"/>
                </a:lnTo>
                <a:lnTo>
                  <a:pt x="0" y="1620000"/>
                </a:lnTo>
                <a:close/>
              </a:path>
            </a:pathLst>
          </a:custGeom>
          <a:solidFill>
            <a:schemeClr val="accent2"/>
          </a:solidFill>
          <a:ln w="107950">
            <a:no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ru-RU" dirty="0"/>
          </a:p>
        </p:txBody>
      </p:sp>
      <p:sp>
        <p:nvSpPr>
          <p:cNvPr id="21" name="Прямоугольник 20">
            <a:extLst>
              <a:ext uri="{FF2B5EF4-FFF2-40B4-BE49-F238E27FC236}">
                <a16:creationId xmlns:a16="http://schemas.microsoft.com/office/drawing/2014/main" id="{B9F56521-2CB8-4D9B-BB62-7A0169396DB2}"/>
              </a:ext>
            </a:extLst>
          </p:cNvPr>
          <p:cNvSpPr/>
          <p:nvPr/>
        </p:nvSpPr>
        <p:spPr>
          <a:xfrm>
            <a:off x="2155053" y="3918988"/>
            <a:ext cx="1337132" cy="1384995"/>
          </a:xfrm>
          <a:prstGeom prst="rect">
            <a:avLst/>
          </a:prstGeom>
        </p:spPr>
        <p:txBody>
          <a:bodyPr wrap="square">
            <a:spAutoFit/>
          </a:bodyPr>
          <a:lstStyle/>
          <a:p>
            <a:pPr algn="ctr" defTabSz="457200" latinLnBrk="0"/>
            <a:r>
              <a:rPr lang="ru-RU" sz="1200" b="1" dirty="0">
                <a:solidFill>
                  <a:schemeClr val="tx1"/>
                </a:solidFill>
                <a:latin typeface="Century Gothic"/>
              </a:rPr>
              <a:t>Электронный портал государственных услуг для физических и юридических лиц</a:t>
            </a:r>
          </a:p>
        </p:txBody>
      </p:sp>
      <p:sp>
        <p:nvSpPr>
          <p:cNvPr id="23" name="Прямоугольник 22">
            <a:extLst>
              <a:ext uri="{FF2B5EF4-FFF2-40B4-BE49-F238E27FC236}">
                <a16:creationId xmlns:a16="http://schemas.microsoft.com/office/drawing/2014/main" id="{35E655BC-9ADB-4866-9FD2-926200469F4C}"/>
              </a:ext>
            </a:extLst>
          </p:cNvPr>
          <p:cNvSpPr/>
          <p:nvPr/>
        </p:nvSpPr>
        <p:spPr>
          <a:xfrm rot="16200000">
            <a:off x="2204967" y="4488839"/>
            <a:ext cx="3302597" cy="400110"/>
          </a:xfrm>
          <a:prstGeom prst="rect">
            <a:avLst/>
          </a:prstGeom>
        </p:spPr>
        <p:txBody>
          <a:bodyPr wrap="square">
            <a:spAutoFit/>
          </a:bodyPr>
          <a:lstStyle/>
          <a:p>
            <a:pPr defTabSz="457200" latinLnBrk="0"/>
            <a:r>
              <a:rPr lang="ru-RU" sz="2000" b="1" i="1" dirty="0">
                <a:solidFill>
                  <a:srgbClr val="BF1363"/>
                </a:solidFill>
                <a:latin typeface="Century Gothic"/>
              </a:rPr>
              <a:t>https://www.gosuslugi.ru</a:t>
            </a:r>
          </a:p>
        </p:txBody>
      </p:sp>
      <p:pic>
        <p:nvPicPr>
          <p:cNvPr id="24" name="Рисунок 23">
            <a:extLst>
              <a:ext uri="{FF2B5EF4-FFF2-40B4-BE49-F238E27FC236}">
                <a16:creationId xmlns:a16="http://schemas.microsoft.com/office/drawing/2014/main" id="{4D3FA48E-AFEE-493C-9D74-3BA00DC465B2}"/>
              </a:ext>
            </a:extLst>
          </p:cNvPr>
          <p:cNvPicPr>
            <a:picLocks noChangeAspect="1"/>
          </p:cNvPicPr>
          <p:nvPr/>
        </p:nvPicPr>
        <p:blipFill>
          <a:blip r:embed="rId6" cstate="hq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p:blipFill>
        <p:spPr>
          <a:xfrm>
            <a:off x="2784032" y="5439253"/>
            <a:ext cx="404429" cy="404429"/>
          </a:xfrm>
          <a:prstGeom prst="rect">
            <a:avLst/>
          </a:prstGeom>
        </p:spPr>
      </p:pic>
      <p:sp>
        <p:nvSpPr>
          <p:cNvPr id="25" name="Полилиния: фигура 24">
            <a:extLst>
              <a:ext uri="{FF2B5EF4-FFF2-40B4-BE49-F238E27FC236}">
                <a16:creationId xmlns:a16="http://schemas.microsoft.com/office/drawing/2014/main" id="{6D33B255-27EF-4252-964F-3419313F09DD}"/>
              </a:ext>
            </a:extLst>
          </p:cNvPr>
          <p:cNvSpPr/>
          <p:nvPr/>
        </p:nvSpPr>
        <p:spPr>
          <a:xfrm rot="5400000">
            <a:off x="87776" y="4513588"/>
            <a:ext cx="3543896" cy="650928"/>
          </a:xfrm>
          <a:custGeom>
            <a:avLst/>
            <a:gdLst>
              <a:gd name="connsiteX0" fmla="*/ 0 w 4590000"/>
              <a:gd name="connsiteY0" fmla="*/ 0 h 1620000"/>
              <a:gd name="connsiteX1" fmla="*/ 2880000 w 4590000"/>
              <a:gd name="connsiteY1" fmla="*/ 0 h 1620000"/>
              <a:gd name="connsiteX2" fmla="*/ 3510000 w 4590000"/>
              <a:gd name="connsiteY2" fmla="*/ 0 h 1620000"/>
              <a:gd name="connsiteX3" fmla="*/ 4185000 w 4590000"/>
              <a:gd name="connsiteY3" fmla="*/ 0 h 1620000"/>
              <a:gd name="connsiteX4" fmla="*/ 4590000 w 4590000"/>
              <a:gd name="connsiteY4" fmla="*/ 810000 h 1620000"/>
              <a:gd name="connsiteX5" fmla="*/ 4185000 w 4590000"/>
              <a:gd name="connsiteY5" fmla="*/ 1620000 h 1620000"/>
              <a:gd name="connsiteX6" fmla="*/ 3510000 w 4590000"/>
              <a:gd name="connsiteY6" fmla="*/ 1620000 h 1620000"/>
              <a:gd name="connsiteX7" fmla="*/ 2880000 w 4590000"/>
              <a:gd name="connsiteY7" fmla="*/ 1620000 h 1620000"/>
              <a:gd name="connsiteX8" fmla="*/ 0 w 4590000"/>
              <a:gd name="connsiteY8" fmla="*/ 162000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0000" h="1620000">
                <a:moveTo>
                  <a:pt x="0" y="0"/>
                </a:moveTo>
                <a:lnTo>
                  <a:pt x="2880000" y="0"/>
                </a:lnTo>
                <a:lnTo>
                  <a:pt x="3510000" y="0"/>
                </a:lnTo>
                <a:lnTo>
                  <a:pt x="4185000" y="0"/>
                </a:lnTo>
                <a:lnTo>
                  <a:pt x="4590000" y="810000"/>
                </a:lnTo>
                <a:lnTo>
                  <a:pt x="4185000" y="1620000"/>
                </a:lnTo>
                <a:lnTo>
                  <a:pt x="3510000" y="1620000"/>
                </a:lnTo>
                <a:lnTo>
                  <a:pt x="2880000" y="1620000"/>
                </a:lnTo>
                <a:lnTo>
                  <a:pt x="0" y="1620000"/>
                </a:lnTo>
                <a:close/>
              </a:path>
            </a:pathLst>
          </a:custGeom>
          <a:solidFill>
            <a:schemeClr val="accent1"/>
          </a:solidFill>
          <a:ln w="107950">
            <a:no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ru-RU" dirty="0"/>
          </a:p>
        </p:txBody>
      </p:sp>
      <p:sp>
        <p:nvSpPr>
          <p:cNvPr id="26" name="Прямоугольник 25">
            <a:extLst>
              <a:ext uri="{FF2B5EF4-FFF2-40B4-BE49-F238E27FC236}">
                <a16:creationId xmlns:a16="http://schemas.microsoft.com/office/drawing/2014/main" id="{9020993E-93DF-42C9-8ACA-7A91A99DF6EF}"/>
              </a:ext>
            </a:extLst>
          </p:cNvPr>
          <p:cNvSpPr/>
          <p:nvPr/>
        </p:nvSpPr>
        <p:spPr>
          <a:xfrm>
            <a:off x="-5164" y="3839036"/>
            <a:ext cx="1592243" cy="1384995"/>
          </a:xfrm>
          <a:prstGeom prst="rect">
            <a:avLst/>
          </a:prstGeom>
        </p:spPr>
        <p:txBody>
          <a:bodyPr wrap="square">
            <a:spAutoFit/>
          </a:bodyPr>
          <a:lstStyle/>
          <a:p>
            <a:pPr algn="ctr"/>
            <a:r>
              <a:rPr lang="ru-RU" sz="1200" b="1" dirty="0">
                <a:solidFill>
                  <a:prstClr val="black"/>
                </a:solidFill>
                <a:latin typeface="Century Gothic"/>
              </a:rPr>
              <a:t>Официальный сайт для размещения информации о государственных (муниципальных) учреждениях</a:t>
            </a:r>
            <a:endParaRPr lang="ru-RU" sz="1200" dirty="0"/>
          </a:p>
        </p:txBody>
      </p:sp>
      <p:sp>
        <p:nvSpPr>
          <p:cNvPr id="28" name="Прямоугольник 27">
            <a:extLst>
              <a:ext uri="{FF2B5EF4-FFF2-40B4-BE49-F238E27FC236}">
                <a16:creationId xmlns:a16="http://schemas.microsoft.com/office/drawing/2014/main" id="{3903E4E5-1E6A-42BD-A794-1435F4A1BC06}"/>
              </a:ext>
            </a:extLst>
          </p:cNvPr>
          <p:cNvSpPr/>
          <p:nvPr/>
        </p:nvSpPr>
        <p:spPr>
          <a:xfrm rot="16200000">
            <a:off x="-13200" y="4573882"/>
            <a:ext cx="3672919" cy="461665"/>
          </a:xfrm>
          <a:prstGeom prst="rect">
            <a:avLst/>
          </a:prstGeom>
        </p:spPr>
        <p:txBody>
          <a:bodyPr wrap="square">
            <a:spAutoFit/>
          </a:bodyPr>
          <a:lstStyle/>
          <a:p>
            <a:pPr algn="ctr"/>
            <a:r>
              <a:rPr lang="ru-RU" sz="2400" b="1" i="1" dirty="0">
                <a:solidFill>
                  <a:srgbClr val="BF1363"/>
                </a:solidFill>
                <a:latin typeface="Century Gothic"/>
              </a:rPr>
              <a:t>http://www.bus.gov.ru</a:t>
            </a:r>
            <a:endParaRPr lang="ru-RU" sz="2400" b="1" dirty="0">
              <a:solidFill>
                <a:schemeClr val="bg1"/>
              </a:solidFill>
            </a:endParaRPr>
          </a:p>
        </p:txBody>
      </p:sp>
      <p:pic>
        <p:nvPicPr>
          <p:cNvPr id="29" name="Рисунок 28">
            <a:extLst>
              <a:ext uri="{FF2B5EF4-FFF2-40B4-BE49-F238E27FC236}">
                <a16:creationId xmlns:a16="http://schemas.microsoft.com/office/drawing/2014/main" id="{F8D1D640-7C5F-4269-BD11-BFF7CBC1C63F}"/>
              </a:ext>
            </a:extLst>
          </p:cNvPr>
          <p:cNvPicPr>
            <a:picLocks noChangeAspect="1"/>
          </p:cNvPicPr>
          <p:nvPr/>
        </p:nvPicPr>
        <p:blipFill>
          <a:blip r:embed="rId8" cstate="hq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p:blipFill>
        <p:spPr>
          <a:xfrm>
            <a:off x="963722" y="5375755"/>
            <a:ext cx="404429" cy="404429"/>
          </a:xfrm>
          <a:prstGeom prst="rect">
            <a:avLst/>
          </a:prstGeom>
        </p:spPr>
      </p:pic>
      <p:sp>
        <p:nvSpPr>
          <p:cNvPr id="32" name="Полилиния: фигура 31">
            <a:extLst>
              <a:ext uri="{FF2B5EF4-FFF2-40B4-BE49-F238E27FC236}">
                <a16:creationId xmlns:a16="http://schemas.microsoft.com/office/drawing/2014/main" id="{84E4527E-895B-4ED8-949D-B3F2F9BD4D60}"/>
              </a:ext>
            </a:extLst>
          </p:cNvPr>
          <p:cNvSpPr/>
          <p:nvPr/>
        </p:nvSpPr>
        <p:spPr>
          <a:xfrm rot="5400000">
            <a:off x="4287453" y="4506211"/>
            <a:ext cx="3576406" cy="650928"/>
          </a:xfrm>
          <a:custGeom>
            <a:avLst/>
            <a:gdLst>
              <a:gd name="connsiteX0" fmla="*/ 0 w 4590000"/>
              <a:gd name="connsiteY0" fmla="*/ 0 h 1620000"/>
              <a:gd name="connsiteX1" fmla="*/ 2880000 w 4590000"/>
              <a:gd name="connsiteY1" fmla="*/ 0 h 1620000"/>
              <a:gd name="connsiteX2" fmla="*/ 3510000 w 4590000"/>
              <a:gd name="connsiteY2" fmla="*/ 0 h 1620000"/>
              <a:gd name="connsiteX3" fmla="*/ 4185000 w 4590000"/>
              <a:gd name="connsiteY3" fmla="*/ 0 h 1620000"/>
              <a:gd name="connsiteX4" fmla="*/ 4590000 w 4590000"/>
              <a:gd name="connsiteY4" fmla="*/ 810000 h 1620000"/>
              <a:gd name="connsiteX5" fmla="*/ 4185000 w 4590000"/>
              <a:gd name="connsiteY5" fmla="*/ 1620000 h 1620000"/>
              <a:gd name="connsiteX6" fmla="*/ 3510000 w 4590000"/>
              <a:gd name="connsiteY6" fmla="*/ 1620000 h 1620000"/>
              <a:gd name="connsiteX7" fmla="*/ 2880000 w 4590000"/>
              <a:gd name="connsiteY7" fmla="*/ 1620000 h 1620000"/>
              <a:gd name="connsiteX8" fmla="*/ 0 w 4590000"/>
              <a:gd name="connsiteY8" fmla="*/ 162000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90000" h="1620000">
                <a:moveTo>
                  <a:pt x="0" y="0"/>
                </a:moveTo>
                <a:lnTo>
                  <a:pt x="2880000" y="0"/>
                </a:lnTo>
                <a:lnTo>
                  <a:pt x="3510000" y="0"/>
                </a:lnTo>
                <a:lnTo>
                  <a:pt x="4185000" y="0"/>
                </a:lnTo>
                <a:lnTo>
                  <a:pt x="4590000" y="810000"/>
                </a:lnTo>
                <a:lnTo>
                  <a:pt x="4185000" y="1620000"/>
                </a:lnTo>
                <a:lnTo>
                  <a:pt x="3510000" y="1620000"/>
                </a:lnTo>
                <a:lnTo>
                  <a:pt x="2880000" y="1620000"/>
                </a:lnTo>
                <a:lnTo>
                  <a:pt x="0" y="1620000"/>
                </a:lnTo>
                <a:close/>
              </a:path>
            </a:pathLst>
          </a:custGeom>
          <a:solidFill>
            <a:schemeClr val="accent4"/>
          </a:solidFill>
          <a:ln w="107950">
            <a:no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ru-RU" dirty="0"/>
          </a:p>
        </p:txBody>
      </p:sp>
      <p:pic>
        <p:nvPicPr>
          <p:cNvPr id="33" name="Рисунок 32">
            <a:extLst>
              <a:ext uri="{FF2B5EF4-FFF2-40B4-BE49-F238E27FC236}">
                <a16:creationId xmlns:a16="http://schemas.microsoft.com/office/drawing/2014/main" id="{C41B0A91-FE4E-46D2-9956-FD5F8A63820D}"/>
              </a:ext>
            </a:extLst>
          </p:cNvPr>
          <p:cNvPicPr>
            <a:picLocks noChangeAspect="1"/>
          </p:cNvPicPr>
          <p:nvPr/>
        </p:nvPicPr>
        <p:blipFill>
          <a:blip r:embed="rId10"/>
          <a:stretch>
            <a:fillRect/>
          </a:stretch>
        </p:blipFill>
        <p:spPr>
          <a:xfrm>
            <a:off x="768096" y="1391877"/>
            <a:ext cx="2184642" cy="1381410"/>
          </a:xfrm>
          <a:prstGeom prst="rect">
            <a:avLst/>
          </a:prstGeom>
          <a:ln>
            <a:noFill/>
          </a:ln>
          <a:effectLst>
            <a:outerShdw blurRad="190500" algn="tl" rotWithShape="0">
              <a:srgbClr val="000000">
                <a:alpha val="70000"/>
              </a:srgbClr>
            </a:outerShdw>
          </a:effectLst>
        </p:spPr>
      </p:pic>
      <p:pic>
        <p:nvPicPr>
          <p:cNvPr id="34" name="Рисунок 33">
            <a:extLst>
              <a:ext uri="{FF2B5EF4-FFF2-40B4-BE49-F238E27FC236}">
                <a16:creationId xmlns:a16="http://schemas.microsoft.com/office/drawing/2014/main" id="{87B92242-BD68-476D-991E-6CD26B744EAA}"/>
              </a:ext>
            </a:extLst>
          </p:cNvPr>
          <p:cNvPicPr>
            <a:picLocks noChangeAspect="1"/>
          </p:cNvPicPr>
          <p:nvPr/>
        </p:nvPicPr>
        <p:blipFill>
          <a:blip r:embed="rId11"/>
          <a:stretch>
            <a:fillRect/>
          </a:stretch>
        </p:blipFill>
        <p:spPr>
          <a:xfrm>
            <a:off x="2854110" y="1394424"/>
            <a:ext cx="2176010" cy="1377629"/>
          </a:xfrm>
          <a:prstGeom prst="rect">
            <a:avLst/>
          </a:prstGeom>
          <a:ln>
            <a:noFill/>
          </a:ln>
          <a:effectLst>
            <a:outerShdw blurRad="190500" algn="tl" rotWithShape="0">
              <a:srgbClr val="000000">
                <a:alpha val="70000"/>
              </a:srgbClr>
            </a:outerShdw>
          </a:effectLst>
        </p:spPr>
      </p:pic>
      <p:pic>
        <p:nvPicPr>
          <p:cNvPr id="35" name="Рисунок 34">
            <a:extLst>
              <a:ext uri="{FF2B5EF4-FFF2-40B4-BE49-F238E27FC236}">
                <a16:creationId xmlns:a16="http://schemas.microsoft.com/office/drawing/2014/main" id="{C54E60CF-AB1F-4425-9711-24DBB7055A8E}"/>
              </a:ext>
            </a:extLst>
          </p:cNvPr>
          <p:cNvPicPr>
            <a:picLocks noChangeAspect="1"/>
          </p:cNvPicPr>
          <p:nvPr/>
        </p:nvPicPr>
        <p:blipFill>
          <a:blip r:embed="rId12"/>
          <a:stretch>
            <a:fillRect/>
          </a:stretch>
        </p:blipFill>
        <p:spPr>
          <a:xfrm>
            <a:off x="4995395" y="1371184"/>
            <a:ext cx="2235170" cy="1444547"/>
          </a:xfrm>
          <a:prstGeom prst="rect">
            <a:avLst/>
          </a:prstGeom>
          <a:ln>
            <a:noFill/>
          </a:ln>
          <a:effectLst>
            <a:outerShdw blurRad="190500" algn="tl" rotWithShape="0">
              <a:srgbClr val="000000">
                <a:alpha val="70000"/>
              </a:srgbClr>
            </a:outerShdw>
          </a:effectLst>
        </p:spPr>
      </p:pic>
      <p:pic>
        <p:nvPicPr>
          <p:cNvPr id="36" name="Рисунок 35">
            <a:extLst>
              <a:ext uri="{FF2B5EF4-FFF2-40B4-BE49-F238E27FC236}">
                <a16:creationId xmlns:a16="http://schemas.microsoft.com/office/drawing/2014/main" id="{70024153-F1A0-41DE-8DC6-B552D456698F}"/>
              </a:ext>
            </a:extLst>
          </p:cNvPr>
          <p:cNvPicPr>
            <a:picLocks noChangeAspect="1"/>
          </p:cNvPicPr>
          <p:nvPr/>
        </p:nvPicPr>
        <p:blipFill>
          <a:blip r:embed="rId13"/>
          <a:stretch>
            <a:fillRect/>
          </a:stretch>
        </p:blipFill>
        <p:spPr>
          <a:xfrm>
            <a:off x="7261841" y="1361199"/>
            <a:ext cx="2189303" cy="1473302"/>
          </a:xfrm>
          <a:prstGeom prst="rect">
            <a:avLst/>
          </a:prstGeom>
          <a:ln>
            <a:noFill/>
          </a:ln>
          <a:effectLst>
            <a:outerShdw blurRad="190500" algn="tl" rotWithShape="0">
              <a:srgbClr val="000000">
                <a:alpha val="70000"/>
              </a:srgbClr>
            </a:outerShdw>
          </a:effectLst>
        </p:spPr>
      </p:pic>
      <p:pic>
        <p:nvPicPr>
          <p:cNvPr id="37" name="Рисунок 36">
            <a:extLst>
              <a:ext uri="{FF2B5EF4-FFF2-40B4-BE49-F238E27FC236}">
                <a16:creationId xmlns:a16="http://schemas.microsoft.com/office/drawing/2014/main" id="{4FD7FFF6-29A5-4545-9F57-59FE63B92E46}"/>
              </a:ext>
            </a:extLst>
          </p:cNvPr>
          <p:cNvPicPr/>
          <p:nvPr/>
        </p:nvPicPr>
        <p:blipFill>
          <a:blip r:embed="rId14"/>
          <a:stretch>
            <a:fillRect/>
          </a:stretch>
        </p:blipFill>
        <p:spPr>
          <a:xfrm>
            <a:off x="9438875" y="1387445"/>
            <a:ext cx="2057602" cy="1447056"/>
          </a:xfrm>
          <a:prstGeom prst="rect">
            <a:avLst/>
          </a:prstGeom>
        </p:spPr>
      </p:pic>
      <p:sp>
        <p:nvSpPr>
          <p:cNvPr id="38" name="Google Shape;450;p15">
            <a:extLst>
              <a:ext uri="{FF2B5EF4-FFF2-40B4-BE49-F238E27FC236}">
                <a16:creationId xmlns:a16="http://schemas.microsoft.com/office/drawing/2014/main" id="{CA74D5CB-3190-4689-9D2B-C8E332962E8B}"/>
              </a:ext>
            </a:extLst>
          </p:cNvPr>
          <p:cNvSpPr txBox="1">
            <a:spLocks/>
          </p:cNvSpPr>
          <p:nvPr/>
        </p:nvSpPr>
        <p:spPr>
          <a:xfrm>
            <a:off x="-1155345" y="286847"/>
            <a:ext cx="11460000" cy="933900"/>
          </a:xfrm>
          <a:prstGeom prst="rect">
            <a:avLst/>
          </a:prstGeom>
        </p:spPr>
        <p:txBody>
          <a:bodyPr spcFirstLastPara="1" vert="horz" wrap="square" lIns="91425" tIns="91425" rIns="91425" bIns="91425" rtlCol="0" anchor="ctr" anchorCtr="0">
            <a:noAutofit/>
          </a:bodyPr>
          <a:lstStyle>
            <a:lvl1pPr algn="l" defTabSz="914400" rtl="0" eaLnBrk="1" latinLnBrk="0" hangingPunct="1">
              <a:lnSpc>
                <a:spcPct val="90000"/>
              </a:lnSpc>
              <a:spcBef>
                <a:spcPct val="0"/>
              </a:spcBef>
              <a:buNone/>
              <a:defRPr sz="4400" b="1" kern="1200">
                <a:solidFill>
                  <a:schemeClr val="bg1"/>
                </a:solidFill>
                <a:latin typeface="+mj-lt"/>
                <a:ea typeface="+mj-ea"/>
                <a:cs typeface="+mj-cs"/>
              </a:defRPr>
            </a:lvl1pPr>
          </a:lstStyle>
          <a:p>
            <a:pPr algn="r">
              <a:spcBef>
                <a:spcPts val="0"/>
              </a:spcBef>
            </a:pPr>
            <a:r>
              <a:rPr lang="ru-RU" sz="3600" dirty="0"/>
              <a:t>ОТКРЫТЫЕ ИНФОРМАЦИОННЫЕ РЕСУРСЫ</a:t>
            </a:r>
          </a:p>
        </p:txBody>
      </p:sp>
      <p:sp>
        <p:nvSpPr>
          <p:cNvPr id="18" name="Прямоугольник 17">
            <a:extLst>
              <a:ext uri="{FF2B5EF4-FFF2-40B4-BE49-F238E27FC236}">
                <a16:creationId xmlns:a16="http://schemas.microsoft.com/office/drawing/2014/main" id="{085656F8-E785-4811-B430-21BC631D8DA4}"/>
              </a:ext>
            </a:extLst>
          </p:cNvPr>
          <p:cNvSpPr/>
          <p:nvPr/>
        </p:nvSpPr>
        <p:spPr>
          <a:xfrm rot="16200000">
            <a:off x="4265978" y="4626013"/>
            <a:ext cx="3552108" cy="400110"/>
          </a:xfrm>
          <a:prstGeom prst="rect">
            <a:avLst/>
          </a:prstGeom>
        </p:spPr>
        <p:txBody>
          <a:bodyPr wrap="square">
            <a:spAutoFit/>
          </a:bodyPr>
          <a:lstStyle/>
          <a:p>
            <a:pPr algn="ctr"/>
            <a:r>
              <a:rPr lang="ru-RU" sz="2000" b="1" i="1" dirty="0">
                <a:solidFill>
                  <a:srgbClr val="BF1363"/>
                </a:solidFill>
                <a:latin typeface="Century Gothic"/>
              </a:rPr>
              <a:t>https://www.torgi.gov.ru</a:t>
            </a:r>
            <a:endParaRPr lang="ru-RU" sz="2000" b="1" dirty="0">
              <a:solidFill>
                <a:schemeClr val="bg1"/>
              </a:solidFill>
            </a:endParaRPr>
          </a:p>
        </p:txBody>
      </p:sp>
      <p:sp>
        <p:nvSpPr>
          <p:cNvPr id="42" name="Прямоугольник 41">
            <a:extLst>
              <a:ext uri="{FF2B5EF4-FFF2-40B4-BE49-F238E27FC236}">
                <a16:creationId xmlns:a16="http://schemas.microsoft.com/office/drawing/2014/main" id="{B468FD8D-7BB0-4EFC-9CE9-91B45340BC77}"/>
              </a:ext>
            </a:extLst>
          </p:cNvPr>
          <p:cNvSpPr/>
          <p:nvPr/>
        </p:nvSpPr>
        <p:spPr>
          <a:xfrm rot="16200000">
            <a:off x="8802718" y="4374162"/>
            <a:ext cx="3393772" cy="400110"/>
          </a:xfrm>
          <a:prstGeom prst="rect">
            <a:avLst/>
          </a:prstGeom>
        </p:spPr>
        <p:txBody>
          <a:bodyPr wrap="square">
            <a:spAutoFit/>
          </a:bodyPr>
          <a:lstStyle/>
          <a:p>
            <a:pPr marL="107950" indent="0">
              <a:buNone/>
            </a:pPr>
            <a:r>
              <a:rPr lang="en-US" sz="2000" b="1" i="1" dirty="0">
                <a:solidFill>
                  <a:srgbClr val="BF1363"/>
                </a:solidFill>
                <a:latin typeface="Century Gothic"/>
              </a:rPr>
              <a:t>http://www.admblag.ru</a:t>
            </a:r>
            <a:endParaRPr lang="ru-RU" sz="2000" b="1" i="1" dirty="0">
              <a:solidFill>
                <a:srgbClr val="BF1363"/>
              </a:solidFill>
              <a:latin typeface="Century Gothic"/>
            </a:endParaRPr>
          </a:p>
        </p:txBody>
      </p:sp>
      <p:sp>
        <p:nvSpPr>
          <p:cNvPr id="13" name="Прямоугольник 12">
            <a:extLst>
              <a:ext uri="{FF2B5EF4-FFF2-40B4-BE49-F238E27FC236}">
                <a16:creationId xmlns:a16="http://schemas.microsoft.com/office/drawing/2014/main" id="{2FAC139D-531C-4D52-8033-D8D853C4C74C}"/>
              </a:ext>
            </a:extLst>
          </p:cNvPr>
          <p:cNvSpPr/>
          <p:nvPr/>
        </p:nvSpPr>
        <p:spPr>
          <a:xfrm rot="16200000">
            <a:off x="6499631" y="4615949"/>
            <a:ext cx="3580576" cy="400110"/>
          </a:xfrm>
          <a:prstGeom prst="rect">
            <a:avLst/>
          </a:prstGeom>
        </p:spPr>
        <p:txBody>
          <a:bodyPr wrap="square">
            <a:spAutoFit/>
          </a:bodyPr>
          <a:lstStyle/>
          <a:p>
            <a:pPr algn="ctr"/>
            <a:r>
              <a:rPr lang="ru-RU" sz="2000" b="1" i="1" dirty="0">
                <a:solidFill>
                  <a:srgbClr val="92D050"/>
                </a:solidFill>
                <a:latin typeface="Century Gothic"/>
              </a:rPr>
              <a:t>https://www.</a:t>
            </a:r>
            <a:r>
              <a:rPr lang="en-US" sz="2000" b="1" i="1" dirty="0" err="1">
                <a:solidFill>
                  <a:srgbClr val="92D050"/>
                </a:solidFill>
                <a:latin typeface="Century Gothic"/>
              </a:rPr>
              <a:t>amurobl</a:t>
            </a:r>
            <a:r>
              <a:rPr lang="ru-RU" sz="2000" b="1" i="1" dirty="0">
                <a:solidFill>
                  <a:srgbClr val="92D050"/>
                </a:solidFill>
                <a:latin typeface="Century Gothic"/>
              </a:rPr>
              <a:t>.</a:t>
            </a:r>
            <a:r>
              <a:rPr lang="ru-RU" sz="2000" b="1" i="1" dirty="0" err="1">
                <a:solidFill>
                  <a:srgbClr val="92D050"/>
                </a:solidFill>
                <a:latin typeface="Century Gothic"/>
              </a:rPr>
              <a:t>ru</a:t>
            </a:r>
            <a:endParaRPr lang="ru-RU" sz="2000" b="1" dirty="0">
              <a:solidFill>
                <a:srgbClr val="92D050"/>
              </a:solidFill>
            </a:endParaRPr>
          </a:p>
        </p:txBody>
      </p:sp>
      <p:sp>
        <p:nvSpPr>
          <p:cNvPr id="43" name="Прямоугольник 42">
            <a:extLst>
              <a:ext uri="{FF2B5EF4-FFF2-40B4-BE49-F238E27FC236}">
                <a16:creationId xmlns:a16="http://schemas.microsoft.com/office/drawing/2014/main" id="{4E36DA89-BACD-46AD-9527-2ED123194F29}"/>
              </a:ext>
            </a:extLst>
          </p:cNvPr>
          <p:cNvSpPr/>
          <p:nvPr/>
        </p:nvSpPr>
        <p:spPr>
          <a:xfrm>
            <a:off x="8596625" y="3754681"/>
            <a:ext cx="1684501" cy="1492716"/>
          </a:xfrm>
          <a:prstGeom prst="rect">
            <a:avLst/>
          </a:prstGeom>
        </p:spPr>
        <p:txBody>
          <a:bodyPr wrap="square">
            <a:spAutoFit/>
          </a:bodyPr>
          <a:lstStyle/>
          <a:p>
            <a:pPr algn="ctr"/>
            <a:r>
              <a:rPr lang="ru-RU" sz="1300" b="1" dirty="0">
                <a:solidFill>
                  <a:prstClr val="black"/>
                </a:solidFill>
                <a:latin typeface="Century Gothic"/>
              </a:rPr>
              <a:t>Официальный сайт администрации муниципального образования город Благовещенск</a:t>
            </a:r>
            <a:endParaRPr lang="ru-RU" sz="1300" dirty="0"/>
          </a:p>
        </p:txBody>
      </p:sp>
      <p:pic>
        <p:nvPicPr>
          <p:cNvPr id="3" name="Рисунок 2">
            <a:extLst>
              <a:ext uri="{FF2B5EF4-FFF2-40B4-BE49-F238E27FC236}">
                <a16:creationId xmlns:a16="http://schemas.microsoft.com/office/drawing/2014/main" id="{CA8ED0B4-0003-4A6C-A409-6C74717429A5}"/>
              </a:ext>
            </a:extLst>
          </p:cNvPr>
          <p:cNvPicPr>
            <a:picLocks noChangeAspect="1"/>
          </p:cNvPicPr>
          <p:nvPr/>
        </p:nvPicPr>
        <p:blipFill>
          <a:blip r:embed="rId15">
            <a:duotone>
              <a:schemeClr val="accent2">
                <a:shade val="45000"/>
                <a:satMod val="135000"/>
              </a:schemeClr>
              <a:prstClr val="white"/>
            </a:duotone>
          </a:blip>
          <a:stretch>
            <a:fillRect/>
          </a:stretch>
        </p:blipFill>
        <p:spPr>
          <a:xfrm>
            <a:off x="7132655" y="5388945"/>
            <a:ext cx="498151" cy="498151"/>
          </a:xfrm>
          <a:prstGeom prst="rect">
            <a:avLst/>
          </a:prstGeom>
        </p:spPr>
      </p:pic>
    </p:spTree>
    <p:extLst>
      <p:ext uri="{BB962C8B-B14F-4D97-AF65-F5344CB8AC3E}">
        <p14:creationId xmlns:p14="http://schemas.microsoft.com/office/powerpoint/2010/main" val="2255926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7A13EBDD-79DD-451B-9688-AD9DE35C4269}"/>
              </a:ext>
            </a:extLst>
          </p:cNvPr>
          <p:cNvSpPr/>
          <p:nvPr/>
        </p:nvSpPr>
        <p:spPr>
          <a:xfrm>
            <a:off x="1563329" y="2488892"/>
            <a:ext cx="3171487" cy="3180550"/>
          </a:xfrm>
          <a:prstGeom prst="rect">
            <a:avLst/>
          </a:prstGeom>
          <a:solidFill>
            <a:schemeClr val="accent1"/>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a:solidFill>
                  <a:srgbClr val="8A0000"/>
                </a:solidFill>
                <a:latin typeface="Fjalla One"/>
                <a:ea typeface="Fjalla One"/>
                <a:cs typeface="Fjalla One"/>
              </a:rPr>
              <a:t>по телефону </a:t>
            </a:r>
          </a:p>
          <a:p>
            <a:pPr algn="ctr"/>
            <a:r>
              <a:rPr lang="ru-RU" sz="2800" b="1" dirty="0">
                <a:solidFill>
                  <a:srgbClr val="8A0000"/>
                </a:solidFill>
                <a:latin typeface="Fjalla One"/>
                <a:ea typeface="Fjalla One"/>
                <a:cs typeface="Fjalla One"/>
              </a:rPr>
              <a:t>+7 (4162) 237-211 </a:t>
            </a:r>
          </a:p>
          <a:p>
            <a:pPr algn="ctr"/>
            <a:endParaRPr lang="ru-RU" sz="2000" dirty="0"/>
          </a:p>
        </p:txBody>
      </p:sp>
      <p:sp>
        <p:nvSpPr>
          <p:cNvPr id="6" name="Овал 5">
            <a:extLst>
              <a:ext uri="{FF2B5EF4-FFF2-40B4-BE49-F238E27FC236}">
                <a16:creationId xmlns:a16="http://schemas.microsoft.com/office/drawing/2014/main" id="{2BE3F518-B8D4-4E23-9ED1-E75F0EAE72B8}"/>
              </a:ext>
            </a:extLst>
          </p:cNvPr>
          <p:cNvSpPr/>
          <p:nvPr/>
        </p:nvSpPr>
        <p:spPr>
          <a:xfrm>
            <a:off x="2915541" y="2147590"/>
            <a:ext cx="733425" cy="733425"/>
          </a:xfrm>
          <a:prstGeom prst="ellipse">
            <a:avLst/>
          </a:prstGeom>
          <a:solidFill>
            <a:schemeClr val="accent1">
              <a:lumMod val="20000"/>
              <a:lumOff val="8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7" name="TextBox 6">
            <a:extLst>
              <a:ext uri="{FF2B5EF4-FFF2-40B4-BE49-F238E27FC236}">
                <a16:creationId xmlns:a16="http://schemas.microsoft.com/office/drawing/2014/main" id="{700F6D3B-0595-468C-9292-331519AFDF3A}"/>
              </a:ext>
            </a:extLst>
          </p:cNvPr>
          <p:cNvSpPr txBox="1"/>
          <p:nvPr/>
        </p:nvSpPr>
        <p:spPr>
          <a:xfrm>
            <a:off x="2925066" y="2160359"/>
            <a:ext cx="733424" cy="707886"/>
          </a:xfrm>
          <a:prstGeom prst="rect">
            <a:avLst/>
          </a:prstGeom>
          <a:noFill/>
          <a:ln>
            <a:noFill/>
          </a:ln>
          <a:effectLst>
            <a:outerShdw blurRad="63500" sx="102000" sy="102000" algn="ctr" rotWithShape="0">
              <a:prstClr val="black">
                <a:alpha val="40000"/>
              </a:prstClr>
            </a:outerShdw>
          </a:effectLst>
        </p:spPr>
        <p:txBody>
          <a:bodyPr wrap="square">
            <a:spAutoFit/>
          </a:bodyPr>
          <a:lstStyle/>
          <a:p>
            <a:pPr algn="ctr"/>
            <a:r>
              <a:rPr lang="ru-RU" sz="4000" b="1" dirty="0">
                <a:solidFill>
                  <a:schemeClr val="accent1"/>
                </a:solidFill>
              </a:rPr>
              <a:t>1</a:t>
            </a:r>
          </a:p>
        </p:txBody>
      </p:sp>
      <p:sp>
        <p:nvSpPr>
          <p:cNvPr id="12" name="Прямоугольник 11">
            <a:extLst>
              <a:ext uri="{FF2B5EF4-FFF2-40B4-BE49-F238E27FC236}">
                <a16:creationId xmlns:a16="http://schemas.microsoft.com/office/drawing/2014/main" id="{E2187F23-852B-489C-8478-AE0EDEB7FA67}"/>
              </a:ext>
            </a:extLst>
          </p:cNvPr>
          <p:cNvSpPr/>
          <p:nvPr/>
        </p:nvSpPr>
        <p:spPr>
          <a:xfrm>
            <a:off x="6858000" y="2488892"/>
            <a:ext cx="3510116" cy="3180550"/>
          </a:xfrm>
          <a:prstGeom prst="rect">
            <a:avLst/>
          </a:prstGeom>
          <a:solidFill>
            <a:schemeClr val="accent4"/>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8A0000"/>
                </a:solidFill>
                <a:latin typeface="Fjalla One"/>
                <a:ea typeface="Fjalla One"/>
                <a:cs typeface="Fjalla One"/>
              </a:rPr>
              <a:t>написать письмо </a:t>
            </a:r>
          </a:p>
          <a:p>
            <a:pPr algn="ctr"/>
            <a:r>
              <a:rPr lang="ru-RU" sz="2400" b="1" dirty="0">
                <a:solidFill>
                  <a:srgbClr val="8A0000"/>
                </a:solidFill>
                <a:latin typeface="Fjalla One"/>
                <a:ea typeface="Fjalla One"/>
                <a:cs typeface="Fjalla One"/>
              </a:rPr>
              <a:t>по адресу: 675000, Амурская область,</a:t>
            </a:r>
          </a:p>
          <a:p>
            <a:pPr algn="ctr"/>
            <a:r>
              <a:rPr lang="ru-RU" sz="2400" b="1" dirty="0">
                <a:solidFill>
                  <a:srgbClr val="8A0000"/>
                </a:solidFill>
                <a:latin typeface="Fjalla One"/>
                <a:ea typeface="Fjalla One"/>
                <a:cs typeface="Fjalla One"/>
              </a:rPr>
              <a:t>город Благовещенск, ул. Ленина, 133 </a:t>
            </a:r>
          </a:p>
          <a:p>
            <a:pPr algn="ctr"/>
            <a:endParaRPr lang="ru-RU" sz="2000" dirty="0"/>
          </a:p>
        </p:txBody>
      </p:sp>
      <p:sp>
        <p:nvSpPr>
          <p:cNvPr id="14" name="Овал 13">
            <a:extLst>
              <a:ext uri="{FF2B5EF4-FFF2-40B4-BE49-F238E27FC236}">
                <a16:creationId xmlns:a16="http://schemas.microsoft.com/office/drawing/2014/main" id="{6A233C3E-3BED-4F63-A3D0-3F98EF31035F}"/>
              </a:ext>
            </a:extLst>
          </p:cNvPr>
          <p:cNvSpPr/>
          <p:nvPr/>
        </p:nvSpPr>
        <p:spPr>
          <a:xfrm>
            <a:off x="8105776" y="2147590"/>
            <a:ext cx="733425" cy="733425"/>
          </a:xfrm>
          <a:prstGeom prst="ellipse">
            <a:avLst/>
          </a:prstGeom>
          <a:solidFill>
            <a:schemeClr val="accent4">
              <a:lumMod val="20000"/>
              <a:lumOff val="8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5" name="TextBox 14">
            <a:extLst>
              <a:ext uri="{FF2B5EF4-FFF2-40B4-BE49-F238E27FC236}">
                <a16:creationId xmlns:a16="http://schemas.microsoft.com/office/drawing/2014/main" id="{8460592E-E908-4C8A-BEAB-A6FA76A08342}"/>
              </a:ext>
            </a:extLst>
          </p:cNvPr>
          <p:cNvSpPr txBox="1"/>
          <p:nvPr/>
        </p:nvSpPr>
        <p:spPr>
          <a:xfrm>
            <a:off x="8115301" y="2153513"/>
            <a:ext cx="733424" cy="707886"/>
          </a:xfrm>
          <a:prstGeom prst="rect">
            <a:avLst/>
          </a:prstGeom>
          <a:noFill/>
          <a:effectLst>
            <a:outerShdw blurRad="63500" sx="102000" sy="102000" algn="ctr" rotWithShape="0">
              <a:prstClr val="black">
                <a:alpha val="40000"/>
              </a:prstClr>
            </a:outerShdw>
          </a:effectLst>
        </p:spPr>
        <p:txBody>
          <a:bodyPr wrap="square">
            <a:spAutoFit/>
          </a:bodyPr>
          <a:lstStyle/>
          <a:p>
            <a:pPr algn="ctr"/>
            <a:r>
              <a:rPr lang="ru-RU" sz="4000" b="1" dirty="0">
                <a:solidFill>
                  <a:schemeClr val="accent4"/>
                </a:solidFill>
              </a:rPr>
              <a:t>2</a:t>
            </a:r>
          </a:p>
        </p:txBody>
      </p:sp>
      <p:sp>
        <p:nvSpPr>
          <p:cNvPr id="24" name="TextBox 23">
            <a:extLst>
              <a:ext uri="{FF2B5EF4-FFF2-40B4-BE49-F238E27FC236}">
                <a16:creationId xmlns:a16="http://schemas.microsoft.com/office/drawing/2014/main" id="{3B8A3C70-16FD-4543-8264-D01665FE0AE6}"/>
              </a:ext>
            </a:extLst>
          </p:cNvPr>
          <p:cNvSpPr txBox="1"/>
          <p:nvPr/>
        </p:nvSpPr>
        <p:spPr>
          <a:xfrm>
            <a:off x="1848741" y="241495"/>
            <a:ext cx="8076310" cy="1569660"/>
          </a:xfrm>
          <a:prstGeom prst="rect">
            <a:avLst/>
          </a:prstGeom>
          <a:noFill/>
        </p:spPr>
        <p:txBody>
          <a:bodyPr wrap="square">
            <a:spAutoFit/>
          </a:bodyPr>
          <a:lstStyle/>
          <a:p>
            <a:pPr algn="ctr"/>
            <a:r>
              <a:rPr lang="ru-RU" sz="2400" b="1" dirty="0">
                <a:solidFill>
                  <a:srgbClr val="8A0000"/>
                </a:solidFill>
                <a:latin typeface="Fjalla One"/>
                <a:ea typeface="Fjalla One"/>
                <a:cs typeface="Fjalla One"/>
              </a:rPr>
              <a:t>В случае возникновения вопросов Вы можете обратиться в </a:t>
            </a:r>
            <a:r>
              <a:rPr lang="ru-RU" sz="2400" b="1" dirty="0">
                <a:solidFill>
                  <a:srgbClr val="8A0000"/>
                </a:solidFill>
                <a:latin typeface="Fjalla One"/>
                <a:ea typeface="Fjalla One"/>
                <a:cs typeface="Fjalla One"/>
                <a:sym typeface="Fjalla One"/>
              </a:rPr>
              <a:t>Финансовое</a:t>
            </a:r>
            <a:r>
              <a:rPr lang="ru-RU" sz="2400" b="1" dirty="0">
                <a:solidFill>
                  <a:srgbClr val="8A0000"/>
                </a:solidFill>
                <a:latin typeface="Fjalla One"/>
                <a:ea typeface="Fjalla One"/>
                <a:cs typeface="Fjalla One"/>
              </a:rPr>
              <a:t> управление администрации города Благовещенска </a:t>
            </a:r>
            <a:br>
              <a:rPr lang="ru-RU" sz="2400" b="1" dirty="0">
                <a:solidFill>
                  <a:srgbClr val="8A0000"/>
                </a:solidFill>
                <a:latin typeface="Fjalla One"/>
                <a:ea typeface="Fjalla One"/>
                <a:cs typeface="Fjalla One"/>
              </a:rPr>
            </a:br>
            <a:endParaRPr lang="ru-RU" sz="2400" b="1" dirty="0">
              <a:solidFill>
                <a:srgbClr val="8A0000"/>
              </a:solidFill>
              <a:latin typeface="Fjalla One"/>
              <a:ea typeface="Fjalla One"/>
              <a:cs typeface="Fjalla One"/>
            </a:endParaRPr>
          </a:p>
        </p:txBody>
      </p:sp>
    </p:spTree>
    <p:extLst>
      <p:ext uri="{BB962C8B-B14F-4D97-AF65-F5344CB8AC3E}">
        <p14:creationId xmlns:p14="http://schemas.microsoft.com/office/powerpoint/2010/main" val="1381908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a:extLst>
              <a:ext uri="{FF2B5EF4-FFF2-40B4-BE49-F238E27FC236}">
                <a16:creationId xmlns:a16="http://schemas.microsoft.com/office/drawing/2014/main" id="{2279DEA0-2C8C-4051-9D2F-C2B1629B1257}"/>
              </a:ext>
            </a:extLst>
          </p:cNvPr>
          <p:cNvSpPr txBox="1">
            <a:spLocks/>
          </p:cNvSpPr>
          <p:nvPr/>
        </p:nvSpPr>
        <p:spPr>
          <a:xfrm>
            <a:off x="1986746" y="585217"/>
            <a:ext cx="8766598" cy="1024128"/>
          </a:xfrm>
          <a:prstGeom prst="rect">
            <a:avLst/>
          </a:prstGeom>
        </p:spPr>
        <p:txBody>
          <a:bodyPr vert="horz" lIns="91440" tIns="45720" rIns="91440" bIns="45720" rtlCol="0" anchor="ctr">
            <a:normAutofit fontScale="62500" lnSpcReduction="20000"/>
          </a:bodyPr>
          <a:lstStyle>
            <a:lvl1pPr algn="l" defTabSz="914400" rtl="0" eaLnBrk="1" latinLnBrk="0" hangingPunct="1">
              <a:lnSpc>
                <a:spcPct val="90000"/>
              </a:lnSpc>
              <a:spcBef>
                <a:spcPct val="0"/>
              </a:spcBef>
              <a:buNone/>
              <a:defRPr sz="4400" b="1" kern="1200">
                <a:solidFill>
                  <a:schemeClr val="bg1"/>
                </a:solidFill>
                <a:latin typeface="+mj-lt"/>
                <a:ea typeface="+mj-ea"/>
                <a:cs typeface="+mj-cs"/>
              </a:defRPr>
            </a:lvl1pPr>
          </a:lstStyle>
          <a:p>
            <a:pPr algn="ctr"/>
            <a:r>
              <a:rPr lang="ru-RU" dirty="0">
                <a:solidFill>
                  <a:schemeClr val="tx2">
                    <a:lumMod val="50000"/>
                  </a:schemeClr>
                </a:solidFill>
              </a:rPr>
              <a:t>Д</a:t>
            </a:r>
            <a:r>
              <a:rPr lang="ru-RU" cap="all" dirty="0">
                <a:solidFill>
                  <a:schemeClr val="tx2">
                    <a:lumMod val="50000"/>
                  </a:schemeClr>
                </a:solidFill>
              </a:rPr>
              <a:t>инамика и структура доходной части </a:t>
            </a:r>
          </a:p>
          <a:p>
            <a:pPr algn="ctr"/>
            <a:r>
              <a:rPr lang="ru-RU" cap="all" dirty="0">
                <a:solidFill>
                  <a:schemeClr val="tx2">
                    <a:lumMod val="50000"/>
                  </a:schemeClr>
                </a:solidFill>
              </a:rPr>
              <a:t>бюджета города Благовещенска ЗА 2022-2024 ГОДЫ</a:t>
            </a:r>
          </a:p>
          <a:p>
            <a:pPr algn="ctr"/>
            <a:r>
              <a:rPr lang="ru-RU" cap="all" dirty="0">
                <a:solidFill>
                  <a:schemeClr val="tx2">
                    <a:lumMod val="50000"/>
                  </a:schemeClr>
                </a:solidFill>
              </a:rPr>
              <a:t> </a:t>
            </a:r>
            <a:r>
              <a:rPr lang="ru-RU" sz="3200" cap="all" dirty="0">
                <a:solidFill>
                  <a:schemeClr val="tx2">
                    <a:lumMod val="50000"/>
                  </a:schemeClr>
                </a:solidFill>
              </a:rPr>
              <a:t>(ФАКТИЧЕСКОЕ ИСПОЛНЕНИЕ</a:t>
            </a:r>
            <a:r>
              <a:rPr lang="ru-RU" cap="all" dirty="0">
                <a:solidFill>
                  <a:schemeClr val="tx2">
                    <a:lumMod val="50000"/>
                  </a:schemeClr>
                </a:solidFill>
              </a:rPr>
              <a:t>)</a:t>
            </a:r>
          </a:p>
          <a:p>
            <a:endParaRPr lang="ru-RU" cap="all" dirty="0">
              <a:solidFill>
                <a:schemeClr val="tx2">
                  <a:lumMod val="50000"/>
                </a:schemeClr>
              </a:solidFill>
            </a:endParaRPr>
          </a:p>
        </p:txBody>
      </p:sp>
      <p:graphicFrame>
        <p:nvGraphicFramePr>
          <p:cNvPr id="46" name="Диаграмма 45">
            <a:extLst>
              <a:ext uri="{FF2B5EF4-FFF2-40B4-BE49-F238E27FC236}">
                <a16:creationId xmlns:a16="http://schemas.microsoft.com/office/drawing/2014/main" id="{C22748B0-00B9-44C0-9F53-9FD43E551A3C}"/>
              </a:ext>
            </a:extLst>
          </p:cNvPr>
          <p:cNvGraphicFramePr/>
          <p:nvPr>
            <p:extLst>
              <p:ext uri="{D42A27DB-BD31-4B8C-83A1-F6EECF244321}">
                <p14:modId xmlns:p14="http://schemas.microsoft.com/office/powerpoint/2010/main" val="3523055791"/>
              </p:ext>
            </p:extLst>
          </p:nvPr>
        </p:nvGraphicFramePr>
        <p:xfrm>
          <a:off x="1007089" y="1609345"/>
          <a:ext cx="9956382" cy="4625417"/>
        </p:xfrm>
        <a:graphic>
          <a:graphicData uri="http://schemas.openxmlformats.org/drawingml/2006/chart">
            <c:chart xmlns:c="http://schemas.openxmlformats.org/drawingml/2006/chart" xmlns:r="http://schemas.openxmlformats.org/officeDocument/2006/relationships" r:id="rId2"/>
          </a:graphicData>
        </a:graphic>
      </p:graphicFrame>
      <p:cxnSp>
        <p:nvCxnSpPr>
          <p:cNvPr id="53" name="Прямая со стрелкой 52">
            <a:extLst>
              <a:ext uri="{FF2B5EF4-FFF2-40B4-BE49-F238E27FC236}">
                <a16:creationId xmlns:a16="http://schemas.microsoft.com/office/drawing/2014/main" id="{B0367E57-9A3E-4070-A2A4-EC50D577E678}"/>
              </a:ext>
            </a:extLst>
          </p:cNvPr>
          <p:cNvCxnSpPr/>
          <p:nvPr/>
        </p:nvCxnSpPr>
        <p:spPr>
          <a:xfrm flipV="1">
            <a:off x="4327068" y="3812076"/>
            <a:ext cx="958164" cy="210563"/>
          </a:xfrm>
          <a:prstGeom prst="straightConnector1">
            <a:avLst/>
          </a:prstGeom>
          <a:ln w="41275">
            <a:solidFill>
              <a:schemeClr val="accent1">
                <a:lumMod val="50000"/>
              </a:schemeClr>
            </a:solidFill>
            <a:tailEnd type="triangle"/>
          </a:ln>
        </p:spPr>
        <p:style>
          <a:lnRef idx="1">
            <a:schemeClr val="dk1"/>
          </a:lnRef>
          <a:fillRef idx="0">
            <a:schemeClr val="dk1"/>
          </a:fillRef>
          <a:effectRef idx="0">
            <a:schemeClr val="dk1"/>
          </a:effectRef>
          <a:fontRef idx="minor">
            <a:schemeClr val="tx1"/>
          </a:fontRef>
        </p:style>
      </p:cxnSp>
      <p:cxnSp>
        <p:nvCxnSpPr>
          <p:cNvPr id="57" name="Прямая со стрелкой 56">
            <a:extLst>
              <a:ext uri="{FF2B5EF4-FFF2-40B4-BE49-F238E27FC236}">
                <a16:creationId xmlns:a16="http://schemas.microsoft.com/office/drawing/2014/main" id="{736B704D-66FA-40F6-9959-DFBE3AD5C613}"/>
              </a:ext>
            </a:extLst>
          </p:cNvPr>
          <p:cNvCxnSpPr/>
          <p:nvPr/>
        </p:nvCxnSpPr>
        <p:spPr>
          <a:xfrm flipV="1">
            <a:off x="4353718" y="4910542"/>
            <a:ext cx="931514" cy="225754"/>
          </a:xfrm>
          <a:prstGeom prst="straightConnector1">
            <a:avLst/>
          </a:prstGeom>
          <a:ln w="41275">
            <a:solidFill>
              <a:schemeClr val="accent1">
                <a:lumMod val="50000"/>
              </a:schemeClr>
            </a:solidFill>
            <a:tailEnd type="triangle"/>
          </a:ln>
        </p:spPr>
        <p:style>
          <a:lnRef idx="1">
            <a:schemeClr val="dk1"/>
          </a:lnRef>
          <a:fillRef idx="0">
            <a:schemeClr val="dk1"/>
          </a:fillRef>
          <a:effectRef idx="0">
            <a:schemeClr val="dk1"/>
          </a:effectRef>
          <a:fontRef idx="minor">
            <a:schemeClr val="tx1"/>
          </a:fontRef>
        </p:style>
      </p:cxnSp>
      <p:cxnSp>
        <p:nvCxnSpPr>
          <p:cNvPr id="59" name="Прямая со стрелкой 58">
            <a:extLst>
              <a:ext uri="{FF2B5EF4-FFF2-40B4-BE49-F238E27FC236}">
                <a16:creationId xmlns:a16="http://schemas.microsoft.com/office/drawing/2014/main" id="{5C05EA88-E656-4A08-9615-E00C37C130C5}"/>
              </a:ext>
            </a:extLst>
          </p:cNvPr>
          <p:cNvCxnSpPr/>
          <p:nvPr/>
        </p:nvCxnSpPr>
        <p:spPr>
          <a:xfrm flipV="1">
            <a:off x="4392704" y="5486400"/>
            <a:ext cx="892528" cy="159458"/>
          </a:xfrm>
          <a:prstGeom prst="straightConnector1">
            <a:avLst/>
          </a:prstGeom>
          <a:ln w="41275">
            <a:solidFill>
              <a:schemeClr val="accent1">
                <a:lumMod val="50000"/>
              </a:schemeClr>
            </a:solidFill>
            <a:tailEnd type="triangle"/>
          </a:ln>
        </p:spPr>
        <p:style>
          <a:lnRef idx="1">
            <a:schemeClr val="dk1"/>
          </a:lnRef>
          <a:fillRef idx="0">
            <a:schemeClr val="dk1"/>
          </a:fillRef>
          <a:effectRef idx="0">
            <a:schemeClr val="dk1"/>
          </a:effectRef>
          <a:fontRef idx="minor">
            <a:schemeClr val="tx1"/>
          </a:fontRef>
        </p:style>
      </p:cxnSp>
      <p:sp>
        <p:nvSpPr>
          <p:cNvPr id="76" name="TextBox 75">
            <a:extLst>
              <a:ext uri="{FF2B5EF4-FFF2-40B4-BE49-F238E27FC236}">
                <a16:creationId xmlns:a16="http://schemas.microsoft.com/office/drawing/2014/main" id="{097AFACE-E1B9-477A-B434-0CF20C37E591}"/>
              </a:ext>
            </a:extLst>
          </p:cNvPr>
          <p:cNvSpPr txBox="1"/>
          <p:nvPr/>
        </p:nvSpPr>
        <p:spPr>
          <a:xfrm rot="20731683">
            <a:off x="4420087" y="3498152"/>
            <a:ext cx="698090" cy="400110"/>
          </a:xfrm>
          <a:prstGeom prst="rect">
            <a:avLst/>
          </a:prstGeom>
          <a:noFill/>
          <a:ln>
            <a:noFill/>
          </a:ln>
        </p:spPr>
        <p:txBody>
          <a:bodyPr wrap="square" rtlCol="0">
            <a:spAutoFit/>
          </a:bodyPr>
          <a:lstStyle>
            <a:defPPr marR="0" lvl="0" algn="l" rtl="0">
              <a:lnSpc>
                <a:spcPct val="100000"/>
              </a:lnSpc>
              <a:spcBef>
                <a:spcPts val="0"/>
              </a:spcBef>
              <a:spcAft>
                <a:spcPts val="0"/>
              </a:spcAft>
            </a:defPPr>
            <a:lvl1pPr>
              <a:defRPr b="1"/>
            </a:lvl1pPr>
          </a:lstStyle>
          <a:p>
            <a:r>
              <a:rPr lang="ru-RU" sz="2000" dirty="0"/>
              <a:t>+962</a:t>
            </a:r>
          </a:p>
        </p:txBody>
      </p:sp>
      <p:sp>
        <p:nvSpPr>
          <p:cNvPr id="77" name="TextBox 83">
            <a:extLst>
              <a:ext uri="{FF2B5EF4-FFF2-40B4-BE49-F238E27FC236}">
                <a16:creationId xmlns:a16="http://schemas.microsoft.com/office/drawing/2014/main" id="{956AF487-7DFC-4FB5-9960-7D90E8EF3C92}"/>
              </a:ext>
            </a:extLst>
          </p:cNvPr>
          <p:cNvSpPr txBox="1"/>
          <p:nvPr/>
        </p:nvSpPr>
        <p:spPr>
          <a:xfrm rot="20663141">
            <a:off x="4461110" y="4604273"/>
            <a:ext cx="700187" cy="400110"/>
          </a:xfrm>
          <a:prstGeom prst="rect">
            <a:avLst/>
          </a:prstGeom>
          <a:noFill/>
          <a:ln>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R="0" algn="l" rtl="0">
              <a:lnSpc>
                <a:spcPct val="100000"/>
              </a:lnSpc>
              <a:spcBef>
                <a:spcPts val="0"/>
              </a:spcBef>
              <a:spcAft>
                <a:spcPts val="0"/>
              </a:spcAft>
              <a:buClr>
                <a:srgbClr val="000000"/>
              </a:buClr>
              <a:buFont typeface="Arial"/>
            </a:pPr>
            <a:r>
              <a:rPr lang="ru-RU" sz="2000" b="1" i="0" u="none" strike="noStrike" cap="none" dirty="0">
                <a:solidFill>
                  <a:srgbClr val="000000"/>
                </a:solidFill>
                <a:ea typeface="Arial"/>
                <a:cs typeface="Arial"/>
                <a:sym typeface="Arial"/>
              </a:rPr>
              <a:t>+389</a:t>
            </a:r>
          </a:p>
        </p:txBody>
      </p:sp>
      <p:sp>
        <p:nvSpPr>
          <p:cNvPr id="78" name="TextBox 77">
            <a:extLst>
              <a:ext uri="{FF2B5EF4-FFF2-40B4-BE49-F238E27FC236}">
                <a16:creationId xmlns:a16="http://schemas.microsoft.com/office/drawing/2014/main" id="{A6FAC7FF-7C48-45BE-8552-FEFC6F64A757}"/>
              </a:ext>
            </a:extLst>
          </p:cNvPr>
          <p:cNvSpPr txBox="1"/>
          <p:nvPr/>
        </p:nvSpPr>
        <p:spPr>
          <a:xfrm rot="20685246">
            <a:off x="4548294" y="5138098"/>
            <a:ext cx="719788" cy="400110"/>
          </a:xfrm>
          <a:prstGeom prst="rect">
            <a:avLst/>
          </a:prstGeom>
          <a:noFill/>
          <a:ln>
            <a:noFill/>
          </a:ln>
        </p:spPr>
        <p:txBody>
          <a:bodyPr wrap="square" rtlCol="0">
            <a:spAutoFit/>
          </a:bodyPr>
          <a:lstStyle/>
          <a:p>
            <a:pPr algn="ctr"/>
            <a:r>
              <a:rPr lang="ru-RU" sz="2000" b="1" dirty="0"/>
              <a:t>+396</a:t>
            </a:r>
          </a:p>
        </p:txBody>
      </p:sp>
      <p:cxnSp>
        <p:nvCxnSpPr>
          <p:cNvPr id="79" name="Прямая со стрелкой 78">
            <a:extLst>
              <a:ext uri="{FF2B5EF4-FFF2-40B4-BE49-F238E27FC236}">
                <a16:creationId xmlns:a16="http://schemas.microsoft.com/office/drawing/2014/main" id="{B0367E57-9A3E-4070-A2A4-EC50D577E678}"/>
              </a:ext>
            </a:extLst>
          </p:cNvPr>
          <p:cNvCxnSpPr/>
          <p:nvPr/>
        </p:nvCxnSpPr>
        <p:spPr>
          <a:xfrm>
            <a:off x="7442124" y="5554934"/>
            <a:ext cx="933780" cy="108697"/>
          </a:xfrm>
          <a:prstGeom prst="straightConnector1">
            <a:avLst/>
          </a:prstGeom>
          <a:ln w="41275">
            <a:solidFill>
              <a:schemeClr val="accent1">
                <a:lumMod val="50000"/>
              </a:schemeClr>
            </a:solidFill>
            <a:tailEnd type="triangle"/>
          </a:ln>
        </p:spPr>
        <p:style>
          <a:lnRef idx="1">
            <a:schemeClr val="dk1"/>
          </a:lnRef>
          <a:fillRef idx="0">
            <a:schemeClr val="dk1"/>
          </a:fillRef>
          <a:effectRef idx="0">
            <a:schemeClr val="dk1"/>
          </a:effectRef>
          <a:fontRef idx="minor">
            <a:schemeClr val="tx1"/>
          </a:fontRef>
        </p:style>
      </p:cxnSp>
      <p:cxnSp>
        <p:nvCxnSpPr>
          <p:cNvPr id="80" name="Прямая со стрелкой 79">
            <a:extLst>
              <a:ext uri="{FF2B5EF4-FFF2-40B4-BE49-F238E27FC236}">
                <a16:creationId xmlns:a16="http://schemas.microsoft.com/office/drawing/2014/main" id="{736B704D-66FA-40F6-9959-DFBE3AD5C613}"/>
              </a:ext>
            </a:extLst>
          </p:cNvPr>
          <p:cNvCxnSpPr/>
          <p:nvPr/>
        </p:nvCxnSpPr>
        <p:spPr>
          <a:xfrm flipV="1">
            <a:off x="7340994" y="4841269"/>
            <a:ext cx="931514" cy="225754"/>
          </a:xfrm>
          <a:prstGeom prst="straightConnector1">
            <a:avLst/>
          </a:prstGeom>
          <a:ln w="41275">
            <a:solidFill>
              <a:schemeClr val="accent1">
                <a:lumMod val="50000"/>
              </a:schemeClr>
            </a:solidFill>
            <a:tailEnd type="triangle"/>
          </a:ln>
        </p:spPr>
        <p:style>
          <a:lnRef idx="1">
            <a:schemeClr val="dk1"/>
          </a:lnRef>
          <a:fillRef idx="0">
            <a:schemeClr val="dk1"/>
          </a:fillRef>
          <a:effectRef idx="0">
            <a:schemeClr val="dk1"/>
          </a:effectRef>
          <a:fontRef idx="minor">
            <a:schemeClr val="tx1"/>
          </a:fontRef>
        </p:style>
      </p:cxnSp>
      <p:cxnSp>
        <p:nvCxnSpPr>
          <p:cNvPr id="82" name="Прямая со стрелкой 81">
            <a:extLst>
              <a:ext uri="{FF2B5EF4-FFF2-40B4-BE49-F238E27FC236}">
                <a16:creationId xmlns:a16="http://schemas.microsoft.com/office/drawing/2014/main" id="{736B704D-66FA-40F6-9959-DFBE3AD5C613}"/>
              </a:ext>
            </a:extLst>
          </p:cNvPr>
          <p:cNvCxnSpPr/>
          <p:nvPr/>
        </p:nvCxnSpPr>
        <p:spPr>
          <a:xfrm>
            <a:off x="7340994" y="3622105"/>
            <a:ext cx="1034910" cy="295252"/>
          </a:xfrm>
          <a:prstGeom prst="straightConnector1">
            <a:avLst/>
          </a:prstGeom>
          <a:ln w="41275">
            <a:solidFill>
              <a:schemeClr val="accent1">
                <a:lumMod val="50000"/>
              </a:schemeClr>
            </a:solidFill>
            <a:tailEnd type="triangle"/>
          </a:ln>
        </p:spPr>
        <p:style>
          <a:lnRef idx="1">
            <a:schemeClr val="dk1"/>
          </a:lnRef>
          <a:fillRef idx="0">
            <a:schemeClr val="dk1"/>
          </a:fillRef>
          <a:effectRef idx="0">
            <a:schemeClr val="dk1"/>
          </a:effectRef>
          <a:fontRef idx="minor">
            <a:schemeClr val="tx1"/>
          </a:fontRef>
        </p:style>
      </p:cxnSp>
      <p:sp>
        <p:nvSpPr>
          <p:cNvPr id="83" name="TextBox 83">
            <a:extLst>
              <a:ext uri="{FF2B5EF4-FFF2-40B4-BE49-F238E27FC236}">
                <a16:creationId xmlns:a16="http://schemas.microsoft.com/office/drawing/2014/main" id="{956AF487-7DFC-4FB5-9960-7D90E8EF3C92}"/>
              </a:ext>
            </a:extLst>
          </p:cNvPr>
          <p:cNvSpPr txBox="1"/>
          <p:nvPr/>
        </p:nvSpPr>
        <p:spPr>
          <a:xfrm rot="20663141">
            <a:off x="7396066" y="4574994"/>
            <a:ext cx="700187" cy="400110"/>
          </a:xfrm>
          <a:prstGeom prst="rect">
            <a:avLst/>
          </a:prstGeom>
          <a:noFill/>
          <a:ln>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R="0" algn="l" rtl="0">
              <a:lnSpc>
                <a:spcPct val="100000"/>
              </a:lnSpc>
              <a:spcBef>
                <a:spcPts val="0"/>
              </a:spcBef>
              <a:spcAft>
                <a:spcPts val="0"/>
              </a:spcAft>
              <a:buClr>
                <a:srgbClr val="000000"/>
              </a:buClr>
              <a:buFont typeface="Arial"/>
            </a:pPr>
            <a:r>
              <a:rPr lang="ru-RU" sz="2000" b="1" i="0" u="none" strike="noStrike" cap="none" dirty="0">
                <a:solidFill>
                  <a:srgbClr val="000000"/>
                </a:solidFill>
                <a:ea typeface="Arial"/>
                <a:cs typeface="Arial"/>
                <a:sym typeface="Arial"/>
              </a:rPr>
              <a:t>+820</a:t>
            </a:r>
          </a:p>
        </p:txBody>
      </p:sp>
      <p:sp>
        <p:nvSpPr>
          <p:cNvPr id="84" name="TextBox 83">
            <a:extLst>
              <a:ext uri="{FF2B5EF4-FFF2-40B4-BE49-F238E27FC236}">
                <a16:creationId xmlns:a16="http://schemas.microsoft.com/office/drawing/2014/main" id="{956AF487-7DFC-4FB5-9960-7D90E8EF3C92}"/>
              </a:ext>
            </a:extLst>
          </p:cNvPr>
          <p:cNvSpPr txBox="1"/>
          <p:nvPr/>
        </p:nvSpPr>
        <p:spPr>
          <a:xfrm rot="1126274">
            <a:off x="7634914" y="3334369"/>
            <a:ext cx="700187" cy="400110"/>
          </a:xfrm>
          <a:prstGeom prst="rect">
            <a:avLst/>
          </a:prstGeom>
          <a:noFill/>
          <a:ln>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R="0" algn="l" rtl="0">
              <a:lnSpc>
                <a:spcPct val="100000"/>
              </a:lnSpc>
              <a:spcBef>
                <a:spcPts val="0"/>
              </a:spcBef>
              <a:spcAft>
                <a:spcPts val="0"/>
              </a:spcAft>
              <a:buClr>
                <a:srgbClr val="000000"/>
              </a:buClr>
              <a:buFont typeface="Arial"/>
            </a:pPr>
            <a:r>
              <a:rPr lang="ru-RU" sz="2000" b="1" dirty="0">
                <a:solidFill>
                  <a:srgbClr val="000000"/>
                </a:solidFill>
                <a:ea typeface="Arial"/>
                <a:cs typeface="Arial"/>
                <a:sym typeface="Arial"/>
              </a:rPr>
              <a:t>-940</a:t>
            </a:r>
            <a:endParaRPr lang="ru-RU" sz="2000" b="1" i="0" u="none" strike="noStrike" cap="none" dirty="0">
              <a:solidFill>
                <a:srgbClr val="000000"/>
              </a:solidFill>
              <a:ea typeface="Arial"/>
              <a:cs typeface="Arial"/>
              <a:sym typeface="Arial"/>
            </a:endParaRPr>
          </a:p>
        </p:txBody>
      </p:sp>
    </p:spTree>
    <p:extLst>
      <p:ext uri="{BB962C8B-B14F-4D97-AF65-F5344CB8AC3E}">
        <p14:creationId xmlns:p14="http://schemas.microsoft.com/office/powerpoint/2010/main" val="1829339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866B92D-19B9-42C8-A667-B1B07747A43E}"/>
              </a:ext>
            </a:extLst>
          </p:cNvPr>
          <p:cNvSpPr>
            <a:spLocks noGrp="1"/>
          </p:cNvSpPr>
          <p:nvPr>
            <p:ph type="title"/>
          </p:nvPr>
        </p:nvSpPr>
        <p:spPr>
          <a:xfrm>
            <a:off x="659379" y="85222"/>
            <a:ext cx="10515600" cy="1325563"/>
          </a:xfrm>
        </p:spPr>
        <p:txBody>
          <a:bodyPr>
            <a:normAutofit/>
          </a:bodyPr>
          <a:lstStyle/>
          <a:p>
            <a:r>
              <a:rPr lang="ru-RU" sz="3200" dirty="0"/>
              <a:t>Исполнение доходов городского бюджета в 2024 году</a:t>
            </a:r>
          </a:p>
        </p:txBody>
      </p:sp>
      <p:sp>
        <p:nvSpPr>
          <p:cNvPr id="10" name="TextBox 9">
            <a:extLst>
              <a:ext uri="{FF2B5EF4-FFF2-40B4-BE49-F238E27FC236}">
                <a16:creationId xmlns:a16="http://schemas.microsoft.com/office/drawing/2014/main" id="{62CAD9F2-2830-4374-94ED-651DE721EB66}"/>
              </a:ext>
            </a:extLst>
          </p:cNvPr>
          <p:cNvSpPr txBox="1"/>
          <p:nvPr/>
        </p:nvSpPr>
        <p:spPr>
          <a:xfrm>
            <a:off x="10340869" y="1139536"/>
            <a:ext cx="1475146" cy="369332"/>
          </a:xfrm>
          <a:prstGeom prst="rect">
            <a:avLst/>
          </a:prstGeom>
          <a:noFill/>
        </p:spPr>
        <p:txBody>
          <a:bodyPr wrap="square" rtlCol="0">
            <a:spAutoFit/>
          </a:bodyPr>
          <a:lstStyle/>
          <a:p>
            <a:r>
              <a:rPr lang="ru-RU" b="1" dirty="0"/>
              <a:t>млн. рублей</a:t>
            </a:r>
          </a:p>
        </p:txBody>
      </p:sp>
      <p:graphicFrame>
        <p:nvGraphicFramePr>
          <p:cNvPr id="8" name="Диаграмма 7">
            <a:extLst>
              <a:ext uri="{FF2B5EF4-FFF2-40B4-BE49-F238E27FC236}">
                <a16:creationId xmlns:a16="http://schemas.microsoft.com/office/drawing/2014/main" id="{8B7C30D0-4F30-4A24-BC86-FE422ACCD234}"/>
              </a:ext>
            </a:extLst>
          </p:cNvPr>
          <p:cNvGraphicFramePr/>
          <p:nvPr>
            <p:extLst>
              <p:ext uri="{D42A27DB-BD31-4B8C-83A1-F6EECF244321}">
                <p14:modId xmlns:p14="http://schemas.microsoft.com/office/powerpoint/2010/main" val="2758416093"/>
              </p:ext>
            </p:extLst>
          </p:nvPr>
        </p:nvGraphicFramePr>
        <p:xfrm>
          <a:off x="1149978" y="1682496"/>
          <a:ext cx="9190891" cy="486460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3496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Диаграмма 11">
            <a:extLst>
              <a:ext uri="{FF2B5EF4-FFF2-40B4-BE49-F238E27FC236}">
                <a16:creationId xmlns:a16="http://schemas.microsoft.com/office/drawing/2014/main" id="{72B41381-5E63-4724-BC9D-C900853B6FC9}"/>
              </a:ext>
            </a:extLst>
          </p:cNvPr>
          <p:cNvGraphicFramePr/>
          <p:nvPr>
            <p:extLst>
              <p:ext uri="{D42A27DB-BD31-4B8C-83A1-F6EECF244321}">
                <p14:modId xmlns:p14="http://schemas.microsoft.com/office/powerpoint/2010/main" val="1332859368"/>
              </p:ext>
            </p:extLst>
          </p:nvPr>
        </p:nvGraphicFramePr>
        <p:xfrm>
          <a:off x="0" y="1439333"/>
          <a:ext cx="9275885" cy="5418667"/>
        </p:xfrm>
        <a:graphic>
          <a:graphicData uri="http://schemas.openxmlformats.org/drawingml/2006/chart">
            <c:chart xmlns:c="http://schemas.openxmlformats.org/drawingml/2006/chart" xmlns:r="http://schemas.openxmlformats.org/officeDocument/2006/relationships" r:id="rId2"/>
          </a:graphicData>
        </a:graphic>
      </p:graphicFrame>
      <p:sp>
        <p:nvSpPr>
          <p:cNvPr id="11" name="Google Shape;501;p23"/>
          <p:cNvSpPr txBox="1">
            <a:spLocks/>
          </p:cNvSpPr>
          <p:nvPr/>
        </p:nvSpPr>
        <p:spPr>
          <a:xfrm>
            <a:off x="694938" y="371922"/>
            <a:ext cx="11173308" cy="1035730"/>
          </a:xfrm>
          <a:prstGeom prst="rect">
            <a:avLst/>
          </a:prstGeom>
        </p:spPr>
        <p:txBody>
          <a:bodyPr spcFirstLastPara="1" wrap="square" lIns="91425" tIns="91425" rIns="91425" bIns="91425"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ru-RU" sz="2800" b="1" dirty="0">
                <a:solidFill>
                  <a:srgbClr val="8A0000"/>
                </a:solidFill>
              </a:rPr>
              <a:t>ДИНАМИКА И СТРУКТУРА НАЛОГОВЫХ ДОХОДОВ </a:t>
            </a:r>
            <a:br>
              <a:rPr lang="ru-RU" sz="2800" b="1" dirty="0">
                <a:solidFill>
                  <a:srgbClr val="8A0000"/>
                </a:solidFill>
              </a:rPr>
            </a:br>
            <a:r>
              <a:rPr lang="ru-RU" sz="2800" b="1" dirty="0">
                <a:solidFill>
                  <a:srgbClr val="8A0000"/>
                </a:solidFill>
              </a:rPr>
              <a:t>ГОРОДСКОГО БЮДЖЕТА В 2022-2024 ГОДАХ (факт)</a:t>
            </a:r>
          </a:p>
        </p:txBody>
      </p:sp>
      <p:sp>
        <p:nvSpPr>
          <p:cNvPr id="15" name="TextBox 14">
            <a:extLst>
              <a:ext uri="{FF2B5EF4-FFF2-40B4-BE49-F238E27FC236}">
                <a16:creationId xmlns:a16="http://schemas.microsoft.com/office/drawing/2014/main" id="{98EF38F4-6A15-483D-8547-D414042DD610}"/>
              </a:ext>
            </a:extLst>
          </p:cNvPr>
          <p:cNvSpPr txBox="1"/>
          <p:nvPr/>
        </p:nvSpPr>
        <p:spPr>
          <a:xfrm>
            <a:off x="9837082" y="1740888"/>
            <a:ext cx="2523256" cy="2970044"/>
          </a:xfrm>
          <a:prstGeom prst="rect">
            <a:avLst/>
          </a:prstGeom>
          <a:noFill/>
        </p:spPr>
        <p:txBody>
          <a:bodyPr wrap="square" rtlCol="0">
            <a:spAutoFit/>
          </a:bodyPr>
          <a:lstStyle/>
          <a:p>
            <a:pPr>
              <a:spcAft>
                <a:spcPts val="600"/>
              </a:spcAft>
            </a:pPr>
            <a:r>
              <a:rPr lang="en-US" b="1" dirty="0">
                <a:latin typeface="Times New Roman" panose="02020603050405020304" pitchFamily="18" charset="0"/>
                <a:cs typeface="Times New Roman" panose="02020603050405020304" pitchFamily="18" charset="0"/>
              </a:rPr>
              <a:t> </a:t>
            </a:r>
            <a:r>
              <a:rPr lang="ru-RU" b="1" dirty="0">
                <a:latin typeface="Times New Roman" panose="02020603050405020304" pitchFamily="18" charset="0"/>
                <a:cs typeface="Times New Roman" panose="02020603050405020304" pitchFamily="18" charset="0"/>
              </a:rPr>
              <a:t>Налог на доходы физических лиц</a:t>
            </a:r>
          </a:p>
          <a:p>
            <a:pPr>
              <a:spcAft>
                <a:spcPts val="600"/>
              </a:spcAft>
            </a:pPr>
            <a:r>
              <a:rPr lang="ru-RU" b="1" dirty="0">
                <a:latin typeface="Times New Roman" panose="02020603050405020304" pitchFamily="18" charset="0"/>
                <a:cs typeface="Times New Roman" panose="02020603050405020304" pitchFamily="18" charset="0"/>
              </a:rPr>
              <a:t>Акцизы </a:t>
            </a:r>
          </a:p>
          <a:p>
            <a:pPr>
              <a:spcAft>
                <a:spcPts val="600"/>
              </a:spcAft>
            </a:pPr>
            <a:r>
              <a:rPr lang="ru-RU" b="1" dirty="0">
                <a:latin typeface="Times New Roman" panose="02020603050405020304" pitchFamily="18" charset="0"/>
                <a:cs typeface="Times New Roman" panose="02020603050405020304" pitchFamily="18" charset="0"/>
              </a:rPr>
              <a:t>Налоги на совокупный доход</a:t>
            </a:r>
            <a:r>
              <a:rPr lang="en-US" b="1" dirty="0">
                <a:latin typeface="Times New Roman" panose="02020603050405020304" pitchFamily="18" charset="0"/>
                <a:cs typeface="Times New Roman" panose="02020603050405020304" pitchFamily="18" charset="0"/>
              </a:rPr>
              <a:t> </a:t>
            </a:r>
            <a:endParaRPr lang="ru-RU" b="1" dirty="0">
              <a:latin typeface="Times New Roman" panose="02020603050405020304" pitchFamily="18" charset="0"/>
              <a:cs typeface="Times New Roman" panose="02020603050405020304" pitchFamily="18" charset="0"/>
            </a:endParaRPr>
          </a:p>
          <a:p>
            <a:pPr>
              <a:spcAft>
                <a:spcPts val="600"/>
              </a:spcAft>
            </a:pPr>
            <a:r>
              <a:rPr lang="ru-RU" b="1" dirty="0">
                <a:latin typeface="Times New Roman" panose="02020603050405020304" pitchFamily="18" charset="0"/>
                <a:cs typeface="Times New Roman" panose="02020603050405020304" pitchFamily="18" charset="0"/>
              </a:rPr>
              <a:t>Налог на имущество физических лиц</a:t>
            </a:r>
          </a:p>
          <a:p>
            <a:pPr>
              <a:spcAft>
                <a:spcPts val="600"/>
              </a:spcAft>
            </a:pPr>
            <a:r>
              <a:rPr lang="ru-RU" b="1" dirty="0">
                <a:latin typeface="Times New Roman" panose="02020603050405020304" pitchFamily="18" charset="0"/>
                <a:cs typeface="Times New Roman" panose="02020603050405020304" pitchFamily="18" charset="0"/>
              </a:rPr>
              <a:t>Земельный налог</a:t>
            </a:r>
          </a:p>
          <a:p>
            <a:pPr>
              <a:spcAft>
                <a:spcPts val="600"/>
              </a:spcAft>
            </a:pPr>
            <a:r>
              <a:rPr lang="ru-RU" b="1" dirty="0">
                <a:latin typeface="Times New Roman" panose="02020603050405020304" pitchFamily="18" charset="0"/>
                <a:cs typeface="Times New Roman" panose="02020603050405020304" pitchFamily="18" charset="0"/>
              </a:rPr>
              <a:t>Госпошлина</a:t>
            </a:r>
            <a:r>
              <a:rPr lang="en-US" b="1" dirty="0">
                <a:latin typeface="Times New Roman" panose="02020603050405020304" pitchFamily="18" charset="0"/>
                <a:cs typeface="Times New Roman" panose="02020603050405020304" pitchFamily="18" charset="0"/>
              </a:rPr>
              <a:t> </a:t>
            </a:r>
            <a:endParaRPr lang="ru-RU" b="1" dirty="0">
              <a:latin typeface="Times New Roman" panose="02020603050405020304" pitchFamily="18" charset="0"/>
              <a:cs typeface="Times New Roman" panose="02020603050405020304" pitchFamily="18" charset="0"/>
            </a:endParaRPr>
          </a:p>
        </p:txBody>
      </p:sp>
      <p:sp>
        <p:nvSpPr>
          <p:cNvPr id="16" name="Прямоугольник 15">
            <a:extLst>
              <a:ext uri="{FF2B5EF4-FFF2-40B4-BE49-F238E27FC236}">
                <a16:creationId xmlns:a16="http://schemas.microsoft.com/office/drawing/2014/main" id="{9223B4E7-D785-4114-B14B-2E9C76CBD46C}"/>
              </a:ext>
            </a:extLst>
          </p:cNvPr>
          <p:cNvSpPr/>
          <p:nvPr/>
        </p:nvSpPr>
        <p:spPr>
          <a:xfrm>
            <a:off x="9660982" y="1833971"/>
            <a:ext cx="176100" cy="194854"/>
          </a:xfrm>
          <a:prstGeom prst="rect">
            <a:avLst/>
          </a:prstGeom>
          <a:solidFill>
            <a:srgbClr val="93AFE1"/>
          </a:solidFill>
          <a:ln>
            <a:solidFill>
              <a:srgbClr val="93AF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Прямоугольник 23">
            <a:extLst>
              <a:ext uri="{FF2B5EF4-FFF2-40B4-BE49-F238E27FC236}">
                <a16:creationId xmlns:a16="http://schemas.microsoft.com/office/drawing/2014/main" id="{9223B4E7-D785-4114-B14B-2E9C76CBD46C}"/>
              </a:ext>
            </a:extLst>
          </p:cNvPr>
          <p:cNvSpPr/>
          <p:nvPr/>
        </p:nvSpPr>
        <p:spPr>
          <a:xfrm>
            <a:off x="9660982" y="2455144"/>
            <a:ext cx="176100" cy="194854"/>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Прямоугольник 24">
            <a:extLst>
              <a:ext uri="{FF2B5EF4-FFF2-40B4-BE49-F238E27FC236}">
                <a16:creationId xmlns:a16="http://schemas.microsoft.com/office/drawing/2014/main" id="{9223B4E7-D785-4114-B14B-2E9C76CBD46C}"/>
              </a:ext>
            </a:extLst>
          </p:cNvPr>
          <p:cNvSpPr/>
          <p:nvPr/>
        </p:nvSpPr>
        <p:spPr>
          <a:xfrm>
            <a:off x="9660982" y="2851776"/>
            <a:ext cx="176100" cy="194854"/>
          </a:xfrm>
          <a:prstGeom prst="rect">
            <a:avLst/>
          </a:prstGeom>
          <a:solidFill>
            <a:srgbClr val="CE4A70"/>
          </a:solidFill>
          <a:ln>
            <a:solidFill>
              <a:srgbClr val="CE4A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Прямоугольник 25">
            <a:extLst>
              <a:ext uri="{FF2B5EF4-FFF2-40B4-BE49-F238E27FC236}">
                <a16:creationId xmlns:a16="http://schemas.microsoft.com/office/drawing/2014/main" id="{9223B4E7-D785-4114-B14B-2E9C76CBD46C}"/>
              </a:ext>
            </a:extLst>
          </p:cNvPr>
          <p:cNvSpPr/>
          <p:nvPr/>
        </p:nvSpPr>
        <p:spPr>
          <a:xfrm>
            <a:off x="9660982" y="3482495"/>
            <a:ext cx="176100" cy="194854"/>
          </a:xfrm>
          <a:prstGeom prst="rect">
            <a:avLst/>
          </a:prstGeom>
          <a:solidFill>
            <a:srgbClr val="02B352"/>
          </a:solidFill>
          <a:ln>
            <a:solidFill>
              <a:srgbClr val="02B3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 name="Прямоугольник 26">
            <a:extLst>
              <a:ext uri="{FF2B5EF4-FFF2-40B4-BE49-F238E27FC236}">
                <a16:creationId xmlns:a16="http://schemas.microsoft.com/office/drawing/2014/main" id="{9223B4E7-D785-4114-B14B-2E9C76CBD46C}"/>
              </a:ext>
            </a:extLst>
          </p:cNvPr>
          <p:cNvSpPr/>
          <p:nvPr/>
        </p:nvSpPr>
        <p:spPr>
          <a:xfrm>
            <a:off x="9660982" y="4063022"/>
            <a:ext cx="176100" cy="194854"/>
          </a:xfrm>
          <a:prstGeom prst="rect">
            <a:avLst/>
          </a:prstGeom>
          <a:solidFill>
            <a:srgbClr val="EF7F32"/>
          </a:solidFill>
          <a:ln>
            <a:solidFill>
              <a:srgbClr val="EF7F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 name="Прямоугольник 27">
            <a:extLst>
              <a:ext uri="{FF2B5EF4-FFF2-40B4-BE49-F238E27FC236}">
                <a16:creationId xmlns:a16="http://schemas.microsoft.com/office/drawing/2014/main" id="{9223B4E7-D785-4114-B14B-2E9C76CBD46C}"/>
              </a:ext>
            </a:extLst>
          </p:cNvPr>
          <p:cNvSpPr/>
          <p:nvPr/>
        </p:nvSpPr>
        <p:spPr>
          <a:xfrm>
            <a:off x="9660982" y="4401119"/>
            <a:ext cx="176100" cy="194854"/>
          </a:xfrm>
          <a:prstGeom prst="rect">
            <a:avLst/>
          </a:prstGeom>
          <a:solidFill>
            <a:srgbClr val="4673C7"/>
          </a:solidFill>
          <a:ln>
            <a:solidFill>
              <a:srgbClr val="5487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 name="Прямоугольник 28"/>
          <p:cNvSpPr/>
          <p:nvPr/>
        </p:nvSpPr>
        <p:spPr>
          <a:xfrm>
            <a:off x="11014717" y="6040288"/>
            <a:ext cx="1120820" cy="584775"/>
          </a:xfrm>
          <a:prstGeom prst="rect">
            <a:avLst/>
          </a:prstGeom>
        </p:spPr>
        <p:txBody>
          <a:bodyPr wrap="none">
            <a:spAutoFit/>
          </a:bodyPr>
          <a:lstStyle/>
          <a:p>
            <a:r>
              <a:rPr lang="ru-RU" sz="3200" b="1" dirty="0"/>
              <a:t>млн. </a:t>
            </a:r>
            <a:endParaRPr lang="ru-RU" sz="3200" dirty="0"/>
          </a:p>
        </p:txBody>
      </p:sp>
      <p:sp>
        <p:nvSpPr>
          <p:cNvPr id="2" name="Левая фигурная скобка 1"/>
          <p:cNvSpPr/>
          <p:nvPr/>
        </p:nvSpPr>
        <p:spPr>
          <a:xfrm>
            <a:off x="1064393" y="2851776"/>
            <a:ext cx="431898" cy="3105679"/>
          </a:xfrm>
          <a:prstGeom prst="leftBrace">
            <a:avLst/>
          </a:prstGeom>
          <a:ln w="317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13" name="Левая фигурная скобка 12"/>
          <p:cNvSpPr/>
          <p:nvPr/>
        </p:nvSpPr>
        <p:spPr>
          <a:xfrm>
            <a:off x="3483743" y="2385051"/>
            <a:ext cx="526282" cy="3655237"/>
          </a:xfrm>
          <a:prstGeom prst="leftBrace">
            <a:avLst/>
          </a:prstGeom>
          <a:ln w="317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14" name="Левая фигурная скобка 13"/>
          <p:cNvSpPr/>
          <p:nvPr/>
        </p:nvSpPr>
        <p:spPr>
          <a:xfrm>
            <a:off x="5995108" y="1543051"/>
            <a:ext cx="424742" cy="4605762"/>
          </a:xfrm>
          <a:prstGeom prst="leftBrace">
            <a:avLst/>
          </a:prstGeom>
          <a:ln w="317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3" name="TextBox 2"/>
          <p:cNvSpPr txBox="1"/>
          <p:nvPr/>
        </p:nvSpPr>
        <p:spPr>
          <a:xfrm rot="18006331">
            <a:off x="293731" y="3920282"/>
            <a:ext cx="1047083" cy="523220"/>
          </a:xfrm>
          <a:prstGeom prst="rect">
            <a:avLst/>
          </a:prstGeom>
          <a:noFill/>
        </p:spPr>
        <p:txBody>
          <a:bodyPr wrap="square" rtlCol="0">
            <a:spAutoFit/>
          </a:bodyPr>
          <a:lstStyle/>
          <a:p>
            <a:r>
              <a:rPr lang="en-US" sz="2800" b="1" dirty="0" smtClean="0">
                <a:solidFill>
                  <a:srgbClr val="000000"/>
                </a:solidFill>
              </a:rPr>
              <a:t>3190</a:t>
            </a:r>
            <a:endParaRPr lang="ru-RU" sz="2800" b="1" dirty="0">
              <a:solidFill>
                <a:srgbClr val="000000"/>
              </a:solidFill>
            </a:endParaRPr>
          </a:p>
        </p:txBody>
      </p:sp>
      <p:sp>
        <p:nvSpPr>
          <p:cNvPr id="17" name="TextBox 16"/>
          <p:cNvSpPr txBox="1"/>
          <p:nvPr/>
        </p:nvSpPr>
        <p:spPr>
          <a:xfrm rot="18006331">
            <a:off x="2734417" y="3671181"/>
            <a:ext cx="1047083" cy="523220"/>
          </a:xfrm>
          <a:prstGeom prst="rect">
            <a:avLst/>
          </a:prstGeom>
          <a:noFill/>
        </p:spPr>
        <p:txBody>
          <a:bodyPr wrap="square" rtlCol="0">
            <a:spAutoFit/>
          </a:bodyPr>
          <a:lstStyle/>
          <a:p>
            <a:r>
              <a:rPr lang="en-US" sz="2800" b="1" dirty="0" smtClean="0">
                <a:solidFill>
                  <a:srgbClr val="000000"/>
                </a:solidFill>
              </a:rPr>
              <a:t>3577</a:t>
            </a:r>
            <a:endParaRPr lang="ru-RU" sz="2800" b="1" dirty="0">
              <a:solidFill>
                <a:srgbClr val="000000"/>
              </a:solidFill>
            </a:endParaRPr>
          </a:p>
        </p:txBody>
      </p:sp>
      <p:sp>
        <p:nvSpPr>
          <p:cNvPr id="18" name="TextBox 17"/>
          <p:cNvSpPr txBox="1"/>
          <p:nvPr/>
        </p:nvSpPr>
        <p:spPr>
          <a:xfrm rot="18006331">
            <a:off x="5190969" y="3366920"/>
            <a:ext cx="1047083" cy="523220"/>
          </a:xfrm>
          <a:prstGeom prst="rect">
            <a:avLst/>
          </a:prstGeom>
          <a:noFill/>
        </p:spPr>
        <p:txBody>
          <a:bodyPr wrap="square" rtlCol="0">
            <a:spAutoFit/>
          </a:bodyPr>
          <a:lstStyle/>
          <a:p>
            <a:r>
              <a:rPr lang="ru-RU" sz="2800" b="1" dirty="0" smtClean="0">
                <a:solidFill>
                  <a:srgbClr val="000000"/>
                </a:solidFill>
              </a:rPr>
              <a:t>4398</a:t>
            </a:r>
            <a:endParaRPr lang="ru-RU" sz="2800" b="1" dirty="0">
              <a:solidFill>
                <a:srgbClr val="000000"/>
              </a:solidFill>
            </a:endParaRPr>
          </a:p>
        </p:txBody>
      </p:sp>
    </p:spTree>
    <p:extLst>
      <p:ext uri="{BB962C8B-B14F-4D97-AF65-F5344CB8AC3E}">
        <p14:creationId xmlns:p14="http://schemas.microsoft.com/office/powerpoint/2010/main" val="2686468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Google Shape;501;p23">
            <a:extLst>
              <a:ext uri="{FF2B5EF4-FFF2-40B4-BE49-F238E27FC236}">
                <a16:creationId xmlns:a16="http://schemas.microsoft.com/office/drawing/2014/main" id="{0BEAD637-8E00-4625-B4C0-7063DB287A11}"/>
              </a:ext>
            </a:extLst>
          </p:cNvPr>
          <p:cNvSpPr txBox="1">
            <a:spLocks/>
          </p:cNvSpPr>
          <p:nvPr/>
        </p:nvSpPr>
        <p:spPr>
          <a:xfrm>
            <a:off x="114623" y="254635"/>
            <a:ext cx="11354476" cy="1442280"/>
          </a:xfrm>
          <a:prstGeom prst="rect">
            <a:avLst/>
          </a:prstGeom>
        </p:spPr>
        <p:txBody>
          <a:bodyPr spcFirstLastPara="1" wrap="square" lIns="91425" tIns="91425" rIns="91425" bIns="91425"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pPr>
            <a:r>
              <a:rPr lang="ru-RU" sz="2800" b="1" dirty="0">
                <a:solidFill>
                  <a:schemeClr val="tx2">
                    <a:lumMod val="50000"/>
                  </a:schemeClr>
                </a:solidFill>
              </a:rPr>
              <a:t>ДИНАМИКА И СТРУКТУРА</a:t>
            </a:r>
            <a:r>
              <a:rPr lang="ru-RU" sz="2800" b="1" dirty="0"/>
              <a:t> НЕНАЛОГОВЫХ ДОХОДОВ</a:t>
            </a:r>
          </a:p>
          <a:p>
            <a:pPr algn="ctr">
              <a:spcBef>
                <a:spcPts val="0"/>
              </a:spcBef>
            </a:pPr>
            <a:r>
              <a:rPr lang="ru-RU" sz="2800" b="1" dirty="0"/>
              <a:t> ГОРОДСКОГО БЮДЖЕТА В 2022-2024 ГОДАХ (факт)</a:t>
            </a:r>
          </a:p>
        </p:txBody>
      </p:sp>
      <p:graphicFrame>
        <p:nvGraphicFramePr>
          <p:cNvPr id="11" name="Диаграмма 10">
            <a:extLst>
              <a:ext uri="{FF2B5EF4-FFF2-40B4-BE49-F238E27FC236}">
                <a16:creationId xmlns:a16="http://schemas.microsoft.com/office/drawing/2014/main" id="{72B41381-5E63-4724-BC9D-C900853B6FC9}"/>
              </a:ext>
            </a:extLst>
          </p:cNvPr>
          <p:cNvGraphicFramePr/>
          <p:nvPr>
            <p:extLst>
              <p:ext uri="{D42A27DB-BD31-4B8C-83A1-F6EECF244321}">
                <p14:modId xmlns:p14="http://schemas.microsoft.com/office/powerpoint/2010/main" val="822045854"/>
              </p:ext>
            </p:extLst>
          </p:nvPr>
        </p:nvGraphicFramePr>
        <p:xfrm>
          <a:off x="114623" y="1463978"/>
          <a:ext cx="9082454" cy="5161085"/>
        </p:xfrm>
        <a:graphic>
          <a:graphicData uri="http://schemas.openxmlformats.org/drawingml/2006/chart">
            <c:chart xmlns:c="http://schemas.openxmlformats.org/drawingml/2006/chart" xmlns:r="http://schemas.openxmlformats.org/officeDocument/2006/relationships" r:id="rId2"/>
          </a:graphicData>
        </a:graphic>
      </p:graphicFrame>
      <p:sp>
        <p:nvSpPr>
          <p:cNvPr id="2" name="Прямоугольник 1"/>
          <p:cNvSpPr/>
          <p:nvPr/>
        </p:nvSpPr>
        <p:spPr>
          <a:xfrm>
            <a:off x="11014717" y="6040288"/>
            <a:ext cx="1120820" cy="584775"/>
          </a:xfrm>
          <a:prstGeom prst="rect">
            <a:avLst/>
          </a:prstGeom>
        </p:spPr>
        <p:txBody>
          <a:bodyPr wrap="none">
            <a:spAutoFit/>
          </a:bodyPr>
          <a:lstStyle/>
          <a:p>
            <a:r>
              <a:rPr lang="ru-RU" sz="3200" b="1" dirty="0"/>
              <a:t>млн. </a:t>
            </a:r>
            <a:endParaRPr lang="ru-RU" sz="3200" dirty="0"/>
          </a:p>
        </p:txBody>
      </p:sp>
      <p:sp>
        <p:nvSpPr>
          <p:cNvPr id="13" name="TextBox 12">
            <a:extLst>
              <a:ext uri="{FF2B5EF4-FFF2-40B4-BE49-F238E27FC236}">
                <a16:creationId xmlns:a16="http://schemas.microsoft.com/office/drawing/2014/main" id="{E19CBF50-2620-436E-B29A-FA713C9E0B39}"/>
              </a:ext>
            </a:extLst>
          </p:cNvPr>
          <p:cNvSpPr txBox="1"/>
          <p:nvPr/>
        </p:nvSpPr>
        <p:spPr>
          <a:xfrm>
            <a:off x="9448215" y="1463978"/>
            <a:ext cx="2556693" cy="3431709"/>
          </a:xfrm>
          <a:prstGeom prst="rect">
            <a:avLst/>
          </a:prstGeom>
          <a:noFill/>
        </p:spPr>
        <p:txBody>
          <a:bodyPr wrap="square" rtlCol="0">
            <a:spAutoFit/>
          </a:bodyPr>
          <a:lstStyle/>
          <a:p>
            <a:pPr>
              <a:spcAft>
                <a:spcPts val="600"/>
              </a:spcAft>
            </a:pPr>
            <a:r>
              <a:rPr lang="ru-RU" sz="1600" b="1" dirty="0">
                <a:latin typeface="Times New Roman" panose="02020603050405020304" pitchFamily="18" charset="0"/>
                <a:cs typeface="Times New Roman" panose="02020603050405020304" pitchFamily="18" charset="0"/>
              </a:rPr>
              <a:t>Доходы от использования мун. имущества</a:t>
            </a:r>
            <a:r>
              <a:rPr lang="en-US" sz="1600" b="1" dirty="0">
                <a:latin typeface="Times New Roman" panose="02020603050405020304" pitchFamily="18" charset="0"/>
                <a:cs typeface="Times New Roman" panose="02020603050405020304" pitchFamily="18" charset="0"/>
              </a:rPr>
              <a:t>    </a:t>
            </a:r>
            <a:r>
              <a:rPr lang="ru-RU" sz="1600" b="1" dirty="0">
                <a:latin typeface="Times New Roman" panose="02020603050405020304" pitchFamily="18" charset="0"/>
                <a:cs typeface="Times New Roman" panose="02020603050405020304" pitchFamily="18" charset="0"/>
              </a:rPr>
              <a:t>        </a:t>
            </a:r>
          </a:p>
          <a:p>
            <a:pPr>
              <a:spcAft>
                <a:spcPts val="600"/>
              </a:spcAft>
            </a:pPr>
            <a:r>
              <a:rPr lang="ru-RU" sz="1600" b="1" dirty="0">
                <a:latin typeface="Times New Roman" panose="02020603050405020304" pitchFamily="18" charset="0"/>
                <a:cs typeface="Times New Roman" panose="02020603050405020304" pitchFamily="18" charset="0"/>
              </a:rPr>
              <a:t>Платежи при пользовании </a:t>
            </a:r>
            <a:r>
              <a:rPr lang="ru-RU" sz="1600" b="1" dirty="0" err="1">
                <a:latin typeface="Times New Roman" panose="02020603050405020304" pitchFamily="18" charset="0"/>
                <a:cs typeface="Times New Roman" panose="02020603050405020304" pitchFamily="18" charset="0"/>
              </a:rPr>
              <a:t>прир</a:t>
            </a:r>
            <a:r>
              <a:rPr lang="ru-RU" sz="1600" b="1" dirty="0">
                <a:latin typeface="Times New Roman" panose="02020603050405020304" pitchFamily="18" charset="0"/>
                <a:cs typeface="Times New Roman" panose="02020603050405020304" pitchFamily="18" charset="0"/>
              </a:rPr>
              <a:t>. ресурсами      </a:t>
            </a:r>
          </a:p>
          <a:p>
            <a:pPr>
              <a:spcAft>
                <a:spcPts val="600"/>
              </a:spcAft>
            </a:pPr>
            <a:r>
              <a:rPr lang="ru-RU" sz="1600" b="1" dirty="0">
                <a:latin typeface="Times New Roman" panose="02020603050405020304" pitchFamily="18" charset="0"/>
                <a:cs typeface="Times New Roman" panose="02020603050405020304" pitchFamily="18" charset="0"/>
              </a:rPr>
              <a:t>Доходы от оказания платных услуг</a:t>
            </a:r>
            <a:r>
              <a:rPr lang="en-US" sz="1600" b="1" dirty="0">
                <a:latin typeface="Times New Roman" panose="02020603050405020304" pitchFamily="18" charset="0"/>
                <a:cs typeface="Times New Roman" panose="02020603050405020304" pitchFamily="18" charset="0"/>
              </a:rPr>
              <a:t>                       </a:t>
            </a:r>
            <a:r>
              <a:rPr lang="ru-RU" sz="1600" b="1" dirty="0">
                <a:latin typeface="Times New Roman" panose="02020603050405020304" pitchFamily="18" charset="0"/>
                <a:cs typeface="Times New Roman" panose="02020603050405020304" pitchFamily="18" charset="0"/>
              </a:rPr>
              <a:t>  </a:t>
            </a:r>
          </a:p>
          <a:p>
            <a:pPr>
              <a:spcAft>
                <a:spcPts val="600"/>
              </a:spcAft>
            </a:pPr>
            <a:r>
              <a:rPr lang="ru-RU" sz="1600" b="1" dirty="0">
                <a:latin typeface="Times New Roman" panose="02020603050405020304" pitchFamily="18" charset="0"/>
                <a:cs typeface="Times New Roman" panose="02020603050405020304" pitchFamily="18" charset="0"/>
              </a:rPr>
              <a:t>Доходы от продажи мат. и немат. активов     </a:t>
            </a:r>
          </a:p>
          <a:p>
            <a:pPr>
              <a:spcAft>
                <a:spcPts val="600"/>
              </a:spcAft>
            </a:pPr>
            <a:r>
              <a:rPr lang="ru-RU" sz="1600" b="1" dirty="0">
                <a:latin typeface="Times New Roman" panose="02020603050405020304" pitchFamily="18" charset="0"/>
                <a:cs typeface="Times New Roman" panose="02020603050405020304" pitchFamily="18" charset="0"/>
              </a:rPr>
              <a:t>Штрафы, санкции, возмещение ущерба</a:t>
            </a:r>
          </a:p>
          <a:p>
            <a:pPr>
              <a:spcAft>
                <a:spcPts val="600"/>
              </a:spcAft>
            </a:pPr>
            <a:r>
              <a:rPr lang="ru-RU" sz="1600" b="1" dirty="0">
                <a:latin typeface="Times New Roman" panose="02020603050405020304" pitchFamily="18" charset="0"/>
                <a:cs typeface="Times New Roman" panose="02020603050405020304" pitchFamily="18" charset="0"/>
              </a:rPr>
              <a:t>Прочие неналоговые</a:t>
            </a:r>
            <a:r>
              <a:rPr lang="en-US" sz="1600" b="1" dirty="0">
                <a:latin typeface="Times New Roman" panose="02020603050405020304" pitchFamily="18" charset="0"/>
                <a:cs typeface="Times New Roman" panose="02020603050405020304" pitchFamily="18" charset="0"/>
              </a:rPr>
              <a:t> </a:t>
            </a:r>
            <a:endParaRPr lang="ru-RU" sz="1600" b="1"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9269599" y="1542338"/>
            <a:ext cx="174172" cy="217714"/>
          </a:xfrm>
          <a:prstGeom prst="rect">
            <a:avLst/>
          </a:prstGeom>
          <a:solidFill>
            <a:srgbClr val="ABA9CB"/>
          </a:solidFill>
          <a:ln>
            <a:solidFill>
              <a:srgbClr val="ABA9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9278499" y="3487491"/>
            <a:ext cx="174172" cy="217714"/>
          </a:xfrm>
          <a:prstGeom prst="rect">
            <a:avLst/>
          </a:prstGeom>
          <a:solidFill>
            <a:srgbClr val="00B150"/>
          </a:solidFill>
          <a:ln>
            <a:solidFill>
              <a:srgbClr val="00B1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9269599" y="2145365"/>
            <a:ext cx="174172" cy="217714"/>
          </a:xfrm>
          <a:prstGeom prst="rect">
            <a:avLst/>
          </a:prstGeom>
          <a:solidFill>
            <a:srgbClr val="FFB974"/>
          </a:solidFill>
          <a:ln>
            <a:solidFill>
              <a:srgbClr val="FFB9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9278499" y="4069160"/>
            <a:ext cx="174172" cy="217714"/>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Прямоугольник 11"/>
          <p:cNvSpPr/>
          <p:nvPr/>
        </p:nvSpPr>
        <p:spPr>
          <a:xfrm>
            <a:off x="9269599" y="2941090"/>
            <a:ext cx="174172" cy="217714"/>
          </a:xfrm>
          <a:prstGeom prst="rect">
            <a:avLst/>
          </a:prstGeom>
          <a:solidFill>
            <a:srgbClr val="BF1264"/>
          </a:solidFill>
          <a:ln>
            <a:solidFill>
              <a:srgbClr val="BF1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Прямоугольник 13"/>
          <p:cNvSpPr/>
          <p:nvPr/>
        </p:nvSpPr>
        <p:spPr>
          <a:xfrm>
            <a:off x="9269599" y="4600483"/>
            <a:ext cx="174172" cy="217714"/>
          </a:xfrm>
          <a:prstGeom prst="rect">
            <a:avLst/>
          </a:prstGeom>
          <a:solidFill>
            <a:srgbClr val="4472C5"/>
          </a:solidFill>
          <a:ln>
            <a:solidFill>
              <a:srgbClr val="4472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Левая фигурная скобка 14"/>
          <p:cNvSpPr/>
          <p:nvPr/>
        </p:nvSpPr>
        <p:spPr>
          <a:xfrm>
            <a:off x="1473967" y="2906257"/>
            <a:ext cx="392160" cy="2751593"/>
          </a:xfrm>
          <a:prstGeom prst="leftBrace">
            <a:avLst/>
          </a:prstGeom>
          <a:ln w="31750">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solidFill>
                <a:srgbClr val="000000"/>
              </a:solidFill>
            </a:endParaRPr>
          </a:p>
        </p:txBody>
      </p:sp>
      <p:sp>
        <p:nvSpPr>
          <p:cNvPr id="16" name="Левая фигурная скобка 15"/>
          <p:cNvSpPr/>
          <p:nvPr/>
        </p:nvSpPr>
        <p:spPr>
          <a:xfrm>
            <a:off x="6136242" y="3095625"/>
            <a:ext cx="407433" cy="2790826"/>
          </a:xfrm>
          <a:prstGeom prst="leftBrace">
            <a:avLst/>
          </a:prstGeom>
          <a:ln w="31750">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solidFill>
                <a:srgbClr val="000000"/>
              </a:solidFill>
            </a:endParaRPr>
          </a:p>
        </p:txBody>
      </p:sp>
      <p:sp>
        <p:nvSpPr>
          <p:cNvPr id="17" name="Левая фигурная скобка 16"/>
          <p:cNvSpPr/>
          <p:nvPr/>
        </p:nvSpPr>
        <p:spPr>
          <a:xfrm>
            <a:off x="3683767" y="1760052"/>
            <a:ext cx="431033" cy="4002573"/>
          </a:xfrm>
          <a:prstGeom prst="leftBrace">
            <a:avLst/>
          </a:prstGeom>
          <a:ln w="31750">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solidFill>
                <a:srgbClr val="000000"/>
              </a:solidFill>
            </a:endParaRPr>
          </a:p>
        </p:txBody>
      </p:sp>
      <p:sp>
        <p:nvSpPr>
          <p:cNvPr id="18" name="TextBox 1"/>
          <p:cNvSpPr txBox="1"/>
          <p:nvPr/>
        </p:nvSpPr>
        <p:spPr>
          <a:xfrm rot="18065504">
            <a:off x="3014121" y="3315478"/>
            <a:ext cx="837019" cy="442463"/>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ru-RU" sz="2400" b="1" dirty="0" smtClean="0">
                <a:solidFill>
                  <a:srgbClr val="C00000"/>
                </a:solidFill>
              </a:rPr>
              <a:t>1379</a:t>
            </a:r>
            <a:endParaRPr lang="ru-RU" sz="2400" b="1" dirty="0">
              <a:solidFill>
                <a:srgbClr val="C00000"/>
              </a:solidFill>
            </a:endParaRPr>
          </a:p>
        </p:txBody>
      </p:sp>
      <p:sp>
        <p:nvSpPr>
          <p:cNvPr id="19" name="TextBox 1"/>
          <p:cNvSpPr txBox="1"/>
          <p:nvPr/>
        </p:nvSpPr>
        <p:spPr>
          <a:xfrm rot="18065504">
            <a:off x="755754" y="3797174"/>
            <a:ext cx="837019" cy="442463"/>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ru-RU" sz="2400" b="1" dirty="0" smtClean="0">
                <a:solidFill>
                  <a:srgbClr val="C00000"/>
                </a:solidFill>
              </a:rPr>
              <a:t>983</a:t>
            </a:r>
            <a:endParaRPr lang="ru-RU" sz="2400" b="1" dirty="0">
              <a:solidFill>
                <a:srgbClr val="C00000"/>
              </a:solidFill>
            </a:endParaRPr>
          </a:p>
        </p:txBody>
      </p:sp>
    </p:spTree>
    <p:extLst>
      <p:ext uri="{BB962C8B-B14F-4D97-AF65-F5344CB8AC3E}">
        <p14:creationId xmlns:p14="http://schemas.microsoft.com/office/powerpoint/2010/main" val="953972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E913489-DA6C-4715-B2B6-E1F441F6658D}"/>
              </a:ext>
            </a:extLst>
          </p:cNvPr>
          <p:cNvSpPr txBox="1">
            <a:spLocks/>
          </p:cNvSpPr>
          <p:nvPr/>
        </p:nvSpPr>
        <p:spPr>
          <a:xfrm>
            <a:off x="2045417" y="204745"/>
            <a:ext cx="8727358" cy="1069514"/>
          </a:xfrm>
          <a:prstGeom prst="rect">
            <a:avLst/>
          </a:prstGeom>
          <a:noFill/>
          <a:ln>
            <a:noFill/>
          </a:ln>
        </p:spPr>
        <p:txBody>
          <a:bodyPr spcFirstLastPara="1" wrap="square" lIns="91425" tIns="91425" rIns="91425" bIns="91425" anchor="t" anchorCtr="0">
            <a:noAutofit/>
          </a:bodyPr>
          <a:lstStyle>
            <a:defPPr>
              <a:defRPr lang="ru-RU"/>
            </a:defPPr>
            <a:lvl1pPr>
              <a:lnSpc>
                <a:spcPct val="90000"/>
              </a:lnSpc>
              <a:spcBef>
                <a:spcPct val="0"/>
              </a:spcBef>
              <a:buNone/>
              <a:defRPr sz="2400" b="1">
                <a:solidFill>
                  <a:srgbClr val="1C4587"/>
                </a:solidFill>
                <a:latin typeface="+mj-lt"/>
                <a:ea typeface="+mj-ea"/>
                <a:cs typeface="+mj-cs"/>
              </a:defRPr>
            </a:lvl1pPr>
          </a:lstStyle>
          <a:p>
            <a:r>
              <a:rPr lang="ru-RU" sz="2800" dirty="0"/>
              <a:t>Структура и динамика безвозмездных поступлений</a:t>
            </a:r>
            <a:r>
              <a:rPr lang="en-US" sz="2800" dirty="0"/>
              <a:t> </a:t>
            </a:r>
            <a:endParaRPr lang="ru-RU" sz="2800" dirty="0"/>
          </a:p>
          <a:p>
            <a:r>
              <a:rPr lang="ru-RU" sz="2800" dirty="0"/>
              <a:t>городского бюджета в 2022-2024 годах (факт)</a:t>
            </a:r>
          </a:p>
        </p:txBody>
      </p:sp>
      <p:graphicFrame>
        <p:nvGraphicFramePr>
          <p:cNvPr id="3" name="Объект 12">
            <a:extLst>
              <a:ext uri="{FF2B5EF4-FFF2-40B4-BE49-F238E27FC236}">
                <a16:creationId xmlns:a16="http://schemas.microsoft.com/office/drawing/2014/main" id="{31B7EE14-263F-4B73-A5AF-37E452432C71}"/>
              </a:ext>
            </a:extLst>
          </p:cNvPr>
          <p:cNvGraphicFramePr>
            <a:graphicFrameLocks/>
          </p:cNvGraphicFramePr>
          <p:nvPr>
            <p:extLst>
              <p:ext uri="{D42A27DB-BD31-4B8C-83A1-F6EECF244321}">
                <p14:modId xmlns:p14="http://schemas.microsoft.com/office/powerpoint/2010/main" val="1025573424"/>
              </p:ext>
            </p:extLst>
          </p:nvPr>
        </p:nvGraphicFramePr>
        <p:xfrm>
          <a:off x="1165814" y="1534371"/>
          <a:ext cx="10486564" cy="4382422"/>
        </p:xfrm>
        <a:graphic>
          <a:graphicData uri="http://schemas.openxmlformats.org/drawingml/2006/chart">
            <c:chart xmlns:c="http://schemas.openxmlformats.org/drawingml/2006/chart" xmlns:r="http://schemas.openxmlformats.org/officeDocument/2006/relationships" r:id="rId2"/>
          </a:graphicData>
        </a:graphic>
      </p:graphicFrame>
      <p:sp>
        <p:nvSpPr>
          <p:cNvPr id="4" name="Прямоугольник 3"/>
          <p:cNvSpPr/>
          <p:nvPr/>
        </p:nvSpPr>
        <p:spPr>
          <a:xfrm>
            <a:off x="11014717" y="6040288"/>
            <a:ext cx="1120820" cy="584775"/>
          </a:xfrm>
          <a:prstGeom prst="rect">
            <a:avLst/>
          </a:prstGeom>
        </p:spPr>
        <p:txBody>
          <a:bodyPr wrap="none">
            <a:spAutoFit/>
          </a:bodyPr>
          <a:lstStyle/>
          <a:p>
            <a:r>
              <a:rPr lang="ru-RU" sz="3200" b="1" dirty="0"/>
              <a:t>млн. </a:t>
            </a:r>
            <a:endParaRPr lang="ru-RU" sz="3200" dirty="0"/>
          </a:p>
        </p:txBody>
      </p:sp>
      <p:sp>
        <p:nvSpPr>
          <p:cNvPr id="5" name="Левая фигурная скобка 4"/>
          <p:cNvSpPr/>
          <p:nvPr/>
        </p:nvSpPr>
        <p:spPr>
          <a:xfrm rot="4115659">
            <a:off x="3158031" y="1122537"/>
            <a:ext cx="380090" cy="1518530"/>
          </a:xfrm>
          <a:prstGeom prst="leftBrace">
            <a:avLst/>
          </a:prstGeom>
          <a:ln w="317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10" name="Левая фигурная скобка 9"/>
          <p:cNvSpPr/>
          <p:nvPr/>
        </p:nvSpPr>
        <p:spPr>
          <a:xfrm rot="4115659">
            <a:off x="5891271" y="911373"/>
            <a:ext cx="380090" cy="1518530"/>
          </a:xfrm>
          <a:prstGeom prst="leftBrace">
            <a:avLst/>
          </a:prstGeom>
          <a:ln w="317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11" name="Левая фигурная скобка 10"/>
          <p:cNvSpPr/>
          <p:nvPr/>
        </p:nvSpPr>
        <p:spPr>
          <a:xfrm rot="4115659">
            <a:off x="8530131" y="1075651"/>
            <a:ext cx="380090" cy="1518530"/>
          </a:xfrm>
          <a:prstGeom prst="leftBrace">
            <a:avLst/>
          </a:prstGeom>
          <a:ln w="317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6" name="TextBox 5"/>
          <p:cNvSpPr txBox="1"/>
          <p:nvPr/>
        </p:nvSpPr>
        <p:spPr>
          <a:xfrm rot="20326783">
            <a:off x="2742846" y="1269824"/>
            <a:ext cx="895927" cy="369332"/>
          </a:xfrm>
          <a:prstGeom prst="rect">
            <a:avLst/>
          </a:prstGeom>
          <a:noFill/>
        </p:spPr>
        <p:txBody>
          <a:bodyPr wrap="square" rtlCol="0">
            <a:spAutoFit/>
          </a:bodyPr>
          <a:lstStyle/>
          <a:p>
            <a:r>
              <a:rPr lang="ru-RU" b="1" dirty="0" smtClean="0"/>
              <a:t>10 849</a:t>
            </a:r>
            <a:endParaRPr lang="ru-RU" b="1" dirty="0"/>
          </a:p>
        </p:txBody>
      </p:sp>
      <p:sp>
        <p:nvSpPr>
          <p:cNvPr id="9" name="TextBox 8"/>
          <p:cNvSpPr txBox="1"/>
          <p:nvPr/>
        </p:nvSpPr>
        <p:spPr>
          <a:xfrm rot="20326783">
            <a:off x="5476702" y="1031927"/>
            <a:ext cx="895927" cy="369332"/>
          </a:xfrm>
          <a:prstGeom prst="rect">
            <a:avLst/>
          </a:prstGeom>
          <a:noFill/>
        </p:spPr>
        <p:txBody>
          <a:bodyPr wrap="square" rtlCol="0">
            <a:spAutoFit/>
          </a:bodyPr>
          <a:lstStyle/>
          <a:p>
            <a:r>
              <a:rPr lang="ru-RU" b="1" dirty="0" smtClean="0"/>
              <a:t>11 908</a:t>
            </a:r>
            <a:endParaRPr lang="ru-RU" b="1" dirty="0"/>
          </a:p>
        </p:txBody>
      </p:sp>
      <p:sp>
        <p:nvSpPr>
          <p:cNvPr id="12" name="TextBox 11"/>
          <p:cNvSpPr txBox="1"/>
          <p:nvPr/>
        </p:nvSpPr>
        <p:spPr>
          <a:xfrm rot="20326783">
            <a:off x="8107013" y="1119457"/>
            <a:ext cx="895927" cy="369332"/>
          </a:xfrm>
          <a:prstGeom prst="rect">
            <a:avLst/>
          </a:prstGeom>
          <a:noFill/>
        </p:spPr>
        <p:txBody>
          <a:bodyPr wrap="square" rtlCol="0">
            <a:spAutoFit/>
          </a:bodyPr>
          <a:lstStyle/>
          <a:p>
            <a:r>
              <a:rPr lang="ru-RU" b="1" dirty="0" smtClean="0"/>
              <a:t>10 831</a:t>
            </a:r>
            <a:endParaRPr lang="ru-RU" b="1" dirty="0"/>
          </a:p>
        </p:txBody>
      </p:sp>
    </p:spTree>
    <p:extLst>
      <p:ext uri="{BB962C8B-B14F-4D97-AF65-F5344CB8AC3E}">
        <p14:creationId xmlns:p14="http://schemas.microsoft.com/office/powerpoint/2010/main" val="1365518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Диаграмма 10">
            <a:extLst>
              <a:ext uri="{FF2B5EF4-FFF2-40B4-BE49-F238E27FC236}">
                <a16:creationId xmlns:a16="http://schemas.microsoft.com/office/drawing/2014/main" id="{311648DF-C7B4-45E7-8B29-06B5C9F14446}"/>
              </a:ext>
            </a:extLst>
          </p:cNvPr>
          <p:cNvGraphicFramePr/>
          <p:nvPr>
            <p:extLst>
              <p:ext uri="{D42A27DB-BD31-4B8C-83A1-F6EECF244321}">
                <p14:modId xmlns:p14="http://schemas.microsoft.com/office/powerpoint/2010/main" val="3457072376"/>
              </p:ext>
            </p:extLst>
          </p:nvPr>
        </p:nvGraphicFramePr>
        <p:xfrm>
          <a:off x="1347787" y="1318111"/>
          <a:ext cx="8857751" cy="5712793"/>
        </p:xfrm>
        <a:graphic>
          <a:graphicData uri="http://schemas.openxmlformats.org/drawingml/2006/chart">
            <c:chart xmlns:c="http://schemas.openxmlformats.org/drawingml/2006/chart" xmlns:r="http://schemas.openxmlformats.org/officeDocument/2006/relationships" r:id="rId2"/>
          </a:graphicData>
        </a:graphic>
      </p:graphicFrame>
      <p:sp>
        <p:nvSpPr>
          <p:cNvPr id="12" name="TextBox 11">
            <a:extLst>
              <a:ext uri="{FF2B5EF4-FFF2-40B4-BE49-F238E27FC236}">
                <a16:creationId xmlns:a16="http://schemas.microsoft.com/office/drawing/2014/main" id="{FF54BAD0-B948-45A2-8573-731C1DBCD99C}"/>
              </a:ext>
            </a:extLst>
          </p:cNvPr>
          <p:cNvSpPr txBox="1"/>
          <p:nvPr/>
        </p:nvSpPr>
        <p:spPr>
          <a:xfrm>
            <a:off x="10347081" y="969117"/>
            <a:ext cx="1698281" cy="338554"/>
          </a:xfrm>
          <a:prstGeom prst="rect">
            <a:avLst/>
          </a:prstGeom>
          <a:noFill/>
        </p:spPr>
        <p:txBody>
          <a:bodyPr wrap="square" rtlCol="0">
            <a:spAutoFit/>
          </a:bodyPr>
          <a:lstStyle/>
          <a:p>
            <a:r>
              <a:rPr lang="ru-RU" sz="1600" b="1" dirty="0"/>
              <a:t>млн. рублей</a:t>
            </a:r>
          </a:p>
        </p:txBody>
      </p:sp>
      <p:sp>
        <p:nvSpPr>
          <p:cNvPr id="13" name="Заголовок 1">
            <a:extLst>
              <a:ext uri="{FF2B5EF4-FFF2-40B4-BE49-F238E27FC236}">
                <a16:creationId xmlns:a16="http://schemas.microsoft.com/office/drawing/2014/main" id="{04B1CD27-CD45-4540-AAA9-D2042D550110}"/>
              </a:ext>
            </a:extLst>
          </p:cNvPr>
          <p:cNvSpPr txBox="1">
            <a:spLocks/>
          </p:cNvSpPr>
          <p:nvPr/>
        </p:nvSpPr>
        <p:spPr>
          <a:xfrm>
            <a:off x="818631" y="312271"/>
            <a:ext cx="9528449" cy="1005840"/>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100" b="1" dirty="0">
                <a:solidFill>
                  <a:prstClr val="black"/>
                </a:solidFill>
                <a:latin typeface="Times New Roman" panose="02020603050405020304" pitchFamily="18" charset="0"/>
                <a:cs typeface="Times New Roman" panose="02020603050405020304" pitchFamily="18" charset="0"/>
              </a:rPr>
              <a:t/>
            </a:r>
            <a:br>
              <a:rPr lang="ru-RU" sz="100" b="1" dirty="0">
                <a:solidFill>
                  <a:prstClr val="black"/>
                </a:solidFill>
                <a:latin typeface="Times New Roman" panose="02020603050405020304" pitchFamily="18" charset="0"/>
                <a:cs typeface="Times New Roman" panose="02020603050405020304" pitchFamily="18" charset="0"/>
              </a:rPr>
            </a:br>
            <a:endParaRPr lang="ru-RU" sz="100" b="1" dirty="0">
              <a:solidFill>
                <a:prstClr val="black"/>
              </a:solidFill>
              <a:latin typeface="Times New Roman" panose="02020603050405020304" pitchFamily="18" charset="0"/>
              <a:cs typeface="Times New Roman" panose="02020603050405020304" pitchFamily="18" charset="0"/>
            </a:endParaRPr>
          </a:p>
          <a:p>
            <a:endParaRPr lang="ru-RU" sz="100" b="1" dirty="0">
              <a:solidFill>
                <a:prstClr val="black"/>
              </a:solidFill>
              <a:latin typeface="Times New Roman" panose="02020603050405020304" pitchFamily="18" charset="0"/>
              <a:cs typeface="Times New Roman" panose="02020603050405020304" pitchFamily="18" charset="0"/>
            </a:endParaRPr>
          </a:p>
          <a:p>
            <a:pPr algn="l">
              <a:lnSpc>
                <a:spcPct val="120000"/>
              </a:lnSpc>
            </a:pPr>
            <a:r>
              <a:rPr lang="ru-RU" sz="3200" b="1" dirty="0">
                <a:solidFill>
                  <a:schemeClr val="accent1">
                    <a:lumMod val="50000"/>
                  </a:schemeClr>
                </a:solidFill>
                <a:sym typeface="Fjalla One"/>
              </a:rPr>
              <a:t>УКРУПНЕННАЯ </a:t>
            </a:r>
            <a:r>
              <a:rPr lang="ru-RU" sz="3200" b="1" dirty="0">
                <a:solidFill>
                  <a:schemeClr val="accent1">
                    <a:lumMod val="50000"/>
                  </a:schemeClr>
                </a:solidFill>
              </a:rPr>
              <a:t>СТРУКТУРА РАСХОДОВ БЮДЖЕТА ГОРОДА БЛАГОВЕЩЕНСКА в 2022-2024 годах (факт)</a:t>
            </a:r>
          </a:p>
          <a:p>
            <a:pPr>
              <a:lnSpc>
                <a:spcPct val="120000"/>
              </a:lnSpc>
            </a:pPr>
            <a:endParaRPr lang="ru-RU" sz="1000" b="1" dirty="0">
              <a:solidFill>
                <a:prstClr val="black"/>
              </a:solidFill>
              <a:latin typeface="Arial Narrow" panose="020B0606020202030204" pitchFamily="34" charset="0"/>
            </a:endParaRPr>
          </a:p>
        </p:txBody>
      </p:sp>
      <p:sp>
        <p:nvSpPr>
          <p:cNvPr id="14" name="TextBox 13">
            <a:extLst>
              <a:ext uri="{FF2B5EF4-FFF2-40B4-BE49-F238E27FC236}">
                <a16:creationId xmlns:a16="http://schemas.microsoft.com/office/drawing/2014/main" id="{2DC6B73A-7905-4136-B659-1E4E51DF34BA}"/>
              </a:ext>
            </a:extLst>
          </p:cNvPr>
          <p:cNvSpPr txBox="1"/>
          <p:nvPr/>
        </p:nvSpPr>
        <p:spPr>
          <a:xfrm>
            <a:off x="1758733" y="1845731"/>
            <a:ext cx="2448272" cy="2031325"/>
          </a:xfrm>
          <a:prstGeom prst="rect">
            <a:avLst/>
          </a:prstGeom>
          <a:noFill/>
        </p:spPr>
        <p:txBody>
          <a:bodyPr wrap="square" rtlCol="0">
            <a:spAutoFit/>
          </a:bodyPr>
          <a:lstStyle/>
          <a:p>
            <a:r>
              <a:rPr lang="ru-RU" sz="1400" b="1" dirty="0"/>
              <a:t>Социально-</a:t>
            </a:r>
          </a:p>
          <a:p>
            <a:r>
              <a:rPr lang="ru-RU" sz="1400" b="1" dirty="0"/>
              <a:t>культурная сфера</a:t>
            </a:r>
          </a:p>
          <a:p>
            <a:endParaRPr lang="ru-RU" sz="1400" b="1" dirty="0"/>
          </a:p>
          <a:p>
            <a:r>
              <a:rPr lang="ru-RU" sz="1400" b="1" dirty="0"/>
              <a:t>Производственная сфера</a:t>
            </a:r>
          </a:p>
          <a:p>
            <a:endParaRPr lang="ru-RU" sz="1400" b="1" dirty="0"/>
          </a:p>
          <a:p>
            <a:r>
              <a:rPr lang="ru-RU" sz="1400" b="1" dirty="0"/>
              <a:t>Общегосударственные    вопросы</a:t>
            </a:r>
          </a:p>
          <a:p>
            <a:endParaRPr lang="ru-RU" sz="1400" b="1" dirty="0"/>
          </a:p>
          <a:p>
            <a:r>
              <a:rPr lang="ru-RU" sz="1400" b="1" dirty="0"/>
              <a:t>Прочие расходы</a:t>
            </a:r>
          </a:p>
        </p:txBody>
      </p:sp>
      <p:sp>
        <p:nvSpPr>
          <p:cNvPr id="15" name="Прямоугольник 14">
            <a:extLst>
              <a:ext uri="{FF2B5EF4-FFF2-40B4-BE49-F238E27FC236}">
                <a16:creationId xmlns:a16="http://schemas.microsoft.com/office/drawing/2014/main" id="{2D967FEE-D2FA-4F0C-952C-C99BED2B7F48}"/>
              </a:ext>
            </a:extLst>
          </p:cNvPr>
          <p:cNvSpPr/>
          <p:nvPr/>
        </p:nvSpPr>
        <p:spPr>
          <a:xfrm>
            <a:off x="1181822" y="1845731"/>
            <a:ext cx="307508" cy="314746"/>
          </a:xfrm>
          <a:prstGeom prst="rect">
            <a:avLst/>
          </a:prstGeom>
          <a:solidFill>
            <a:srgbClr val="1D49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Прямоугольник 15">
            <a:extLst>
              <a:ext uri="{FF2B5EF4-FFF2-40B4-BE49-F238E27FC236}">
                <a16:creationId xmlns:a16="http://schemas.microsoft.com/office/drawing/2014/main" id="{71ADB050-064C-47D6-AA47-A3B21EA1CC11}"/>
              </a:ext>
            </a:extLst>
          </p:cNvPr>
          <p:cNvSpPr/>
          <p:nvPr/>
        </p:nvSpPr>
        <p:spPr>
          <a:xfrm>
            <a:off x="1181822" y="2500067"/>
            <a:ext cx="307508" cy="314746"/>
          </a:xfrm>
          <a:prstGeom prst="rect">
            <a:avLst/>
          </a:prstGeom>
          <a:solidFill>
            <a:srgbClr val="FF9E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Прямоугольник 16">
            <a:extLst>
              <a:ext uri="{FF2B5EF4-FFF2-40B4-BE49-F238E27FC236}">
                <a16:creationId xmlns:a16="http://schemas.microsoft.com/office/drawing/2014/main" id="{3EF6E7F3-F0CF-484E-AD10-3F1D46D435EF}"/>
              </a:ext>
            </a:extLst>
          </p:cNvPr>
          <p:cNvSpPr/>
          <p:nvPr/>
        </p:nvSpPr>
        <p:spPr>
          <a:xfrm>
            <a:off x="1181822" y="3095411"/>
            <a:ext cx="307508" cy="314746"/>
          </a:xfrm>
          <a:prstGeom prst="rect">
            <a:avLst/>
          </a:prstGeom>
          <a:solidFill>
            <a:srgbClr val="BF1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Прямоугольник 17">
            <a:extLst>
              <a:ext uri="{FF2B5EF4-FFF2-40B4-BE49-F238E27FC236}">
                <a16:creationId xmlns:a16="http://schemas.microsoft.com/office/drawing/2014/main" id="{2A506176-391C-4F9F-A4E1-8F4141D49916}"/>
              </a:ext>
            </a:extLst>
          </p:cNvPr>
          <p:cNvSpPr/>
          <p:nvPr/>
        </p:nvSpPr>
        <p:spPr>
          <a:xfrm>
            <a:off x="1194033" y="3720251"/>
            <a:ext cx="307508" cy="314746"/>
          </a:xfrm>
          <a:prstGeom prst="rect">
            <a:avLst/>
          </a:prstGeom>
          <a:solidFill>
            <a:srgbClr val="3A8B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11014717" y="6040288"/>
            <a:ext cx="1120820" cy="584775"/>
          </a:xfrm>
          <a:prstGeom prst="rect">
            <a:avLst/>
          </a:prstGeom>
        </p:spPr>
        <p:txBody>
          <a:bodyPr wrap="none">
            <a:spAutoFit/>
          </a:bodyPr>
          <a:lstStyle/>
          <a:p>
            <a:r>
              <a:rPr lang="ru-RU" sz="3200" b="1" dirty="0"/>
              <a:t>млн. </a:t>
            </a:r>
            <a:endParaRPr lang="ru-RU" sz="3200" dirty="0"/>
          </a:p>
        </p:txBody>
      </p:sp>
    </p:spTree>
    <p:extLst>
      <p:ext uri="{BB962C8B-B14F-4D97-AF65-F5344CB8AC3E}">
        <p14:creationId xmlns:p14="http://schemas.microsoft.com/office/powerpoint/2010/main" val="2805114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55"/>
        <p:cNvGrpSpPr/>
        <p:nvPr/>
      </p:nvGrpSpPr>
      <p:grpSpPr>
        <a:xfrm>
          <a:off x="0" y="0"/>
          <a:ext cx="0" cy="0"/>
          <a:chOff x="0" y="0"/>
          <a:chExt cx="0" cy="0"/>
        </a:xfrm>
      </p:grpSpPr>
      <p:pic>
        <p:nvPicPr>
          <p:cNvPr id="462" name="Google Shape;462;p16"/>
          <p:cNvPicPr preferRelativeResize="0"/>
          <p:nvPr/>
        </p:nvPicPr>
        <p:blipFill>
          <a:blip r:embed="rId3">
            <a:alphaModFix/>
          </a:blip>
          <a:stretch>
            <a:fillRect/>
          </a:stretch>
        </p:blipFill>
        <p:spPr>
          <a:xfrm rot="8100000">
            <a:off x="-614363" y="1491127"/>
            <a:ext cx="4368216" cy="390013"/>
          </a:xfrm>
          <a:prstGeom prst="rect">
            <a:avLst/>
          </a:prstGeom>
          <a:noFill/>
          <a:ln>
            <a:noFill/>
          </a:ln>
        </p:spPr>
      </p:pic>
      <p:pic>
        <p:nvPicPr>
          <p:cNvPr id="10" name="Рисунок 9"/>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81980" y="226535"/>
            <a:ext cx="1250052" cy="1250052"/>
          </a:xfrm>
          <a:prstGeom prst="rect">
            <a:avLst/>
          </a:prstGeom>
        </p:spPr>
      </p:pic>
      <p:sp>
        <p:nvSpPr>
          <p:cNvPr id="12" name="Заголовок 1">
            <a:extLst>
              <a:ext uri="{FF2B5EF4-FFF2-40B4-BE49-F238E27FC236}">
                <a16:creationId xmlns:a16="http://schemas.microsoft.com/office/drawing/2014/main" id="{A102B540-F23A-434A-B6EB-7677D35AA131}"/>
              </a:ext>
            </a:extLst>
          </p:cNvPr>
          <p:cNvSpPr txBox="1">
            <a:spLocks/>
          </p:cNvSpPr>
          <p:nvPr/>
        </p:nvSpPr>
        <p:spPr>
          <a:xfrm>
            <a:off x="2524125" y="295993"/>
            <a:ext cx="9404523" cy="1946657"/>
          </a:xfrm>
          <a:prstGeom prst="rect">
            <a:avLst/>
          </a:prstGeom>
          <a:ln>
            <a:noFill/>
          </a:ln>
          <a:effectLst>
            <a:outerShdw blurRad="292100" dist="139700" dir="2700000" algn="tl" rotWithShape="0">
              <a:srgbClr val="333333">
                <a:alpha val="65000"/>
              </a:srgbClr>
            </a:outerShdw>
            <a:softEdge rad="38100"/>
          </a:effectLst>
        </p:spPr>
        <p:txBody>
          <a:bodyPr anchor="ctr">
            <a:noAutofit/>
          </a:bodyPr>
          <a:lstStyle>
            <a:lvl1pPr algn="l" defTabSz="914400" rtl="0" eaLnBrk="1" latinLnBrk="1" hangingPunct="1">
              <a:spcBef>
                <a:spcPct val="0"/>
              </a:spcBef>
              <a:buNone/>
              <a:defRPr sz="4000" b="1" kern="1200" baseline="0">
                <a:solidFill>
                  <a:schemeClr val="accent6">
                    <a:lumMod val="50000"/>
                  </a:schemeClr>
                </a:solidFill>
                <a:latin typeface="Arial" pitchFamily="34" charset="0"/>
                <a:ea typeface="+mj-ea"/>
                <a:cs typeface="Arial" pitchFamily="34" charset="0"/>
              </a:defRPr>
            </a:lvl1pPr>
          </a:lstStyle>
          <a:p>
            <a:pPr indent="180975" algn="just"/>
            <a:r>
              <a:rPr lang="ru-RU" sz="1600" dirty="0">
                <a:solidFill>
                  <a:srgbClr val="0000CC"/>
                </a:solidFill>
                <a:latin typeface="Times New Roman" pitchFamily="18" charset="0"/>
                <a:cs typeface="Times New Roman" pitchFamily="18" charset="0"/>
              </a:rPr>
              <a:t>     На протяжении десяти лет, также и в 2024 году, приоритетными являлись бюджетные расходы, направленные на  выполнение задач, поставленных </a:t>
            </a:r>
            <a:r>
              <a:rPr lang="ru-RU" sz="1600" dirty="0">
                <a:solidFill>
                  <a:srgbClr val="C00000"/>
                </a:solidFill>
                <a:latin typeface="Times New Roman" pitchFamily="18" charset="0"/>
                <a:cs typeface="Times New Roman" pitchFamily="18" charset="0"/>
              </a:rPr>
              <a:t>«майскими» Указами Президента РФ</a:t>
            </a:r>
            <a:r>
              <a:rPr lang="ru-RU" sz="1600" dirty="0">
                <a:solidFill>
                  <a:srgbClr val="0000CC"/>
                </a:solidFill>
                <a:latin typeface="Times New Roman" pitchFamily="18" charset="0"/>
                <a:cs typeface="Times New Roman" pitchFamily="18" charset="0"/>
              </a:rPr>
              <a:t>, а также на повышение заработной платы работникам бюджетной сферы, не попадающих под Указы              Президента РФ, и доведение заработной платы работникам до величины минимального размера     оплаты труда. </a:t>
            </a:r>
          </a:p>
          <a:p>
            <a:pPr indent="180975" algn="just"/>
            <a:r>
              <a:rPr lang="ru-RU" sz="1600" dirty="0">
                <a:solidFill>
                  <a:srgbClr val="0000CC"/>
                </a:solidFill>
                <a:latin typeface="Times New Roman" pitchFamily="18" charset="0"/>
                <a:cs typeface="Times New Roman" pitchFamily="18" charset="0"/>
              </a:rPr>
              <a:t>         Всего на выполнение «майских» Указов Президента РФ за отчетный период направлено              </a:t>
            </a:r>
            <a:r>
              <a:rPr lang="ru-RU" sz="1600" dirty="0">
                <a:solidFill>
                  <a:srgbClr val="FF0000"/>
                </a:solidFill>
                <a:latin typeface="Times New Roman" pitchFamily="18" charset="0"/>
                <a:cs typeface="Times New Roman" pitchFamily="18" charset="0"/>
              </a:rPr>
              <a:t>2 570 467,4 тыс. рублей, </a:t>
            </a:r>
            <a:r>
              <a:rPr lang="ru-RU" sz="1600" dirty="0">
                <a:solidFill>
                  <a:srgbClr val="0000CC"/>
                </a:solidFill>
                <a:latin typeface="Times New Roman" pitchFamily="18" charset="0"/>
                <a:cs typeface="Times New Roman" pitchFamily="18" charset="0"/>
              </a:rPr>
              <a:t>том числе из городского бюджета </a:t>
            </a:r>
            <a:r>
              <a:rPr lang="ru-RU" sz="1600" dirty="0">
                <a:solidFill>
                  <a:srgbClr val="FF0000"/>
                </a:solidFill>
                <a:latin typeface="Times New Roman" pitchFamily="18" charset="0"/>
                <a:cs typeface="Times New Roman" pitchFamily="18" charset="0"/>
              </a:rPr>
              <a:t>558 199,3 тыс. рублей,</a:t>
            </a:r>
            <a:r>
              <a:rPr lang="ru-RU" sz="1600" dirty="0">
                <a:solidFill>
                  <a:srgbClr val="0000CC"/>
                </a:solidFill>
                <a:latin typeface="Times New Roman" pitchFamily="18" charset="0"/>
                <a:cs typeface="Times New Roman" pitchFamily="18" charset="0"/>
              </a:rPr>
              <a:t> из областного –                  </a:t>
            </a:r>
            <a:r>
              <a:rPr lang="ru-RU" sz="1600" dirty="0">
                <a:solidFill>
                  <a:srgbClr val="FF0000"/>
                </a:solidFill>
                <a:latin typeface="Times New Roman" pitchFamily="18" charset="0"/>
                <a:cs typeface="Times New Roman" pitchFamily="18" charset="0"/>
              </a:rPr>
              <a:t>2 012 268,1 тыс. рублей.</a:t>
            </a:r>
          </a:p>
        </p:txBody>
      </p:sp>
      <p:sp>
        <p:nvSpPr>
          <p:cNvPr id="20" name="Прямоугольник 19">
            <a:extLst>
              <a:ext uri="{FF2B5EF4-FFF2-40B4-BE49-F238E27FC236}">
                <a16:creationId xmlns:a16="http://schemas.microsoft.com/office/drawing/2014/main" id="{E3590107-0FA6-4129-A08F-E127752729B4}"/>
              </a:ext>
            </a:extLst>
          </p:cNvPr>
          <p:cNvSpPr/>
          <p:nvPr/>
        </p:nvSpPr>
        <p:spPr>
          <a:xfrm>
            <a:off x="807006" y="5603968"/>
            <a:ext cx="7741638" cy="1015663"/>
          </a:xfrm>
          <a:prstGeom prst="rect">
            <a:avLst/>
          </a:prstGeom>
          <a:pattFill prst="pct80">
            <a:fgClr>
              <a:schemeClr val="accent3">
                <a:lumMod val="20000"/>
                <a:lumOff val="80000"/>
              </a:schemeClr>
            </a:fgClr>
            <a:bgClr>
              <a:schemeClr val="bg1"/>
            </a:bgClr>
          </a:pattFill>
        </p:spPr>
        <p:txBody>
          <a:bodyPr wrap="square">
            <a:spAutoFit/>
          </a:bodyPr>
          <a:lstStyle/>
          <a:p>
            <a:pPr algn="just"/>
            <a:r>
              <a:rPr lang="ru-RU" sz="2000" b="1" dirty="0">
                <a:solidFill>
                  <a:srgbClr val="0000CC"/>
                </a:solidFill>
                <a:latin typeface="Times New Roman" pitchFamily="18" charset="0"/>
                <a:ea typeface="+mj-ea"/>
                <a:cs typeface="Times New Roman" pitchFamily="18" charset="0"/>
              </a:rPr>
              <a:t>Уровень минимального размера оплаты труда соблюден не ниже, чем в  размере,  установленном федеральным законодательством с 1 января 2024 года – 30 787,2 рубля (↗ 4800 рублей к 2023). </a:t>
            </a:r>
          </a:p>
        </p:txBody>
      </p:sp>
      <p:grpSp>
        <p:nvGrpSpPr>
          <p:cNvPr id="21" name="Группа 20">
            <a:extLst>
              <a:ext uri="{FF2B5EF4-FFF2-40B4-BE49-F238E27FC236}">
                <a16:creationId xmlns:a16="http://schemas.microsoft.com/office/drawing/2014/main" id="{62D9DDB7-9DD7-4337-A8B0-C18D4E86BA8C}"/>
              </a:ext>
            </a:extLst>
          </p:cNvPr>
          <p:cNvGrpSpPr/>
          <p:nvPr/>
        </p:nvGrpSpPr>
        <p:grpSpPr>
          <a:xfrm>
            <a:off x="473214" y="2455136"/>
            <a:ext cx="4857056" cy="3035660"/>
            <a:chOff x="435456" y="2397796"/>
            <a:chExt cx="4857056" cy="3035660"/>
          </a:xfrm>
        </p:grpSpPr>
        <p:grpSp>
          <p:nvGrpSpPr>
            <p:cNvPr id="22" name="Группа 21">
              <a:extLst>
                <a:ext uri="{FF2B5EF4-FFF2-40B4-BE49-F238E27FC236}">
                  <a16:creationId xmlns:a16="http://schemas.microsoft.com/office/drawing/2014/main" id="{8E5DB249-8BB4-41EF-AB91-B6A3B6B9A0C9}"/>
                </a:ext>
              </a:extLst>
            </p:cNvPr>
            <p:cNvGrpSpPr/>
            <p:nvPr/>
          </p:nvGrpSpPr>
          <p:grpSpPr>
            <a:xfrm>
              <a:off x="435456" y="2397796"/>
              <a:ext cx="4857056" cy="3035660"/>
              <a:chOff x="920736" y="2601051"/>
              <a:chExt cx="4857056" cy="3035660"/>
            </a:xfrm>
          </p:grpSpPr>
          <p:pic>
            <p:nvPicPr>
              <p:cNvPr id="24" name="Picture 2">
                <a:extLst>
                  <a:ext uri="{FF2B5EF4-FFF2-40B4-BE49-F238E27FC236}">
                    <a16:creationId xmlns:a16="http://schemas.microsoft.com/office/drawing/2014/main" id="{20CD6B6E-288C-4256-8DC2-512BA275205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0736" y="2601051"/>
                <a:ext cx="4857056" cy="3035660"/>
              </a:xfrm>
              <a:prstGeom prst="rect">
                <a:avLst/>
              </a:prstGeom>
              <a:ln>
                <a:noFill/>
              </a:ln>
              <a:effectLst>
                <a:outerShdw blurRad="292100" dist="139700" dir="2700000" algn="tl" rotWithShape="0">
                  <a:srgbClr val="333333">
                    <a:alpha val="65000"/>
                  </a:srgbClr>
                </a:outerShdw>
                <a:softEdge rad="38100"/>
              </a:effectLst>
              <a:extLst>
                <a:ext uri="{909E8E84-426E-40DD-AFC4-6F175D3DCCD1}">
                  <a14:hiddenFill xmlns:a14="http://schemas.microsoft.com/office/drawing/2010/main">
                    <a:solidFill>
                      <a:srgbClr val="FFFFFF"/>
                    </a:solidFill>
                  </a14:hiddenFill>
                </a:ext>
              </a:extLst>
            </p:spPr>
          </p:pic>
          <p:pic>
            <p:nvPicPr>
              <p:cNvPr id="25" name="Picture 4">
                <a:extLst>
                  <a:ext uri="{FF2B5EF4-FFF2-40B4-BE49-F238E27FC236}">
                    <a16:creationId xmlns:a16="http://schemas.microsoft.com/office/drawing/2014/main" id="{E156EBA8-2462-4B2F-BC68-B3819093145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5764" y="2704415"/>
                <a:ext cx="732463" cy="805709"/>
              </a:xfrm>
              <a:prstGeom prst="rect">
                <a:avLst/>
              </a:prstGeom>
              <a:ln>
                <a:noFill/>
              </a:ln>
              <a:effectLst>
                <a:outerShdw blurRad="292100" dist="139700" dir="2700000" algn="tl" rotWithShape="0">
                  <a:srgbClr val="333333">
                    <a:alpha val="65000"/>
                  </a:srgbClr>
                </a:outerShdw>
                <a:softEdge rad="38100"/>
              </a:effectLst>
              <a:extLst>
                <a:ext uri="{909E8E84-426E-40DD-AFC4-6F175D3DCCD1}">
                  <a14:hiddenFill xmlns:a14="http://schemas.microsoft.com/office/drawing/2010/main">
                    <a:solidFill>
                      <a:srgbClr val="FFFFFF"/>
                    </a:solidFill>
                  </a14:hiddenFill>
                </a:ext>
              </a:extLst>
            </p:spPr>
          </p:pic>
        </p:grpSp>
        <p:sp>
          <p:nvSpPr>
            <p:cNvPr id="23" name="TextBox 22">
              <a:extLst>
                <a:ext uri="{FF2B5EF4-FFF2-40B4-BE49-F238E27FC236}">
                  <a16:creationId xmlns:a16="http://schemas.microsoft.com/office/drawing/2014/main" id="{BF9C6028-2BD1-4E77-85B7-CC5F3959F704}"/>
                </a:ext>
              </a:extLst>
            </p:cNvPr>
            <p:cNvSpPr txBox="1"/>
            <p:nvPr/>
          </p:nvSpPr>
          <p:spPr>
            <a:xfrm>
              <a:off x="891129" y="3498945"/>
              <a:ext cx="3870036" cy="830997"/>
            </a:xfrm>
            <a:prstGeom prst="rect">
              <a:avLst/>
            </a:prstGeom>
            <a:ln>
              <a:noFill/>
            </a:ln>
            <a:effectLst>
              <a:outerShdw blurRad="292100" dist="139700" dir="2700000" algn="tl" rotWithShape="0">
                <a:srgbClr val="333333">
                  <a:alpha val="65000"/>
                </a:srgbClr>
              </a:outerShdw>
              <a:softEdge rad="38100"/>
            </a:effectLst>
            <a:extLst>
              <a:ext uri="{909E8E84-426E-40DD-AFC4-6F175D3DCCD1}">
                <a14:hiddenFill xmlns:a14="http://schemas.microsoft.com/office/drawing/2010/main">
                  <a:solidFill>
                    <a:srgbClr val="FFFFFF"/>
                  </a:solidFill>
                </a14:hiddenFill>
              </a:ext>
            </a:extLst>
          </p:spPr>
          <p:txBody>
            <a:bodyPr wrap="square" rtlCol="0">
              <a:spAutoFit/>
            </a:bodyPr>
            <a:lstStyle/>
            <a:p>
              <a:pPr algn="ctr"/>
              <a:r>
                <a:rPr lang="ru-RU" sz="1600" b="1" dirty="0">
                  <a:solidFill>
                    <a:srgbClr val="EBF7C5"/>
                  </a:solidFill>
                  <a:latin typeface="Times New Roman" panose="02020603050405020304" pitchFamily="18" charset="0"/>
                  <a:cs typeface="Times New Roman" panose="02020603050405020304" pitchFamily="18" charset="0"/>
                </a:rPr>
                <a:t>Реализация Указов</a:t>
              </a:r>
            </a:p>
            <a:p>
              <a:pPr algn="ctr"/>
              <a:r>
                <a:rPr lang="ru-RU" sz="1600" b="1" dirty="0">
                  <a:solidFill>
                    <a:srgbClr val="EBF7C5"/>
                  </a:solidFill>
                  <a:latin typeface="Times New Roman" panose="02020603050405020304" pitchFamily="18" charset="0"/>
                  <a:cs typeface="Times New Roman" panose="02020603050405020304" pitchFamily="18" charset="0"/>
                </a:rPr>
                <a:t>Президента Российской Федерации </a:t>
              </a:r>
            </a:p>
            <a:p>
              <a:pPr algn="ctr"/>
              <a:r>
                <a:rPr lang="ru-RU" sz="1600" b="1" dirty="0">
                  <a:solidFill>
                    <a:srgbClr val="EBF7C5"/>
                  </a:solidFill>
                  <a:latin typeface="Times New Roman" panose="02020603050405020304" pitchFamily="18" charset="0"/>
                  <a:cs typeface="Times New Roman" panose="02020603050405020304" pitchFamily="18" charset="0"/>
                </a:rPr>
                <a:t>от 7 мая 2012 года</a:t>
              </a:r>
            </a:p>
          </p:txBody>
        </p:sp>
      </p:grpSp>
      <p:grpSp>
        <p:nvGrpSpPr>
          <p:cNvPr id="26" name="Group 92">
            <a:extLst>
              <a:ext uri="{FF2B5EF4-FFF2-40B4-BE49-F238E27FC236}">
                <a16:creationId xmlns:a16="http://schemas.microsoft.com/office/drawing/2014/main" id="{A4A2003E-B41B-4D9E-BE8A-E546437A40AC}"/>
              </a:ext>
            </a:extLst>
          </p:cNvPr>
          <p:cNvGrpSpPr>
            <a:grpSpLocks/>
          </p:cNvGrpSpPr>
          <p:nvPr/>
        </p:nvGrpSpPr>
        <p:grpSpPr bwMode="auto">
          <a:xfrm>
            <a:off x="5439156" y="2345334"/>
            <a:ext cx="6489492" cy="692249"/>
            <a:chOff x="1269" y="1269"/>
            <a:chExt cx="3221" cy="374"/>
          </a:xfrm>
        </p:grpSpPr>
        <p:sp>
          <p:nvSpPr>
            <p:cNvPr id="27" name="AutoShape 3">
              <a:extLst>
                <a:ext uri="{FF2B5EF4-FFF2-40B4-BE49-F238E27FC236}">
                  <a16:creationId xmlns:a16="http://schemas.microsoft.com/office/drawing/2014/main" id="{87E7D143-42C1-4B96-9566-AE570D5F8B67}"/>
                </a:ext>
              </a:extLst>
            </p:cNvPr>
            <p:cNvSpPr>
              <a:spLocks noChangeArrowheads="1"/>
            </p:cNvSpPr>
            <p:nvPr/>
          </p:nvSpPr>
          <p:spPr bwMode="gray">
            <a:xfrm>
              <a:off x="1422" y="1296"/>
              <a:ext cx="3040" cy="334"/>
            </a:xfrm>
            <a:prstGeom prst="roundRect">
              <a:avLst>
                <a:gd name="adj" fmla="val 50000"/>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endParaRPr lang="ru-RU" sz="1300"/>
            </a:p>
          </p:txBody>
        </p:sp>
        <p:sp>
          <p:nvSpPr>
            <p:cNvPr id="28" name="Text Box 4">
              <a:extLst>
                <a:ext uri="{FF2B5EF4-FFF2-40B4-BE49-F238E27FC236}">
                  <a16:creationId xmlns:a16="http://schemas.microsoft.com/office/drawing/2014/main" id="{F6A796E1-71A5-4FC4-8B90-8D6888FC3243}"/>
                </a:ext>
              </a:extLst>
            </p:cNvPr>
            <p:cNvSpPr txBox="1">
              <a:spLocks noChangeArrowheads="1"/>
            </p:cNvSpPr>
            <p:nvPr/>
          </p:nvSpPr>
          <p:spPr bwMode="gray">
            <a:xfrm>
              <a:off x="1525" y="1269"/>
              <a:ext cx="2965" cy="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28398" dir="3806097" algn="ctr" rotWithShape="0">
                      <a:schemeClr val="bg2">
                        <a:alpha val="50000"/>
                      </a:schemeClr>
                    </a:outerShdw>
                  </a:effectLst>
                </a14:hiddenEffects>
              </a:ext>
            </a:extLst>
          </p:spPr>
          <p:txBody>
            <a:bodyPr wrap="square">
              <a:spAutoFit/>
            </a:bodyPr>
            <a:lstStyle/>
            <a:p>
              <a:r>
                <a:rPr lang="ru-RU" sz="1300" b="1" dirty="0">
                  <a:solidFill>
                    <a:srgbClr val="003374"/>
                  </a:solidFill>
                </a:rPr>
                <a:t>по педагогическим работникам учреждений в сфере дошкольного              образования средняя заработная плата составила 56 395 рубля (целевой показатель н</a:t>
              </a:r>
              <a:r>
                <a:rPr lang="ru-RU" sz="1300" b="1" i="1" dirty="0">
                  <a:solidFill>
                    <a:srgbClr val="003374"/>
                  </a:solidFill>
                </a:rPr>
                <a:t>а 2024 год – 56 </a:t>
              </a:r>
              <a:r>
                <a:rPr lang="ru-RU" sz="1300" b="1" i="1" dirty="0" smtClean="0">
                  <a:solidFill>
                    <a:srgbClr val="003374"/>
                  </a:solidFill>
                </a:rPr>
                <a:t>569,6 </a:t>
              </a:r>
              <a:r>
                <a:rPr lang="ru-RU" sz="1300" b="1" i="1" dirty="0">
                  <a:solidFill>
                    <a:srgbClr val="003374"/>
                  </a:solidFill>
                </a:rPr>
                <a:t>рублей)</a:t>
              </a:r>
              <a:endParaRPr lang="en-US" sz="1300" b="1" dirty="0">
                <a:solidFill>
                  <a:srgbClr val="003374"/>
                </a:solidFill>
              </a:endParaRPr>
            </a:p>
          </p:txBody>
        </p:sp>
        <p:grpSp>
          <p:nvGrpSpPr>
            <p:cNvPr id="29" name="Group 55">
              <a:extLst>
                <a:ext uri="{FF2B5EF4-FFF2-40B4-BE49-F238E27FC236}">
                  <a16:creationId xmlns:a16="http://schemas.microsoft.com/office/drawing/2014/main" id="{A6FEC3FF-DCEC-4D60-8CAB-AB31DDFA2D6C}"/>
                </a:ext>
              </a:extLst>
            </p:cNvPr>
            <p:cNvGrpSpPr>
              <a:grpSpLocks/>
            </p:cNvGrpSpPr>
            <p:nvPr/>
          </p:nvGrpSpPr>
          <p:grpSpPr bwMode="auto">
            <a:xfrm>
              <a:off x="1269" y="1324"/>
              <a:ext cx="266" cy="298"/>
              <a:chOff x="1415" y="1276"/>
              <a:chExt cx="266" cy="298"/>
            </a:xfrm>
          </p:grpSpPr>
          <p:grpSp>
            <p:nvGrpSpPr>
              <p:cNvPr id="30" name="Group 56">
                <a:extLst>
                  <a:ext uri="{FF2B5EF4-FFF2-40B4-BE49-F238E27FC236}">
                    <a16:creationId xmlns:a16="http://schemas.microsoft.com/office/drawing/2014/main" id="{92FDED59-EC5F-4BDF-81AE-475211455366}"/>
                  </a:ext>
                </a:extLst>
              </p:cNvPr>
              <p:cNvGrpSpPr>
                <a:grpSpLocks/>
              </p:cNvGrpSpPr>
              <p:nvPr/>
            </p:nvGrpSpPr>
            <p:grpSpPr bwMode="auto">
              <a:xfrm>
                <a:off x="1415" y="1276"/>
                <a:ext cx="266" cy="298"/>
                <a:chOff x="1415" y="1276"/>
                <a:chExt cx="266" cy="298"/>
              </a:xfrm>
            </p:grpSpPr>
            <p:pic>
              <p:nvPicPr>
                <p:cNvPr id="32" name="Picture 57" descr="Picture2">
                  <a:extLst>
                    <a:ext uri="{FF2B5EF4-FFF2-40B4-BE49-F238E27FC236}">
                      <a16:creationId xmlns:a16="http://schemas.microsoft.com/office/drawing/2014/main" id="{6526E57D-1CCF-4BE8-A6DF-19CA3601A641}"/>
                    </a:ext>
                  </a:extLst>
                </p:cNvPr>
                <p:cNvPicPr>
                  <a:picLocks noChangeAspect="1" noChangeArrowheads="1"/>
                </p:cNvPicPr>
                <p:nvPr/>
              </p:nvPicPr>
              <p:blipFill>
                <a:blip r:embed="rId7" cstate="hqprint">
                  <a:extLst>
                    <a:ext uri="{28A0092B-C50C-407E-A947-70E740481C1C}">
                      <a14:useLocalDpi xmlns:a14="http://schemas.microsoft.com/office/drawing/2010/main" val="0"/>
                    </a:ext>
                  </a:extLst>
                </a:blip>
                <a:srcRect/>
                <a:stretch>
                  <a:fillRect/>
                </a:stretch>
              </p:blipFill>
              <p:spPr bwMode="auto">
                <a:xfrm>
                  <a:off x="1434" y="1521"/>
                  <a:ext cx="230" cy="53"/>
                </a:xfrm>
                <a:prstGeom prst="rect">
                  <a:avLst/>
                </a:prstGeom>
                <a:noFill/>
                <a:extLst>
                  <a:ext uri="{909E8E84-426E-40DD-AFC4-6F175D3DCCD1}">
                    <a14:hiddenFill xmlns:a14="http://schemas.microsoft.com/office/drawing/2010/main">
                      <a:solidFill>
                        <a:srgbClr val="FFFFFF"/>
                      </a:solidFill>
                    </a14:hiddenFill>
                  </a:ext>
                </a:extLst>
              </p:spPr>
            </p:pic>
            <p:sp>
              <p:nvSpPr>
                <p:cNvPr id="33" name="Oval 58">
                  <a:extLst>
                    <a:ext uri="{FF2B5EF4-FFF2-40B4-BE49-F238E27FC236}">
                      <a16:creationId xmlns:a16="http://schemas.microsoft.com/office/drawing/2014/main" id="{AFC45FB3-C315-4E61-885B-5D36A9256799}"/>
                    </a:ext>
                  </a:extLst>
                </p:cNvPr>
                <p:cNvSpPr>
                  <a:spLocks noChangeArrowheads="1"/>
                </p:cNvSpPr>
                <p:nvPr/>
              </p:nvSpPr>
              <p:spPr bwMode="gray">
                <a:xfrm flipH="1">
                  <a:off x="1415" y="1276"/>
                  <a:ext cx="266" cy="266"/>
                </a:xfrm>
                <a:prstGeom prst="ellipse">
                  <a:avLst/>
                </a:prstGeom>
                <a:gradFill rotWithShape="0">
                  <a:gsLst>
                    <a:gs pos="0">
                      <a:srgbClr val="FF9900"/>
                    </a:gs>
                    <a:gs pos="100000">
                      <a:srgbClr val="FF9900">
                        <a:gamma/>
                        <a:shade val="57255"/>
                        <a:invGamma/>
                      </a:srgbClr>
                    </a:gs>
                  </a:gsLst>
                  <a:path path="rect">
                    <a:fillToRect t="100000" r="10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ru-RU" sz="1300"/>
                </a:p>
              </p:txBody>
            </p:sp>
            <p:sp>
              <p:nvSpPr>
                <p:cNvPr id="34" name="Oval 59">
                  <a:extLst>
                    <a:ext uri="{FF2B5EF4-FFF2-40B4-BE49-F238E27FC236}">
                      <a16:creationId xmlns:a16="http://schemas.microsoft.com/office/drawing/2014/main" id="{5C919E74-08BF-4B79-AC22-E3E910CE4B18}"/>
                    </a:ext>
                  </a:extLst>
                </p:cNvPr>
                <p:cNvSpPr>
                  <a:spLocks noChangeArrowheads="1"/>
                </p:cNvSpPr>
                <p:nvPr/>
              </p:nvSpPr>
              <p:spPr bwMode="gray">
                <a:xfrm flipH="1">
                  <a:off x="1422" y="1282"/>
                  <a:ext cx="254" cy="254"/>
                </a:xfrm>
                <a:prstGeom prst="ellipse">
                  <a:avLst/>
                </a:prstGeom>
                <a:gradFill rotWithShape="0">
                  <a:gsLst>
                    <a:gs pos="0">
                      <a:srgbClr val="FF9900">
                        <a:gamma/>
                        <a:shade val="63529"/>
                        <a:invGamma/>
                      </a:srgbClr>
                    </a:gs>
                    <a:gs pos="100000">
                      <a:srgbClr val="FF9900">
                        <a:alpha val="85001"/>
                      </a:srgbClr>
                    </a:gs>
                  </a:gsLst>
                  <a:lin ang="189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ru-RU" sz="1300"/>
                </a:p>
              </p:txBody>
            </p:sp>
            <p:pic>
              <p:nvPicPr>
                <p:cNvPr id="35" name="Picture 60" descr="Picture1">
                  <a:extLst>
                    <a:ext uri="{FF2B5EF4-FFF2-40B4-BE49-F238E27FC236}">
                      <a16:creationId xmlns:a16="http://schemas.microsoft.com/office/drawing/2014/main" id="{B1990E43-2374-4E2D-850E-D0EF798B7B6F}"/>
                    </a:ext>
                  </a:extLst>
                </p:cNvPr>
                <p:cNvPicPr>
                  <a:picLocks noChangeAspect="1" noChangeArrowheads="1"/>
                </p:cNvPicPr>
                <p:nvPr/>
              </p:nvPicPr>
              <p:blipFill>
                <a:blip r:embed="rId8" cstate="hqprint">
                  <a:extLst>
                    <a:ext uri="{28A0092B-C50C-407E-A947-70E740481C1C}">
                      <a14:useLocalDpi xmlns:a14="http://schemas.microsoft.com/office/drawing/2010/main" val="0"/>
                    </a:ext>
                  </a:extLst>
                </a:blip>
                <a:srcRect/>
                <a:stretch>
                  <a:fillRect/>
                </a:stretch>
              </p:blipFill>
              <p:spPr bwMode="auto">
                <a:xfrm>
                  <a:off x="1496" y="1278"/>
                  <a:ext cx="174" cy="174"/>
                </a:xfrm>
                <a:prstGeom prst="rect">
                  <a:avLst/>
                </a:prstGeom>
                <a:noFill/>
                <a:extLst>
                  <a:ext uri="{909E8E84-426E-40DD-AFC4-6F175D3DCCD1}">
                    <a14:hiddenFill xmlns:a14="http://schemas.microsoft.com/office/drawing/2010/main">
                      <a:solidFill>
                        <a:srgbClr val="FFFFFF"/>
                      </a:solidFill>
                    </a14:hiddenFill>
                  </a:ext>
                </a:extLst>
              </p:spPr>
            </p:pic>
          </p:grpSp>
          <p:sp>
            <p:nvSpPr>
              <p:cNvPr id="31" name="Text Box 61">
                <a:extLst>
                  <a:ext uri="{FF2B5EF4-FFF2-40B4-BE49-F238E27FC236}">
                    <a16:creationId xmlns:a16="http://schemas.microsoft.com/office/drawing/2014/main" id="{A3842EE5-73A0-43F9-A9C6-9DE2EA1FEB8E}"/>
                  </a:ext>
                </a:extLst>
              </p:cNvPr>
              <p:cNvSpPr txBox="1">
                <a:spLocks noChangeArrowheads="1"/>
              </p:cNvSpPr>
              <p:nvPr/>
            </p:nvSpPr>
            <p:spPr bwMode="gray">
              <a:xfrm>
                <a:off x="1458" y="1310"/>
                <a:ext cx="206" cy="1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ru-RU" sz="1300" b="1" dirty="0">
                    <a:solidFill>
                      <a:srgbClr val="FFFFFF"/>
                    </a:solidFill>
                  </a:rPr>
                  <a:t> </a:t>
                </a:r>
                <a:r>
                  <a:rPr lang="en-US" sz="1300" b="1" dirty="0">
                    <a:solidFill>
                      <a:srgbClr val="FFFFFF"/>
                    </a:solidFill>
                  </a:rPr>
                  <a:t>1</a:t>
                </a:r>
              </a:p>
            </p:txBody>
          </p:sp>
        </p:grpSp>
      </p:grpSp>
      <p:grpSp>
        <p:nvGrpSpPr>
          <p:cNvPr id="36" name="Group 93">
            <a:extLst>
              <a:ext uri="{FF2B5EF4-FFF2-40B4-BE49-F238E27FC236}">
                <a16:creationId xmlns:a16="http://schemas.microsoft.com/office/drawing/2014/main" id="{E3C8D11C-E0C8-4F7D-B721-E6678AC7A316}"/>
              </a:ext>
            </a:extLst>
          </p:cNvPr>
          <p:cNvGrpSpPr>
            <a:grpSpLocks/>
          </p:cNvGrpSpPr>
          <p:nvPr/>
        </p:nvGrpSpPr>
        <p:grpSpPr bwMode="auto">
          <a:xfrm>
            <a:off x="5445807" y="3085209"/>
            <a:ext cx="6441653" cy="691733"/>
            <a:chOff x="1268" y="1766"/>
            <a:chExt cx="3194" cy="362"/>
          </a:xfrm>
        </p:grpSpPr>
        <p:sp>
          <p:nvSpPr>
            <p:cNvPr id="37" name="AutoShape 13">
              <a:extLst>
                <a:ext uri="{FF2B5EF4-FFF2-40B4-BE49-F238E27FC236}">
                  <a16:creationId xmlns:a16="http://schemas.microsoft.com/office/drawing/2014/main" id="{0A97F818-CE51-45AF-89FB-3329D7D06ED6}"/>
                </a:ext>
              </a:extLst>
            </p:cNvPr>
            <p:cNvSpPr>
              <a:spLocks noChangeArrowheads="1"/>
            </p:cNvSpPr>
            <p:nvPr/>
          </p:nvSpPr>
          <p:spPr bwMode="gray">
            <a:xfrm>
              <a:off x="1422" y="1776"/>
              <a:ext cx="3040" cy="334"/>
            </a:xfrm>
            <a:prstGeom prst="roundRect">
              <a:avLst>
                <a:gd name="adj" fmla="val 50000"/>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endParaRPr lang="ru-RU"/>
            </a:p>
          </p:txBody>
        </p:sp>
        <p:sp>
          <p:nvSpPr>
            <p:cNvPr id="38" name="Text Box 21">
              <a:extLst>
                <a:ext uri="{FF2B5EF4-FFF2-40B4-BE49-F238E27FC236}">
                  <a16:creationId xmlns:a16="http://schemas.microsoft.com/office/drawing/2014/main" id="{2E3ED931-F0F7-4A63-BD27-C7F946C64C2E}"/>
                </a:ext>
              </a:extLst>
            </p:cNvPr>
            <p:cNvSpPr txBox="1">
              <a:spLocks noChangeArrowheads="1"/>
            </p:cNvSpPr>
            <p:nvPr/>
          </p:nvSpPr>
          <p:spPr bwMode="gray">
            <a:xfrm>
              <a:off x="1521" y="1766"/>
              <a:ext cx="2908" cy="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28398" dir="3806097" algn="ctr" rotWithShape="0">
                      <a:schemeClr val="bg2">
                        <a:alpha val="50000"/>
                      </a:schemeClr>
                    </a:outerShdw>
                  </a:effectLst>
                </a14:hiddenEffects>
              </a:ext>
            </a:extLst>
          </p:spPr>
          <p:txBody>
            <a:bodyPr wrap="square">
              <a:spAutoFit/>
            </a:bodyPr>
            <a:lstStyle/>
            <a:p>
              <a:r>
                <a:rPr lang="ru-RU" sz="1300" b="1" dirty="0">
                  <a:solidFill>
                    <a:srgbClr val="003374"/>
                  </a:solidFill>
                </a:rPr>
                <a:t>по педагогическим работникам учреждений в сфере общего образования средняя заработная плата составила 61 859,22 рубля (целевой показатель на </a:t>
              </a:r>
              <a:r>
                <a:rPr lang="ru-RU" sz="1300" b="1" i="1" dirty="0">
                  <a:solidFill>
                    <a:srgbClr val="003374"/>
                  </a:solidFill>
                </a:rPr>
                <a:t>2024 год – 61 240 рубль)</a:t>
              </a:r>
              <a:endParaRPr lang="en-US" sz="1300" b="1" dirty="0">
                <a:solidFill>
                  <a:srgbClr val="003374"/>
                </a:solidFill>
              </a:endParaRPr>
            </a:p>
          </p:txBody>
        </p:sp>
        <p:grpSp>
          <p:nvGrpSpPr>
            <p:cNvPr id="39" name="Group 62">
              <a:extLst>
                <a:ext uri="{FF2B5EF4-FFF2-40B4-BE49-F238E27FC236}">
                  <a16:creationId xmlns:a16="http://schemas.microsoft.com/office/drawing/2014/main" id="{EEF8FDDF-643D-4808-BBAE-EFDC3DBCD775}"/>
                </a:ext>
              </a:extLst>
            </p:cNvPr>
            <p:cNvGrpSpPr>
              <a:grpSpLocks/>
            </p:cNvGrpSpPr>
            <p:nvPr/>
          </p:nvGrpSpPr>
          <p:grpSpPr bwMode="auto">
            <a:xfrm>
              <a:off x="1268" y="1824"/>
              <a:ext cx="266" cy="298"/>
              <a:chOff x="1414" y="1776"/>
              <a:chExt cx="266" cy="298"/>
            </a:xfrm>
          </p:grpSpPr>
          <p:grpSp>
            <p:nvGrpSpPr>
              <p:cNvPr id="40" name="Group 63">
                <a:extLst>
                  <a:ext uri="{FF2B5EF4-FFF2-40B4-BE49-F238E27FC236}">
                    <a16:creationId xmlns:a16="http://schemas.microsoft.com/office/drawing/2014/main" id="{F50C2D17-48FF-402D-BB61-FB006661265A}"/>
                  </a:ext>
                </a:extLst>
              </p:cNvPr>
              <p:cNvGrpSpPr>
                <a:grpSpLocks/>
              </p:cNvGrpSpPr>
              <p:nvPr/>
            </p:nvGrpSpPr>
            <p:grpSpPr bwMode="auto">
              <a:xfrm>
                <a:off x="1414" y="1776"/>
                <a:ext cx="266" cy="298"/>
                <a:chOff x="1415" y="1276"/>
                <a:chExt cx="266" cy="298"/>
              </a:xfrm>
            </p:grpSpPr>
            <p:pic>
              <p:nvPicPr>
                <p:cNvPr id="42" name="Picture 64" descr="Picture2">
                  <a:extLst>
                    <a:ext uri="{FF2B5EF4-FFF2-40B4-BE49-F238E27FC236}">
                      <a16:creationId xmlns:a16="http://schemas.microsoft.com/office/drawing/2014/main" id="{3B1F0406-F72F-4572-921C-1373EACBB9A5}"/>
                    </a:ext>
                  </a:extLst>
                </p:cNvPr>
                <p:cNvPicPr>
                  <a:picLocks noChangeAspect="1" noChangeArrowheads="1"/>
                </p:cNvPicPr>
                <p:nvPr/>
              </p:nvPicPr>
              <p:blipFill>
                <a:blip r:embed="rId7" cstate="hqprint">
                  <a:extLst>
                    <a:ext uri="{28A0092B-C50C-407E-A947-70E740481C1C}">
                      <a14:useLocalDpi xmlns:a14="http://schemas.microsoft.com/office/drawing/2010/main" val="0"/>
                    </a:ext>
                  </a:extLst>
                </a:blip>
                <a:srcRect/>
                <a:stretch>
                  <a:fillRect/>
                </a:stretch>
              </p:blipFill>
              <p:spPr bwMode="auto">
                <a:xfrm>
                  <a:off x="1434" y="1521"/>
                  <a:ext cx="230" cy="53"/>
                </a:xfrm>
                <a:prstGeom prst="rect">
                  <a:avLst/>
                </a:prstGeom>
                <a:noFill/>
                <a:extLst>
                  <a:ext uri="{909E8E84-426E-40DD-AFC4-6F175D3DCCD1}">
                    <a14:hiddenFill xmlns:a14="http://schemas.microsoft.com/office/drawing/2010/main">
                      <a:solidFill>
                        <a:srgbClr val="FFFFFF"/>
                      </a:solidFill>
                    </a14:hiddenFill>
                  </a:ext>
                </a:extLst>
              </p:spPr>
            </p:pic>
            <p:sp>
              <p:nvSpPr>
                <p:cNvPr id="43" name="Oval 65">
                  <a:extLst>
                    <a:ext uri="{FF2B5EF4-FFF2-40B4-BE49-F238E27FC236}">
                      <a16:creationId xmlns:a16="http://schemas.microsoft.com/office/drawing/2014/main" id="{7760AB4F-653F-41D7-898A-0E121AB5F34E}"/>
                    </a:ext>
                  </a:extLst>
                </p:cNvPr>
                <p:cNvSpPr>
                  <a:spLocks noChangeArrowheads="1"/>
                </p:cNvSpPr>
                <p:nvPr/>
              </p:nvSpPr>
              <p:spPr bwMode="gray">
                <a:xfrm flipH="1">
                  <a:off x="1415" y="1276"/>
                  <a:ext cx="266" cy="266"/>
                </a:xfrm>
                <a:prstGeom prst="ellipse">
                  <a:avLst/>
                </a:prstGeom>
                <a:gradFill rotWithShape="0">
                  <a:gsLst>
                    <a:gs pos="0">
                      <a:srgbClr val="FCF71A"/>
                    </a:gs>
                    <a:gs pos="100000">
                      <a:srgbClr val="FCF71A">
                        <a:gamma/>
                        <a:shade val="57255"/>
                        <a:invGamma/>
                      </a:srgbClr>
                    </a:gs>
                  </a:gsLst>
                  <a:path path="rect">
                    <a:fillToRect t="100000" r="10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ru-RU"/>
                </a:p>
              </p:txBody>
            </p:sp>
            <p:sp>
              <p:nvSpPr>
                <p:cNvPr id="44" name="Oval 66">
                  <a:extLst>
                    <a:ext uri="{FF2B5EF4-FFF2-40B4-BE49-F238E27FC236}">
                      <a16:creationId xmlns:a16="http://schemas.microsoft.com/office/drawing/2014/main" id="{0BA9B972-A66D-419B-AFAC-40D6C4DCD575}"/>
                    </a:ext>
                  </a:extLst>
                </p:cNvPr>
                <p:cNvSpPr>
                  <a:spLocks noChangeArrowheads="1"/>
                </p:cNvSpPr>
                <p:nvPr/>
              </p:nvSpPr>
              <p:spPr bwMode="gray">
                <a:xfrm flipH="1">
                  <a:off x="1422" y="1282"/>
                  <a:ext cx="254" cy="254"/>
                </a:xfrm>
                <a:prstGeom prst="ellipse">
                  <a:avLst/>
                </a:prstGeom>
                <a:gradFill rotWithShape="0">
                  <a:gsLst>
                    <a:gs pos="0">
                      <a:srgbClr val="FCF71A">
                        <a:gamma/>
                        <a:shade val="63529"/>
                        <a:invGamma/>
                      </a:srgbClr>
                    </a:gs>
                    <a:gs pos="100000">
                      <a:srgbClr val="FCF71A">
                        <a:alpha val="85001"/>
                      </a:srgbClr>
                    </a:gs>
                  </a:gsLst>
                  <a:lin ang="189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ru-RU"/>
                </a:p>
              </p:txBody>
            </p:sp>
            <p:pic>
              <p:nvPicPr>
                <p:cNvPr id="45" name="Picture 67" descr="Picture1">
                  <a:extLst>
                    <a:ext uri="{FF2B5EF4-FFF2-40B4-BE49-F238E27FC236}">
                      <a16:creationId xmlns:a16="http://schemas.microsoft.com/office/drawing/2014/main" id="{1B2BADDF-4B31-46AE-B1F1-427A41E2AC5D}"/>
                    </a:ext>
                  </a:extLst>
                </p:cNvPr>
                <p:cNvPicPr>
                  <a:picLocks noChangeAspect="1" noChangeArrowheads="1"/>
                </p:cNvPicPr>
                <p:nvPr/>
              </p:nvPicPr>
              <p:blipFill>
                <a:blip r:embed="rId8" cstate="hqprint">
                  <a:extLst>
                    <a:ext uri="{28A0092B-C50C-407E-A947-70E740481C1C}">
                      <a14:useLocalDpi xmlns:a14="http://schemas.microsoft.com/office/drawing/2010/main" val="0"/>
                    </a:ext>
                  </a:extLst>
                </a:blip>
                <a:srcRect/>
                <a:stretch>
                  <a:fillRect/>
                </a:stretch>
              </p:blipFill>
              <p:spPr bwMode="auto">
                <a:xfrm>
                  <a:off x="1496" y="1278"/>
                  <a:ext cx="174" cy="174"/>
                </a:xfrm>
                <a:prstGeom prst="rect">
                  <a:avLst/>
                </a:prstGeom>
                <a:noFill/>
                <a:extLst>
                  <a:ext uri="{909E8E84-426E-40DD-AFC4-6F175D3DCCD1}">
                    <a14:hiddenFill xmlns:a14="http://schemas.microsoft.com/office/drawing/2010/main">
                      <a:solidFill>
                        <a:srgbClr val="FFFFFF"/>
                      </a:solidFill>
                    </a14:hiddenFill>
                  </a:ext>
                </a:extLst>
              </p:spPr>
            </p:pic>
          </p:grpSp>
          <p:sp>
            <p:nvSpPr>
              <p:cNvPr id="41" name="Text Box 68">
                <a:extLst>
                  <a:ext uri="{FF2B5EF4-FFF2-40B4-BE49-F238E27FC236}">
                    <a16:creationId xmlns:a16="http://schemas.microsoft.com/office/drawing/2014/main" id="{33B8FA61-95EF-4D9E-99EF-F12F3E45F41B}"/>
                  </a:ext>
                </a:extLst>
              </p:cNvPr>
              <p:cNvSpPr txBox="1">
                <a:spLocks noChangeArrowheads="1"/>
              </p:cNvSpPr>
              <p:nvPr/>
            </p:nvSpPr>
            <p:spPr bwMode="gray">
              <a:xfrm>
                <a:off x="1452" y="1814"/>
                <a:ext cx="188" cy="1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ru-RU" b="1" dirty="0">
                    <a:solidFill>
                      <a:srgbClr val="FFFFFF"/>
                    </a:solidFill>
                  </a:rPr>
                  <a:t> </a:t>
                </a:r>
                <a:r>
                  <a:rPr lang="en-US" b="1" dirty="0">
                    <a:solidFill>
                      <a:srgbClr val="FFFFFF"/>
                    </a:solidFill>
                  </a:rPr>
                  <a:t>2</a:t>
                </a:r>
              </a:p>
            </p:txBody>
          </p:sp>
        </p:grpSp>
      </p:grpSp>
      <p:grpSp>
        <p:nvGrpSpPr>
          <p:cNvPr id="46" name="Group 94">
            <a:extLst>
              <a:ext uri="{FF2B5EF4-FFF2-40B4-BE49-F238E27FC236}">
                <a16:creationId xmlns:a16="http://schemas.microsoft.com/office/drawing/2014/main" id="{29AD6717-56C5-4F08-AF04-B042D4C6B622}"/>
              </a:ext>
            </a:extLst>
          </p:cNvPr>
          <p:cNvGrpSpPr>
            <a:grpSpLocks/>
          </p:cNvGrpSpPr>
          <p:nvPr/>
        </p:nvGrpSpPr>
        <p:grpSpPr bwMode="auto">
          <a:xfrm>
            <a:off x="5457218" y="3829898"/>
            <a:ext cx="6430241" cy="692784"/>
            <a:chOff x="1270" y="2239"/>
            <a:chExt cx="3192" cy="367"/>
          </a:xfrm>
        </p:grpSpPr>
        <p:sp>
          <p:nvSpPr>
            <p:cNvPr id="47" name="AutoShape 23">
              <a:extLst>
                <a:ext uri="{FF2B5EF4-FFF2-40B4-BE49-F238E27FC236}">
                  <a16:creationId xmlns:a16="http://schemas.microsoft.com/office/drawing/2014/main" id="{5CB6616A-754D-498D-9BDC-6816058DF043}"/>
                </a:ext>
              </a:extLst>
            </p:cNvPr>
            <p:cNvSpPr>
              <a:spLocks noChangeArrowheads="1"/>
            </p:cNvSpPr>
            <p:nvPr/>
          </p:nvSpPr>
          <p:spPr bwMode="gray">
            <a:xfrm>
              <a:off x="1422" y="2247"/>
              <a:ext cx="3040" cy="334"/>
            </a:xfrm>
            <a:prstGeom prst="roundRect">
              <a:avLst>
                <a:gd name="adj" fmla="val 50000"/>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endParaRPr lang="ru-RU" sz="1300"/>
            </a:p>
          </p:txBody>
        </p:sp>
        <p:sp>
          <p:nvSpPr>
            <p:cNvPr id="48" name="Text Box 31">
              <a:extLst>
                <a:ext uri="{FF2B5EF4-FFF2-40B4-BE49-F238E27FC236}">
                  <a16:creationId xmlns:a16="http://schemas.microsoft.com/office/drawing/2014/main" id="{97A8AB7E-F00F-495F-9EEF-CAC19B0A91AF}"/>
                </a:ext>
              </a:extLst>
            </p:cNvPr>
            <p:cNvSpPr txBox="1">
              <a:spLocks noChangeArrowheads="1"/>
            </p:cNvSpPr>
            <p:nvPr/>
          </p:nvSpPr>
          <p:spPr bwMode="gray">
            <a:xfrm>
              <a:off x="1516" y="2239"/>
              <a:ext cx="2937" cy="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28398" dir="3806097" algn="ctr" rotWithShape="0">
                      <a:schemeClr val="bg2">
                        <a:alpha val="50000"/>
                      </a:schemeClr>
                    </a:outerShdw>
                  </a:effectLst>
                </a14:hiddenEffects>
              </a:ext>
            </a:extLst>
          </p:spPr>
          <p:txBody>
            <a:bodyPr wrap="square">
              <a:spAutoFit/>
            </a:bodyPr>
            <a:lstStyle/>
            <a:p>
              <a:r>
                <a:rPr lang="ru-RU" sz="1300" b="1" dirty="0">
                  <a:solidFill>
                    <a:srgbClr val="003374"/>
                  </a:solidFill>
                </a:rPr>
                <a:t>по педагогическим работникам учреждений в сфере дополнительного             образования средняя заработная плата составила 62 059,86 рубля </a:t>
              </a:r>
              <a:r>
                <a:rPr lang="ru-RU" sz="1300" b="1" i="1" dirty="0">
                  <a:solidFill>
                    <a:srgbClr val="003374"/>
                  </a:solidFill>
                </a:rPr>
                <a:t>(</a:t>
              </a:r>
              <a:r>
                <a:rPr lang="ru-RU" sz="1300" b="1" dirty="0">
                  <a:solidFill>
                    <a:srgbClr val="003374"/>
                  </a:solidFill>
                </a:rPr>
                <a:t>целевой показатель на </a:t>
              </a:r>
              <a:r>
                <a:rPr lang="ru-RU" sz="1300" b="1" i="1" dirty="0">
                  <a:solidFill>
                    <a:srgbClr val="003374"/>
                  </a:solidFill>
                </a:rPr>
                <a:t>2024 год – 61 240 рубль)</a:t>
              </a:r>
              <a:endParaRPr lang="en-US" sz="1300" b="1" dirty="0">
                <a:solidFill>
                  <a:srgbClr val="003374"/>
                </a:solidFill>
              </a:endParaRPr>
            </a:p>
          </p:txBody>
        </p:sp>
        <p:grpSp>
          <p:nvGrpSpPr>
            <p:cNvPr id="49" name="Group 69">
              <a:extLst>
                <a:ext uri="{FF2B5EF4-FFF2-40B4-BE49-F238E27FC236}">
                  <a16:creationId xmlns:a16="http://schemas.microsoft.com/office/drawing/2014/main" id="{2959B08C-6C7C-469F-9A95-7679920FEC22}"/>
                </a:ext>
              </a:extLst>
            </p:cNvPr>
            <p:cNvGrpSpPr>
              <a:grpSpLocks/>
            </p:cNvGrpSpPr>
            <p:nvPr/>
          </p:nvGrpSpPr>
          <p:grpSpPr bwMode="auto">
            <a:xfrm>
              <a:off x="1270" y="2294"/>
              <a:ext cx="266" cy="298"/>
              <a:chOff x="1416" y="2246"/>
              <a:chExt cx="266" cy="298"/>
            </a:xfrm>
          </p:grpSpPr>
          <p:sp>
            <p:nvSpPr>
              <p:cNvPr id="50" name="Text Box 70">
                <a:extLst>
                  <a:ext uri="{FF2B5EF4-FFF2-40B4-BE49-F238E27FC236}">
                    <a16:creationId xmlns:a16="http://schemas.microsoft.com/office/drawing/2014/main" id="{5A973F6A-4B2F-4C6E-88E7-BA02BA961185}"/>
                  </a:ext>
                </a:extLst>
              </p:cNvPr>
              <p:cNvSpPr txBox="1">
                <a:spLocks noChangeArrowheads="1"/>
              </p:cNvSpPr>
              <p:nvPr/>
            </p:nvSpPr>
            <p:spPr bwMode="gray">
              <a:xfrm>
                <a:off x="1435" y="2267"/>
                <a:ext cx="134" cy="1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300" b="1">
                    <a:solidFill>
                      <a:srgbClr val="FFFFFF"/>
                    </a:solidFill>
                  </a:rPr>
                  <a:t>3</a:t>
                </a:r>
              </a:p>
            </p:txBody>
          </p:sp>
          <p:grpSp>
            <p:nvGrpSpPr>
              <p:cNvPr id="51" name="Group 71">
                <a:extLst>
                  <a:ext uri="{FF2B5EF4-FFF2-40B4-BE49-F238E27FC236}">
                    <a16:creationId xmlns:a16="http://schemas.microsoft.com/office/drawing/2014/main" id="{520F83DA-56D9-49DE-8ABE-93E0186FB102}"/>
                  </a:ext>
                </a:extLst>
              </p:cNvPr>
              <p:cNvGrpSpPr>
                <a:grpSpLocks/>
              </p:cNvGrpSpPr>
              <p:nvPr/>
            </p:nvGrpSpPr>
            <p:grpSpPr bwMode="auto">
              <a:xfrm>
                <a:off x="1416" y="2246"/>
                <a:ext cx="266" cy="298"/>
                <a:chOff x="1415" y="1276"/>
                <a:chExt cx="266" cy="298"/>
              </a:xfrm>
            </p:grpSpPr>
            <p:pic>
              <p:nvPicPr>
                <p:cNvPr id="53" name="Picture 72" descr="Picture2">
                  <a:extLst>
                    <a:ext uri="{FF2B5EF4-FFF2-40B4-BE49-F238E27FC236}">
                      <a16:creationId xmlns:a16="http://schemas.microsoft.com/office/drawing/2014/main" id="{87EA9885-8C58-44AF-9882-1DC7FF0C1724}"/>
                    </a:ext>
                  </a:extLst>
                </p:cNvPr>
                <p:cNvPicPr>
                  <a:picLocks noChangeAspect="1" noChangeArrowheads="1"/>
                </p:cNvPicPr>
                <p:nvPr/>
              </p:nvPicPr>
              <p:blipFill>
                <a:blip r:embed="rId7" cstate="hqprint">
                  <a:extLst>
                    <a:ext uri="{28A0092B-C50C-407E-A947-70E740481C1C}">
                      <a14:useLocalDpi xmlns:a14="http://schemas.microsoft.com/office/drawing/2010/main" val="0"/>
                    </a:ext>
                  </a:extLst>
                </a:blip>
                <a:srcRect/>
                <a:stretch>
                  <a:fillRect/>
                </a:stretch>
              </p:blipFill>
              <p:spPr bwMode="auto">
                <a:xfrm>
                  <a:off x="1434" y="1521"/>
                  <a:ext cx="230" cy="53"/>
                </a:xfrm>
                <a:prstGeom prst="rect">
                  <a:avLst/>
                </a:prstGeom>
                <a:noFill/>
                <a:extLst>
                  <a:ext uri="{909E8E84-426E-40DD-AFC4-6F175D3DCCD1}">
                    <a14:hiddenFill xmlns:a14="http://schemas.microsoft.com/office/drawing/2010/main">
                      <a:solidFill>
                        <a:srgbClr val="FFFFFF"/>
                      </a:solidFill>
                    </a14:hiddenFill>
                  </a:ext>
                </a:extLst>
              </p:spPr>
            </p:pic>
            <p:sp>
              <p:nvSpPr>
                <p:cNvPr id="54" name="Oval 73">
                  <a:extLst>
                    <a:ext uri="{FF2B5EF4-FFF2-40B4-BE49-F238E27FC236}">
                      <a16:creationId xmlns:a16="http://schemas.microsoft.com/office/drawing/2014/main" id="{EBD1F82B-637A-4D2C-9604-91F8D364FE48}"/>
                    </a:ext>
                  </a:extLst>
                </p:cNvPr>
                <p:cNvSpPr>
                  <a:spLocks noChangeArrowheads="1"/>
                </p:cNvSpPr>
                <p:nvPr/>
              </p:nvSpPr>
              <p:spPr bwMode="gray">
                <a:xfrm flipH="1">
                  <a:off x="1415" y="1276"/>
                  <a:ext cx="266" cy="266"/>
                </a:xfrm>
                <a:prstGeom prst="ellipse">
                  <a:avLst/>
                </a:prstGeom>
                <a:gradFill rotWithShape="0">
                  <a:gsLst>
                    <a:gs pos="0">
                      <a:srgbClr val="10E470"/>
                    </a:gs>
                    <a:gs pos="100000">
                      <a:srgbClr val="10E470">
                        <a:gamma/>
                        <a:shade val="57255"/>
                        <a:invGamma/>
                      </a:srgbClr>
                    </a:gs>
                  </a:gsLst>
                  <a:path path="rect">
                    <a:fillToRect t="100000" r="10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ru-RU" sz="1300"/>
                </a:p>
              </p:txBody>
            </p:sp>
            <p:sp>
              <p:nvSpPr>
                <p:cNvPr id="55" name="Oval 74">
                  <a:extLst>
                    <a:ext uri="{FF2B5EF4-FFF2-40B4-BE49-F238E27FC236}">
                      <a16:creationId xmlns:a16="http://schemas.microsoft.com/office/drawing/2014/main" id="{0AAE1682-864E-41AF-B763-92C81078CE4C}"/>
                    </a:ext>
                  </a:extLst>
                </p:cNvPr>
                <p:cNvSpPr>
                  <a:spLocks noChangeArrowheads="1"/>
                </p:cNvSpPr>
                <p:nvPr/>
              </p:nvSpPr>
              <p:spPr bwMode="gray">
                <a:xfrm flipH="1">
                  <a:off x="1422" y="1282"/>
                  <a:ext cx="254" cy="254"/>
                </a:xfrm>
                <a:prstGeom prst="ellipse">
                  <a:avLst/>
                </a:prstGeom>
                <a:gradFill rotWithShape="0">
                  <a:gsLst>
                    <a:gs pos="0">
                      <a:srgbClr val="10E470">
                        <a:gamma/>
                        <a:shade val="63529"/>
                        <a:invGamma/>
                      </a:srgbClr>
                    </a:gs>
                    <a:gs pos="100000">
                      <a:srgbClr val="10E470">
                        <a:alpha val="85001"/>
                      </a:srgbClr>
                    </a:gs>
                  </a:gsLst>
                  <a:lin ang="189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ru-RU" sz="1300"/>
                </a:p>
              </p:txBody>
            </p:sp>
            <p:pic>
              <p:nvPicPr>
                <p:cNvPr id="56" name="Picture 75" descr="Picture1">
                  <a:extLst>
                    <a:ext uri="{FF2B5EF4-FFF2-40B4-BE49-F238E27FC236}">
                      <a16:creationId xmlns:a16="http://schemas.microsoft.com/office/drawing/2014/main" id="{424B3E3A-4473-461A-9DEB-17F2421E1518}"/>
                    </a:ext>
                  </a:extLst>
                </p:cNvPr>
                <p:cNvPicPr>
                  <a:picLocks noChangeAspect="1" noChangeArrowheads="1"/>
                </p:cNvPicPr>
                <p:nvPr/>
              </p:nvPicPr>
              <p:blipFill>
                <a:blip r:embed="rId8" cstate="hqprint">
                  <a:extLst>
                    <a:ext uri="{28A0092B-C50C-407E-A947-70E740481C1C}">
                      <a14:useLocalDpi xmlns:a14="http://schemas.microsoft.com/office/drawing/2010/main" val="0"/>
                    </a:ext>
                  </a:extLst>
                </a:blip>
                <a:srcRect/>
                <a:stretch>
                  <a:fillRect/>
                </a:stretch>
              </p:blipFill>
              <p:spPr bwMode="auto">
                <a:xfrm>
                  <a:off x="1496" y="1278"/>
                  <a:ext cx="174" cy="174"/>
                </a:xfrm>
                <a:prstGeom prst="rect">
                  <a:avLst/>
                </a:prstGeom>
                <a:noFill/>
                <a:extLst>
                  <a:ext uri="{909E8E84-426E-40DD-AFC4-6F175D3DCCD1}">
                    <a14:hiddenFill xmlns:a14="http://schemas.microsoft.com/office/drawing/2010/main">
                      <a:solidFill>
                        <a:srgbClr val="FFFFFF"/>
                      </a:solidFill>
                    </a14:hiddenFill>
                  </a:ext>
                </a:extLst>
              </p:spPr>
            </p:pic>
          </p:grpSp>
          <p:sp>
            <p:nvSpPr>
              <p:cNvPr id="52" name="Text Box 76">
                <a:extLst>
                  <a:ext uri="{FF2B5EF4-FFF2-40B4-BE49-F238E27FC236}">
                    <a16:creationId xmlns:a16="http://schemas.microsoft.com/office/drawing/2014/main" id="{D009EC22-1444-4B21-88B5-EFC6F5646838}"/>
                  </a:ext>
                </a:extLst>
              </p:cNvPr>
              <p:cNvSpPr txBox="1">
                <a:spLocks noChangeArrowheads="1"/>
              </p:cNvSpPr>
              <p:nvPr/>
            </p:nvSpPr>
            <p:spPr bwMode="gray">
              <a:xfrm>
                <a:off x="1450" y="2279"/>
                <a:ext cx="153" cy="1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ru-RU" sz="1300" b="1" dirty="0">
                    <a:solidFill>
                      <a:srgbClr val="FFFFFF"/>
                    </a:solidFill>
                  </a:rPr>
                  <a:t> </a:t>
                </a:r>
                <a:r>
                  <a:rPr lang="en-US" sz="1300" b="1" dirty="0">
                    <a:solidFill>
                      <a:srgbClr val="FFFFFF"/>
                    </a:solidFill>
                  </a:rPr>
                  <a:t>3</a:t>
                </a:r>
              </a:p>
            </p:txBody>
          </p:sp>
        </p:grpSp>
      </p:grpSp>
      <p:grpSp>
        <p:nvGrpSpPr>
          <p:cNvPr id="57" name="Group 95">
            <a:extLst>
              <a:ext uri="{FF2B5EF4-FFF2-40B4-BE49-F238E27FC236}">
                <a16:creationId xmlns:a16="http://schemas.microsoft.com/office/drawing/2014/main" id="{BE5545DD-38FE-4586-8093-CAF7DDC22A95}"/>
              </a:ext>
            </a:extLst>
          </p:cNvPr>
          <p:cNvGrpSpPr>
            <a:grpSpLocks/>
          </p:cNvGrpSpPr>
          <p:nvPr/>
        </p:nvGrpSpPr>
        <p:grpSpPr bwMode="auto">
          <a:xfrm>
            <a:off x="5471319" y="4576937"/>
            <a:ext cx="6334568" cy="636081"/>
            <a:chOff x="1268" y="2774"/>
            <a:chExt cx="3153" cy="346"/>
          </a:xfrm>
        </p:grpSpPr>
        <p:sp>
          <p:nvSpPr>
            <p:cNvPr id="58" name="AutoShape 33">
              <a:extLst>
                <a:ext uri="{FF2B5EF4-FFF2-40B4-BE49-F238E27FC236}">
                  <a16:creationId xmlns:a16="http://schemas.microsoft.com/office/drawing/2014/main" id="{57CB41DD-3AE0-40E5-A008-F86F86F49026}"/>
                </a:ext>
              </a:extLst>
            </p:cNvPr>
            <p:cNvSpPr>
              <a:spLocks noChangeArrowheads="1"/>
            </p:cNvSpPr>
            <p:nvPr/>
          </p:nvSpPr>
          <p:spPr bwMode="gray">
            <a:xfrm>
              <a:off x="1381" y="2786"/>
              <a:ext cx="3040" cy="334"/>
            </a:xfrm>
            <a:prstGeom prst="roundRect">
              <a:avLst>
                <a:gd name="adj" fmla="val 50000"/>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endParaRPr lang="ru-RU" sz="1300">
                <a:solidFill>
                  <a:srgbClr val="002060"/>
                </a:solidFill>
              </a:endParaRPr>
            </a:p>
          </p:txBody>
        </p:sp>
        <p:sp>
          <p:nvSpPr>
            <p:cNvPr id="59" name="Text Box 41">
              <a:extLst>
                <a:ext uri="{FF2B5EF4-FFF2-40B4-BE49-F238E27FC236}">
                  <a16:creationId xmlns:a16="http://schemas.microsoft.com/office/drawing/2014/main" id="{7EAA2A65-0D06-4F49-B5B0-253FCF372FED}"/>
                </a:ext>
              </a:extLst>
            </p:cNvPr>
            <p:cNvSpPr txBox="1">
              <a:spLocks noChangeArrowheads="1"/>
            </p:cNvSpPr>
            <p:nvPr/>
          </p:nvSpPr>
          <p:spPr bwMode="gray">
            <a:xfrm>
              <a:off x="1517" y="2778"/>
              <a:ext cx="2867" cy="2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28398" dir="3806097" algn="ctr" rotWithShape="0">
                      <a:schemeClr val="bg2">
                        <a:alpha val="50000"/>
                      </a:schemeClr>
                    </a:outerShdw>
                  </a:effectLst>
                </a14:hiddenEffects>
              </a:ext>
            </a:extLst>
          </p:spPr>
          <p:txBody>
            <a:bodyPr wrap="square">
              <a:spAutoFit/>
            </a:bodyPr>
            <a:lstStyle/>
            <a:p>
              <a:pPr algn="just"/>
              <a:r>
                <a:rPr lang="ru-RU" sz="1300" b="1" dirty="0">
                  <a:solidFill>
                    <a:srgbClr val="002060"/>
                  </a:solidFill>
                </a:rPr>
                <a:t>по работникам учреждений культуры средняя заработная плата составила </a:t>
              </a:r>
              <a:br>
                <a:rPr lang="ru-RU" sz="1300" b="1" dirty="0">
                  <a:solidFill>
                    <a:srgbClr val="002060"/>
                  </a:solidFill>
                </a:rPr>
              </a:br>
              <a:r>
                <a:rPr lang="ru-RU" sz="1300" b="1" dirty="0">
                  <a:solidFill>
                    <a:srgbClr val="002060"/>
                  </a:solidFill>
                </a:rPr>
                <a:t>63 023,99 рубля (</a:t>
              </a:r>
              <a:r>
                <a:rPr lang="ru-RU" sz="1300" b="1" dirty="0">
                  <a:solidFill>
                    <a:srgbClr val="003374"/>
                  </a:solidFill>
                </a:rPr>
                <a:t>целевой показатель на </a:t>
              </a:r>
              <a:r>
                <a:rPr lang="ru-RU" sz="1300" b="1" i="1" dirty="0">
                  <a:solidFill>
                    <a:srgbClr val="003374"/>
                  </a:solidFill>
                </a:rPr>
                <a:t>2024 год </a:t>
              </a:r>
              <a:r>
                <a:rPr lang="ru-RU" sz="1300" b="1" i="1" dirty="0">
                  <a:solidFill>
                    <a:srgbClr val="002060"/>
                  </a:solidFill>
                </a:rPr>
                <a:t>– 60 550 рубля</a:t>
              </a:r>
              <a:r>
                <a:rPr lang="ru-RU" sz="1300" b="1" dirty="0">
                  <a:solidFill>
                    <a:srgbClr val="002060"/>
                  </a:solidFill>
                </a:rPr>
                <a:t>)</a:t>
              </a:r>
              <a:endParaRPr lang="en-US" sz="1300" b="1" dirty="0">
                <a:solidFill>
                  <a:srgbClr val="002060"/>
                </a:solidFill>
              </a:endParaRPr>
            </a:p>
          </p:txBody>
        </p:sp>
        <p:grpSp>
          <p:nvGrpSpPr>
            <p:cNvPr id="60" name="Group 77">
              <a:extLst>
                <a:ext uri="{FF2B5EF4-FFF2-40B4-BE49-F238E27FC236}">
                  <a16:creationId xmlns:a16="http://schemas.microsoft.com/office/drawing/2014/main" id="{73756E5D-22BF-40F8-86D6-F9C6178BDEDA}"/>
                </a:ext>
              </a:extLst>
            </p:cNvPr>
            <p:cNvGrpSpPr>
              <a:grpSpLocks/>
            </p:cNvGrpSpPr>
            <p:nvPr/>
          </p:nvGrpSpPr>
          <p:grpSpPr bwMode="auto">
            <a:xfrm>
              <a:off x="1268" y="2774"/>
              <a:ext cx="266" cy="298"/>
              <a:chOff x="1414" y="2726"/>
              <a:chExt cx="266" cy="298"/>
            </a:xfrm>
          </p:grpSpPr>
          <p:sp>
            <p:nvSpPr>
              <p:cNvPr id="61" name="Text Box 78">
                <a:extLst>
                  <a:ext uri="{FF2B5EF4-FFF2-40B4-BE49-F238E27FC236}">
                    <a16:creationId xmlns:a16="http://schemas.microsoft.com/office/drawing/2014/main" id="{E6929179-C325-40E3-83C2-372A1F8FD98B}"/>
                  </a:ext>
                </a:extLst>
              </p:cNvPr>
              <p:cNvSpPr txBox="1">
                <a:spLocks noChangeArrowheads="1"/>
              </p:cNvSpPr>
              <p:nvPr/>
            </p:nvSpPr>
            <p:spPr bwMode="gray">
              <a:xfrm>
                <a:off x="1435" y="2748"/>
                <a:ext cx="134" cy="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300" b="1">
                    <a:solidFill>
                      <a:srgbClr val="002060"/>
                    </a:solidFill>
                  </a:rPr>
                  <a:t>4</a:t>
                </a:r>
              </a:p>
            </p:txBody>
          </p:sp>
          <p:grpSp>
            <p:nvGrpSpPr>
              <p:cNvPr id="62" name="Group 79">
                <a:extLst>
                  <a:ext uri="{FF2B5EF4-FFF2-40B4-BE49-F238E27FC236}">
                    <a16:creationId xmlns:a16="http://schemas.microsoft.com/office/drawing/2014/main" id="{7F69D275-89BF-4B9B-9018-C23BE231095D}"/>
                  </a:ext>
                </a:extLst>
              </p:cNvPr>
              <p:cNvGrpSpPr>
                <a:grpSpLocks/>
              </p:cNvGrpSpPr>
              <p:nvPr/>
            </p:nvGrpSpPr>
            <p:grpSpPr bwMode="auto">
              <a:xfrm>
                <a:off x="1414" y="2726"/>
                <a:ext cx="266" cy="298"/>
                <a:chOff x="1415" y="1276"/>
                <a:chExt cx="266" cy="298"/>
              </a:xfrm>
            </p:grpSpPr>
            <p:pic>
              <p:nvPicPr>
                <p:cNvPr id="64" name="Picture 80" descr="Picture2">
                  <a:extLst>
                    <a:ext uri="{FF2B5EF4-FFF2-40B4-BE49-F238E27FC236}">
                      <a16:creationId xmlns:a16="http://schemas.microsoft.com/office/drawing/2014/main" id="{2C74B55E-A02E-4B7C-AB24-381C8D83D349}"/>
                    </a:ext>
                  </a:extLst>
                </p:cNvPr>
                <p:cNvPicPr>
                  <a:picLocks noChangeAspect="1" noChangeArrowheads="1"/>
                </p:cNvPicPr>
                <p:nvPr/>
              </p:nvPicPr>
              <p:blipFill>
                <a:blip r:embed="rId7" cstate="hqprint">
                  <a:extLst>
                    <a:ext uri="{28A0092B-C50C-407E-A947-70E740481C1C}">
                      <a14:useLocalDpi xmlns:a14="http://schemas.microsoft.com/office/drawing/2010/main" val="0"/>
                    </a:ext>
                  </a:extLst>
                </a:blip>
                <a:srcRect/>
                <a:stretch>
                  <a:fillRect/>
                </a:stretch>
              </p:blipFill>
              <p:spPr bwMode="auto">
                <a:xfrm>
                  <a:off x="1434" y="1521"/>
                  <a:ext cx="230" cy="53"/>
                </a:xfrm>
                <a:prstGeom prst="rect">
                  <a:avLst/>
                </a:prstGeom>
                <a:noFill/>
                <a:extLst>
                  <a:ext uri="{909E8E84-426E-40DD-AFC4-6F175D3DCCD1}">
                    <a14:hiddenFill xmlns:a14="http://schemas.microsoft.com/office/drawing/2010/main">
                      <a:solidFill>
                        <a:srgbClr val="FFFFFF"/>
                      </a:solidFill>
                    </a14:hiddenFill>
                  </a:ext>
                </a:extLst>
              </p:spPr>
            </p:pic>
            <p:sp>
              <p:nvSpPr>
                <p:cNvPr id="65" name="Oval 81">
                  <a:extLst>
                    <a:ext uri="{FF2B5EF4-FFF2-40B4-BE49-F238E27FC236}">
                      <a16:creationId xmlns:a16="http://schemas.microsoft.com/office/drawing/2014/main" id="{77CE7C6E-553F-424F-83F0-FCB505F0D778}"/>
                    </a:ext>
                  </a:extLst>
                </p:cNvPr>
                <p:cNvSpPr>
                  <a:spLocks noChangeArrowheads="1"/>
                </p:cNvSpPr>
                <p:nvPr/>
              </p:nvSpPr>
              <p:spPr bwMode="gray">
                <a:xfrm flipH="1">
                  <a:off x="1415" y="1276"/>
                  <a:ext cx="266" cy="266"/>
                </a:xfrm>
                <a:prstGeom prst="ellipse">
                  <a:avLst/>
                </a:prstGeom>
                <a:gradFill rotWithShape="0">
                  <a:gsLst>
                    <a:gs pos="0">
                      <a:srgbClr val="CA55F9"/>
                    </a:gs>
                    <a:gs pos="100000">
                      <a:srgbClr val="CA55F9">
                        <a:gamma/>
                        <a:shade val="57255"/>
                        <a:invGamma/>
                      </a:srgbClr>
                    </a:gs>
                  </a:gsLst>
                  <a:path path="rect">
                    <a:fillToRect t="100000" r="10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ru-RU" sz="1300">
                    <a:solidFill>
                      <a:srgbClr val="002060"/>
                    </a:solidFill>
                  </a:endParaRPr>
                </a:p>
              </p:txBody>
            </p:sp>
            <p:sp>
              <p:nvSpPr>
                <p:cNvPr id="66" name="Oval 82">
                  <a:extLst>
                    <a:ext uri="{FF2B5EF4-FFF2-40B4-BE49-F238E27FC236}">
                      <a16:creationId xmlns:a16="http://schemas.microsoft.com/office/drawing/2014/main" id="{12BA70A7-1B66-4E35-AB39-F1583D61E226}"/>
                    </a:ext>
                  </a:extLst>
                </p:cNvPr>
                <p:cNvSpPr>
                  <a:spLocks noChangeArrowheads="1"/>
                </p:cNvSpPr>
                <p:nvPr/>
              </p:nvSpPr>
              <p:spPr bwMode="gray">
                <a:xfrm flipH="1">
                  <a:off x="1422" y="1282"/>
                  <a:ext cx="254" cy="254"/>
                </a:xfrm>
                <a:prstGeom prst="ellipse">
                  <a:avLst/>
                </a:prstGeom>
                <a:gradFill rotWithShape="0">
                  <a:gsLst>
                    <a:gs pos="0">
                      <a:srgbClr val="CA55F9">
                        <a:gamma/>
                        <a:shade val="63529"/>
                        <a:invGamma/>
                      </a:srgbClr>
                    </a:gs>
                    <a:gs pos="100000">
                      <a:srgbClr val="CA55F9">
                        <a:alpha val="85001"/>
                      </a:srgbClr>
                    </a:gs>
                  </a:gsLst>
                  <a:lin ang="189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ru-RU" sz="1300">
                    <a:solidFill>
                      <a:srgbClr val="002060"/>
                    </a:solidFill>
                  </a:endParaRPr>
                </a:p>
              </p:txBody>
            </p:sp>
            <p:pic>
              <p:nvPicPr>
                <p:cNvPr id="67" name="Picture 83" descr="Picture1">
                  <a:extLst>
                    <a:ext uri="{FF2B5EF4-FFF2-40B4-BE49-F238E27FC236}">
                      <a16:creationId xmlns:a16="http://schemas.microsoft.com/office/drawing/2014/main" id="{9BDA7F3D-8AD8-412D-A933-346E91BBA9CF}"/>
                    </a:ext>
                  </a:extLst>
                </p:cNvPr>
                <p:cNvPicPr>
                  <a:picLocks noChangeAspect="1" noChangeArrowheads="1"/>
                </p:cNvPicPr>
                <p:nvPr/>
              </p:nvPicPr>
              <p:blipFill>
                <a:blip r:embed="rId8" cstate="hqprint">
                  <a:extLst>
                    <a:ext uri="{28A0092B-C50C-407E-A947-70E740481C1C}">
                      <a14:useLocalDpi xmlns:a14="http://schemas.microsoft.com/office/drawing/2010/main" val="0"/>
                    </a:ext>
                  </a:extLst>
                </a:blip>
                <a:srcRect/>
                <a:stretch>
                  <a:fillRect/>
                </a:stretch>
              </p:blipFill>
              <p:spPr bwMode="auto">
                <a:xfrm>
                  <a:off x="1496" y="1278"/>
                  <a:ext cx="174" cy="174"/>
                </a:xfrm>
                <a:prstGeom prst="rect">
                  <a:avLst/>
                </a:prstGeom>
                <a:noFill/>
                <a:extLst>
                  <a:ext uri="{909E8E84-426E-40DD-AFC4-6F175D3DCCD1}">
                    <a14:hiddenFill xmlns:a14="http://schemas.microsoft.com/office/drawing/2010/main">
                      <a:solidFill>
                        <a:srgbClr val="FFFFFF"/>
                      </a:solidFill>
                    </a14:hiddenFill>
                  </a:ext>
                </a:extLst>
              </p:spPr>
            </p:pic>
          </p:grpSp>
          <p:sp>
            <p:nvSpPr>
              <p:cNvPr id="63" name="Text Box 84">
                <a:extLst>
                  <a:ext uri="{FF2B5EF4-FFF2-40B4-BE49-F238E27FC236}">
                    <a16:creationId xmlns:a16="http://schemas.microsoft.com/office/drawing/2014/main" id="{0A66F74D-3711-45F4-8B89-887437C2BA45}"/>
                  </a:ext>
                </a:extLst>
              </p:cNvPr>
              <p:cNvSpPr txBox="1">
                <a:spLocks noChangeArrowheads="1"/>
              </p:cNvSpPr>
              <p:nvPr/>
            </p:nvSpPr>
            <p:spPr bwMode="gray">
              <a:xfrm>
                <a:off x="1447" y="2755"/>
                <a:ext cx="181" cy="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sz="1300" b="1" dirty="0">
                    <a:solidFill>
                      <a:schemeClr val="bg1"/>
                    </a:solidFill>
                  </a:rPr>
                  <a:t>4</a:t>
                </a:r>
              </a:p>
            </p:txBody>
          </p:sp>
        </p:grpSp>
      </p:grpSp>
    </p:spTree>
    <p:extLst>
      <p:ext uri="{BB962C8B-B14F-4D97-AF65-F5344CB8AC3E}">
        <p14:creationId xmlns:p14="http://schemas.microsoft.com/office/powerpoint/2010/main" val="2258978678"/>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Специальное оформление">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Специальное оформление">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14248</TotalTime>
  <Words>3635</Words>
  <Application>Microsoft Office PowerPoint</Application>
  <PresentationFormat>Широкоэкранный</PresentationFormat>
  <Paragraphs>381</Paragraphs>
  <Slides>29</Slides>
  <Notes>4</Notes>
  <HiddenSlides>0</HiddenSlides>
  <MMClips>0</MMClips>
  <ScaleCrop>false</ScaleCrop>
  <HeadingPairs>
    <vt:vector size="6" baseType="variant">
      <vt:variant>
        <vt:lpstr>Использованные шрифты</vt:lpstr>
      </vt:variant>
      <vt:variant>
        <vt:i4>10</vt:i4>
      </vt:variant>
      <vt:variant>
        <vt:lpstr>Тема</vt:lpstr>
      </vt:variant>
      <vt:variant>
        <vt:i4>3</vt:i4>
      </vt:variant>
      <vt:variant>
        <vt:lpstr>Заголовки слайдов</vt:lpstr>
      </vt:variant>
      <vt:variant>
        <vt:i4>29</vt:i4>
      </vt:variant>
    </vt:vector>
  </HeadingPairs>
  <TitlesOfParts>
    <vt:vector size="42" baseType="lpstr">
      <vt:lpstr>Arial</vt:lpstr>
      <vt:lpstr>Arial Narrow</vt:lpstr>
      <vt:lpstr>Arial Unicode MS</vt:lpstr>
      <vt:lpstr>Barlow Condensed</vt:lpstr>
      <vt:lpstr>Calibri</vt:lpstr>
      <vt:lpstr>Calibri Light</vt:lpstr>
      <vt:lpstr>Century Gothic</vt:lpstr>
      <vt:lpstr>Fjalla One</vt:lpstr>
      <vt:lpstr>Oxygen</vt:lpstr>
      <vt:lpstr>Times New Roman</vt:lpstr>
      <vt:lpstr>Тема Office</vt:lpstr>
      <vt:lpstr>1_Специальное оформление</vt:lpstr>
      <vt:lpstr>Специальное оформление</vt:lpstr>
      <vt:lpstr>БЮДЖЕТ ДЛЯ ГРАЖДАН муниципального образования  город Благовещенск по проекту решения Благовещенской городской Думы «Об утверждении отчета об исполнении городского бюджета за 2024 год»</vt:lpstr>
      <vt:lpstr>Основные параметры исполнения городского бюджета за 2024 год</vt:lpstr>
      <vt:lpstr>Презентация PowerPoint</vt:lpstr>
      <vt:lpstr>Исполнение доходов городского бюджета в 2024 году</vt:lpstr>
      <vt:lpstr>Презентация PowerPoint</vt:lpstr>
      <vt:lpstr>Презентация PowerPoint</vt:lpstr>
      <vt:lpstr>Презентация PowerPoint</vt:lpstr>
      <vt:lpstr>Презентация PowerPoint</vt:lpstr>
      <vt:lpstr>Презентация PowerPoint</vt:lpstr>
      <vt:lpstr>Реализация национальных проектов на территории  города Благовещенска в 2024 году</vt:lpstr>
      <vt:lpstr>Средства дорожного фонда в 2024 году</vt:lpstr>
      <vt:lpstr>Динамика муниципального долга города Благовещенска 2022-2024 годы</vt:lpstr>
      <vt:lpstr>Презентация PowerPoint</vt:lpstr>
      <vt:lpstr>МУНИЦИПАЛЬНЫЕ ПРОГРАММЫ В 2024 ГОДУ</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Мероприятия</dc:title>
  <dc:creator>User Obstinate</dc:creator>
  <cp:lastModifiedBy>Ярина Анна</cp:lastModifiedBy>
  <cp:revision>627</cp:revision>
  <cp:lastPrinted>2025-04-18T02:24:58Z</cp:lastPrinted>
  <dcterms:created xsi:type="dcterms:W3CDTF">2021-05-04T11:19:16Z</dcterms:created>
  <dcterms:modified xsi:type="dcterms:W3CDTF">2025-04-28T07:31:43Z</dcterms:modified>
</cp:coreProperties>
</file>