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theme/themeOverride1.xml" ContentType="application/vnd.openxmlformats-officedocument.themeOverr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drawings/drawing6.xml" ContentType="application/vnd.openxmlformats-officedocument.drawingml.chartshapes+xml"/>
  <Override PartName="/ppt/notesSlides/notesSlide2.xml" ContentType="application/vnd.openxmlformats-officedocument.presentationml.notesSlide+xml"/>
  <Override PartName="/ppt/charts/chart10.xml" ContentType="application/vnd.openxmlformats-officedocument.drawingml.chart+xml"/>
  <Override PartName="/ppt/drawings/drawing7.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59" r:id="rId5"/>
    <p:sldId id="263" r:id="rId6"/>
    <p:sldId id="275" r:id="rId7"/>
    <p:sldId id="270" r:id="rId8"/>
    <p:sldId id="315" r:id="rId9"/>
    <p:sldId id="388" r:id="rId10"/>
    <p:sldId id="415" r:id="rId11"/>
    <p:sldId id="329" r:id="rId12"/>
    <p:sldId id="334" r:id="rId13"/>
    <p:sldId id="320" r:id="rId14"/>
    <p:sldId id="338" r:id="rId15"/>
    <p:sldId id="325" r:id="rId16"/>
    <p:sldId id="267" r:id="rId17"/>
    <p:sldId id="416" r:id="rId18"/>
    <p:sldId id="281" r:id="rId19"/>
    <p:sldId id="336" r:id="rId20"/>
    <p:sldId id="337" r:id="rId21"/>
    <p:sldId id="340" r:id="rId22"/>
    <p:sldId id="328" r:id="rId23"/>
    <p:sldId id="296" r:id="rId24"/>
    <p:sldId id="391" r:id="rId25"/>
    <p:sldId id="367" r:id="rId26"/>
    <p:sldId id="368" r:id="rId27"/>
    <p:sldId id="402" r:id="rId28"/>
    <p:sldId id="369" r:id="rId29"/>
    <p:sldId id="370" r:id="rId30"/>
    <p:sldId id="403" r:id="rId31"/>
    <p:sldId id="371" r:id="rId32"/>
    <p:sldId id="372" r:id="rId33"/>
    <p:sldId id="373" r:id="rId34"/>
    <p:sldId id="405" r:id="rId35"/>
    <p:sldId id="406" r:id="rId36"/>
    <p:sldId id="407" r:id="rId37"/>
    <p:sldId id="408" r:id="rId38"/>
    <p:sldId id="410" r:id="rId39"/>
    <p:sldId id="380" r:id="rId40"/>
    <p:sldId id="411" r:id="rId41"/>
    <p:sldId id="412" r:id="rId42"/>
    <p:sldId id="413" r:id="rId43"/>
    <p:sldId id="292" r:id="rId44"/>
    <p:sldId id="295" r:id="rId45"/>
    <p:sldId id="347" r:id="rId46"/>
    <p:sldId id="299" r:id="rId47"/>
    <p:sldId id="307" r:id="rId48"/>
    <p:sldId id="333" r:id="rId49"/>
    <p:sldId id="399" r:id="rId50"/>
    <p:sldId id="414" r:id="rId51"/>
    <p:sldId id="331" r:id="rId52"/>
    <p:sldId id="265" r:id="rId53"/>
  </p:sldIdLst>
  <p:sldSz cx="9144000" cy="6858000" type="screen4x3"/>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CC3"/>
    <a:srgbClr val="377BCD"/>
    <a:srgbClr val="009999"/>
    <a:srgbClr val="3C905C"/>
    <a:srgbClr val="006666"/>
    <a:srgbClr val="008080"/>
    <a:srgbClr val="4785D1"/>
    <a:srgbClr val="0066CC"/>
    <a:srgbClr val="00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4851" autoAdjust="0"/>
  </p:normalViewPr>
  <p:slideViewPr>
    <p:cSldViewPr>
      <p:cViewPr>
        <p:scale>
          <a:sx n="80" d="100"/>
          <a:sy n="80" d="100"/>
        </p:scale>
        <p:origin x="-2760" y="-750"/>
      </p:cViewPr>
      <p:guideLst>
        <p:guide orient="horz" pos="2160"/>
        <p:guide pos="2880"/>
      </p:guideLst>
    </p:cSldViewPr>
  </p:slideViewPr>
  <p:notesTextViewPr>
    <p:cViewPr>
      <p:scale>
        <a:sx n="75" d="100"/>
        <a:sy n="75"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54623622585358E-2"/>
          <c:y val="0.35952182689005341"/>
          <c:w val="0.88858917636602464"/>
          <c:h val="0.42305800260547838"/>
        </c:manualLayout>
      </c:layout>
      <c:lineChart>
        <c:grouping val="standard"/>
        <c:varyColors val="0"/>
        <c:ser>
          <c:idx val="0"/>
          <c:order val="0"/>
          <c:tx>
            <c:strRef>
              <c:f>Лист1!$B$1</c:f>
              <c:strCache>
                <c:ptCount val="1"/>
                <c:pt idx="0">
                  <c:v>Ряд 1</c:v>
                </c:pt>
              </c:strCache>
            </c:strRef>
          </c:tx>
          <c:dLbls>
            <c:dLbl>
              <c:idx val="0"/>
              <c:layout>
                <c:manualLayout>
                  <c:x val="-5.8055407475733324E-2"/>
                  <c:y val="-6.7834306960387433E-2"/>
                </c:manualLayout>
              </c:layout>
              <c:showLegendKey val="0"/>
              <c:showVal val="1"/>
              <c:showCatName val="0"/>
              <c:showSerName val="0"/>
              <c:showPercent val="0"/>
              <c:showBubbleSize val="0"/>
            </c:dLbl>
            <c:dLbl>
              <c:idx val="1"/>
              <c:layout>
                <c:manualLayout>
                  <c:x val="-5.7842312572179214E-2"/>
                  <c:y val="-0.10175146044058116"/>
                </c:manualLayout>
              </c:layout>
              <c:showLegendKey val="0"/>
              <c:showVal val="1"/>
              <c:showCatName val="0"/>
              <c:showSerName val="0"/>
              <c:showPercent val="0"/>
              <c:showBubbleSize val="0"/>
            </c:dLbl>
            <c:dLbl>
              <c:idx val="2"/>
              <c:layout>
                <c:manualLayout>
                  <c:x val="-5.4663860878203047E-2"/>
                  <c:y val="-8.1401702480866187E-2"/>
                </c:manualLayout>
              </c:layout>
              <c:showLegendKey val="0"/>
              <c:showVal val="1"/>
              <c:showCatName val="0"/>
              <c:showSerName val="0"/>
              <c:showPercent val="0"/>
              <c:showBubbleSize val="0"/>
            </c:dLbl>
            <c:dLbl>
              <c:idx val="3"/>
              <c:layout>
                <c:manualLayout>
                  <c:x val="-5.0845190870482122E-2"/>
                  <c:y val="-6.7834306960387433E-2"/>
                </c:manualLayout>
              </c:layout>
              <c:showLegendKey val="0"/>
              <c:showVal val="1"/>
              <c:showCatName val="0"/>
              <c:showSerName val="0"/>
              <c:showPercent val="0"/>
              <c:showBubbleSize val="0"/>
            </c:dLbl>
            <c:dLbl>
              <c:idx val="4"/>
              <c:layout>
                <c:manualLayout>
                  <c:x val="-6.0592240451341074E-2"/>
                  <c:y val="-8.1401168352464859E-2"/>
                </c:manualLayout>
              </c:layout>
              <c:showLegendKey val="0"/>
              <c:showVal val="1"/>
              <c:showCatName val="0"/>
              <c:showSerName val="0"/>
              <c:showPercent val="0"/>
              <c:showBubbleSize val="0"/>
            </c:dLbl>
            <c:dLbl>
              <c:idx val="5"/>
              <c:layout>
                <c:manualLayout>
                  <c:x val="-6.0806035557206942E-2"/>
                  <c:y val="-7.4617737656426181E-2"/>
                </c:manualLayout>
              </c:layout>
              <c:showLegendKey val="0"/>
              <c:showVal val="1"/>
              <c:showCatName val="0"/>
              <c:showSerName val="0"/>
              <c:showPercent val="0"/>
              <c:showBubbleSize val="0"/>
            </c:dLbl>
            <c:dLbl>
              <c:idx val="6"/>
              <c:layout>
                <c:manualLayout>
                  <c:x val="-5.1272547681443424E-2"/>
                  <c:y val="-8.1402236609267389E-2"/>
                </c:manualLayout>
              </c:layout>
              <c:showLegendKey val="0"/>
              <c:showVal val="1"/>
              <c:showCatName val="0"/>
              <c:showSerName val="0"/>
              <c:showPercent val="0"/>
              <c:showBubbleSize val="0"/>
            </c:dLbl>
            <c:dLbl>
              <c:idx val="7"/>
              <c:layout>
                <c:manualLayout>
                  <c:x val="-6.419758215473724E-2"/>
                  <c:y val="-6.7835909345591291E-2"/>
                </c:manualLayout>
              </c:layout>
              <c:showLegendKey val="0"/>
              <c:showVal val="1"/>
              <c:showCatName val="0"/>
              <c:showSerName val="0"/>
              <c:showPercent val="0"/>
              <c:showBubbleSize val="0"/>
            </c:dLbl>
            <c:dLbl>
              <c:idx val="8"/>
              <c:layout>
                <c:manualLayout>
                  <c:x val="-6.3556430237910078E-2"/>
                  <c:y val="-6.7834841088788636E-2"/>
                </c:manualLayout>
              </c:layout>
              <c:showLegendKey val="0"/>
              <c:showVal val="1"/>
              <c:showCatName val="0"/>
              <c:showSerName val="0"/>
              <c:showPercent val="0"/>
              <c:showBubbleSize val="0"/>
            </c:dLbl>
            <c:dLbl>
              <c:idx val="9"/>
              <c:layout>
                <c:manualLayout>
                  <c:x val="-5.6773570443620178E-2"/>
                  <c:y val="-6.7834841088788636E-2"/>
                </c:manualLayout>
              </c:layout>
              <c:showLegendKey val="0"/>
              <c:showVal val="1"/>
              <c:showCatName val="0"/>
              <c:showSerName val="0"/>
              <c:showPercent val="0"/>
              <c:showBubbleSize val="0"/>
            </c:dLbl>
            <c:dLbl>
              <c:idx val="10"/>
              <c:layout>
                <c:manualLayout>
                  <c:x val="-4.9349792133273597E-2"/>
                  <c:y val="-6.7834841088788692E-2"/>
                </c:manualLayout>
              </c:layout>
              <c:showLegendKey val="0"/>
              <c:showVal val="1"/>
              <c:showCatName val="0"/>
              <c:showSerName val="0"/>
              <c:showPercent val="0"/>
              <c:showBubbleSize val="0"/>
            </c:dLbl>
            <c:dLbl>
              <c:idx val="11"/>
              <c:layout>
                <c:manualLayout>
                  <c:x val="-3.7279471281902496E-2"/>
                  <c:y val="7.4617737656426181E-2"/>
                </c:manualLayout>
              </c:layout>
              <c:showLegendKey val="0"/>
              <c:showVal val="1"/>
              <c:showCatName val="0"/>
              <c:showSerName val="0"/>
              <c:showPercent val="0"/>
              <c:showBubbleSize val="0"/>
            </c:dLbl>
            <c:txPr>
              <a:bodyPr/>
              <a:lstStyle/>
              <a:p>
                <a:pPr>
                  <a:defRPr sz="900"/>
                </a:pPr>
                <a:endParaRPr lang="ru-RU"/>
              </a:p>
            </c:txPr>
            <c:showLegendKey val="0"/>
            <c:showVal val="1"/>
            <c:showCatName val="0"/>
            <c:showSerName val="0"/>
            <c:showPercent val="0"/>
            <c:showBubbleSize val="0"/>
            <c:showLeaderLines val="0"/>
          </c:dLbls>
          <c:cat>
            <c:numRef>
              <c:f>Лист1!$A$2:$A$11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Лист1!$B$2:$B$11</c:f>
              <c:numCache>
                <c:formatCode>General</c:formatCode>
                <c:ptCount val="10"/>
                <c:pt idx="0">
                  <c:v>101.5</c:v>
                </c:pt>
                <c:pt idx="1">
                  <c:v>100.9</c:v>
                </c:pt>
                <c:pt idx="2">
                  <c:v>100</c:v>
                </c:pt>
                <c:pt idx="3">
                  <c:v>100.2</c:v>
                </c:pt>
                <c:pt idx="4">
                  <c:v>100.3</c:v>
                </c:pt>
                <c:pt idx="5">
                  <c:v>100.3</c:v>
                </c:pt>
                <c:pt idx="6">
                  <c:v>100</c:v>
                </c:pt>
                <c:pt idx="7">
                  <c:v>99.8</c:v>
                </c:pt>
                <c:pt idx="8">
                  <c:v>106.5</c:v>
                </c:pt>
                <c:pt idx="9">
                  <c:v>106.2</c:v>
                </c:pt>
              </c:numCache>
            </c:numRef>
          </c:val>
          <c:smooth val="0"/>
        </c:ser>
        <c:dLbls>
          <c:showLegendKey val="0"/>
          <c:showVal val="1"/>
          <c:showCatName val="0"/>
          <c:showSerName val="0"/>
          <c:showPercent val="0"/>
          <c:showBubbleSize val="0"/>
        </c:dLbls>
        <c:marker val="1"/>
        <c:smooth val="0"/>
        <c:axId val="44169216"/>
        <c:axId val="168405248"/>
      </c:lineChart>
      <c:catAx>
        <c:axId val="44169216"/>
        <c:scaling>
          <c:orientation val="minMax"/>
        </c:scaling>
        <c:delete val="0"/>
        <c:axPos val="b"/>
        <c:numFmt formatCode="General" sourceLinked="1"/>
        <c:majorTickMark val="none"/>
        <c:minorTickMark val="none"/>
        <c:tickLblPos val="nextTo"/>
        <c:txPr>
          <a:bodyPr/>
          <a:lstStyle/>
          <a:p>
            <a:pPr>
              <a:defRPr sz="1000"/>
            </a:pPr>
            <a:endParaRPr lang="ru-RU"/>
          </a:p>
        </c:txPr>
        <c:crossAx val="168405248"/>
        <c:crosses val="autoZero"/>
        <c:auto val="1"/>
        <c:lblAlgn val="ctr"/>
        <c:lblOffset val="100"/>
        <c:noMultiLvlLbl val="0"/>
      </c:catAx>
      <c:valAx>
        <c:axId val="168405248"/>
        <c:scaling>
          <c:orientation val="minMax"/>
        </c:scaling>
        <c:delete val="1"/>
        <c:axPos val="l"/>
        <c:numFmt formatCode="General" sourceLinked="1"/>
        <c:majorTickMark val="out"/>
        <c:minorTickMark val="none"/>
        <c:tickLblPos val="nextTo"/>
        <c:crossAx val="44169216"/>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90902515789045"/>
          <c:y val="0.55940882300955519"/>
          <c:w val="0.34866900855696331"/>
          <c:h val="0.22999809887118844"/>
        </c:manualLayout>
      </c:layout>
      <c:doughnutChart>
        <c:varyColors val="1"/>
        <c:ser>
          <c:idx val="0"/>
          <c:order val="0"/>
          <c:tx>
            <c:strRef>
              <c:f>Лист1!$B$1</c:f>
              <c:strCache>
                <c:ptCount val="1"/>
                <c:pt idx="0">
                  <c:v>Столбец1</c:v>
                </c:pt>
              </c:strCache>
            </c:strRef>
          </c:tx>
          <c:spPr>
            <a:ln>
              <a:solidFill>
                <a:schemeClr val="bg1"/>
              </a:solidFill>
            </a:ln>
          </c:spPr>
          <c:dPt>
            <c:idx val="0"/>
            <c:bubble3D val="0"/>
            <c:spPr>
              <a:solidFill>
                <a:schemeClr val="accent4">
                  <a:lumMod val="75000"/>
                </a:schemeClr>
              </a:solidFill>
              <a:ln>
                <a:solidFill>
                  <a:schemeClr val="bg1"/>
                </a:solidFill>
              </a:ln>
            </c:spPr>
          </c:dPt>
          <c:dPt>
            <c:idx val="1"/>
            <c:bubble3D val="0"/>
            <c:spPr>
              <a:solidFill>
                <a:schemeClr val="accent4">
                  <a:lumMod val="60000"/>
                  <a:lumOff val="40000"/>
                </a:schemeClr>
              </a:solidFill>
              <a:ln>
                <a:solidFill>
                  <a:schemeClr val="bg1"/>
                </a:solidFill>
              </a:ln>
            </c:spPr>
          </c:dPt>
          <c:dPt>
            <c:idx val="2"/>
            <c:bubble3D val="0"/>
            <c:spPr>
              <a:solidFill>
                <a:schemeClr val="tx2">
                  <a:lumMod val="75000"/>
                </a:schemeClr>
              </a:solidFill>
              <a:ln>
                <a:solidFill>
                  <a:schemeClr val="bg1"/>
                </a:solidFill>
              </a:ln>
            </c:spPr>
          </c:dPt>
          <c:dPt>
            <c:idx val="3"/>
            <c:bubble3D val="0"/>
            <c:spPr>
              <a:solidFill>
                <a:srgbClr val="00B0F0"/>
              </a:solidFill>
              <a:ln>
                <a:solidFill>
                  <a:schemeClr val="bg1"/>
                </a:solidFill>
              </a:ln>
            </c:spPr>
          </c:dPt>
          <c:dPt>
            <c:idx val="4"/>
            <c:bubble3D val="0"/>
            <c:spPr>
              <a:solidFill>
                <a:srgbClr val="3C905C"/>
              </a:solidFill>
              <a:ln>
                <a:solidFill>
                  <a:schemeClr val="bg1"/>
                </a:solidFill>
              </a:ln>
            </c:spPr>
          </c:dPt>
          <c:dPt>
            <c:idx val="5"/>
            <c:bubble3D val="0"/>
            <c:spPr>
              <a:solidFill>
                <a:srgbClr val="9663B5"/>
              </a:solidFill>
              <a:ln>
                <a:solidFill>
                  <a:schemeClr val="bg1"/>
                </a:solidFill>
              </a:ln>
            </c:spPr>
          </c:dPt>
          <c:dPt>
            <c:idx val="6"/>
            <c:bubble3D val="0"/>
            <c:spPr>
              <a:solidFill>
                <a:srgbClr val="265C9E"/>
              </a:solidFill>
              <a:ln>
                <a:solidFill>
                  <a:schemeClr val="bg1"/>
                </a:solidFill>
              </a:ln>
            </c:spPr>
          </c:dPt>
          <c:dPt>
            <c:idx val="7"/>
            <c:bubble3D val="0"/>
            <c:spPr>
              <a:solidFill>
                <a:srgbClr val="BEB39E"/>
              </a:solidFill>
              <a:ln>
                <a:solidFill>
                  <a:schemeClr val="bg1"/>
                </a:solidFill>
              </a:ln>
            </c:spPr>
          </c:dPt>
          <c:dPt>
            <c:idx val="8"/>
            <c:bubble3D val="0"/>
            <c:spPr>
              <a:solidFill>
                <a:schemeClr val="accent1">
                  <a:lumMod val="60000"/>
                  <a:lumOff val="40000"/>
                </a:schemeClr>
              </a:solidFill>
              <a:ln>
                <a:solidFill>
                  <a:schemeClr val="bg1"/>
                </a:solidFill>
              </a:ln>
            </c:spPr>
          </c:dPt>
          <c:dPt>
            <c:idx val="9"/>
            <c:bubble3D val="0"/>
            <c:spPr>
              <a:solidFill>
                <a:srgbClr val="75A4DD"/>
              </a:solidFill>
              <a:ln>
                <a:solidFill>
                  <a:schemeClr val="bg1"/>
                </a:solidFill>
              </a:ln>
            </c:spPr>
          </c:dPt>
          <c:dPt>
            <c:idx val="10"/>
            <c:bubble3D val="0"/>
            <c:spPr>
              <a:solidFill>
                <a:srgbClr val="64B7CE"/>
              </a:solidFill>
              <a:ln>
                <a:solidFill>
                  <a:schemeClr val="bg1"/>
                </a:solidFill>
              </a:ln>
            </c:spPr>
          </c:dPt>
          <c:dPt>
            <c:idx val="11"/>
            <c:bubble3D val="0"/>
            <c:spPr>
              <a:solidFill>
                <a:srgbClr val="DCBCEA"/>
              </a:solidFill>
              <a:ln>
                <a:solidFill>
                  <a:schemeClr val="bg1"/>
                </a:solidFill>
              </a:ln>
            </c:spPr>
          </c:dPt>
          <c:dPt>
            <c:idx val="12"/>
            <c:bubble3D val="0"/>
            <c:spPr>
              <a:solidFill>
                <a:srgbClr val="9ED6D6"/>
              </a:solidFill>
              <a:ln>
                <a:solidFill>
                  <a:schemeClr val="bg1"/>
                </a:solidFill>
              </a:ln>
            </c:spPr>
          </c:dPt>
          <c:dPt>
            <c:idx val="13"/>
            <c:bubble3D val="0"/>
            <c:spPr>
              <a:solidFill>
                <a:srgbClr val="53D2FF"/>
              </a:solidFill>
              <a:ln>
                <a:solidFill>
                  <a:schemeClr val="bg1"/>
                </a:solidFill>
              </a:ln>
            </c:spPr>
          </c:dPt>
          <c:dPt>
            <c:idx val="14"/>
            <c:bubble3D val="0"/>
            <c:spPr>
              <a:solidFill>
                <a:schemeClr val="accent1">
                  <a:lumMod val="40000"/>
                  <a:lumOff val="60000"/>
                </a:schemeClr>
              </a:solidFill>
              <a:ln>
                <a:solidFill>
                  <a:schemeClr val="bg1"/>
                </a:solidFill>
              </a:ln>
            </c:spPr>
          </c:dPt>
          <c:dPt>
            <c:idx val="15"/>
            <c:bubble3D val="0"/>
            <c:spPr>
              <a:solidFill>
                <a:schemeClr val="accent2">
                  <a:lumMod val="20000"/>
                  <a:lumOff val="80000"/>
                </a:schemeClr>
              </a:solidFill>
              <a:ln>
                <a:solidFill>
                  <a:schemeClr val="bg1"/>
                </a:solidFill>
              </a:ln>
            </c:spPr>
          </c:dPt>
          <c:dPt>
            <c:idx val="16"/>
            <c:bubble3D val="0"/>
            <c:spPr>
              <a:solidFill>
                <a:schemeClr val="accent5">
                  <a:lumMod val="40000"/>
                  <a:lumOff val="60000"/>
                </a:schemeClr>
              </a:solidFill>
              <a:ln>
                <a:solidFill>
                  <a:schemeClr val="bg1"/>
                </a:solidFill>
              </a:ln>
            </c:spPr>
          </c:dPt>
          <c:dPt>
            <c:idx val="17"/>
            <c:bubble3D val="0"/>
            <c:spPr>
              <a:solidFill>
                <a:schemeClr val="tx2">
                  <a:lumMod val="60000"/>
                  <a:lumOff val="40000"/>
                </a:schemeClr>
              </a:solidFill>
              <a:ln>
                <a:solidFill>
                  <a:schemeClr val="bg1"/>
                </a:solidFill>
              </a:ln>
            </c:spPr>
          </c:dPt>
          <c:dPt>
            <c:idx val="18"/>
            <c:bubble3D val="0"/>
            <c:spPr>
              <a:solidFill>
                <a:schemeClr val="tx2">
                  <a:lumMod val="40000"/>
                  <a:lumOff val="60000"/>
                </a:schemeClr>
              </a:solidFill>
              <a:ln>
                <a:solidFill>
                  <a:schemeClr val="bg1"/>
                </a:solidFill>
              </a:ln>
            </c:spPr>
          </c:dPt>
          <c:dLbls>
            <c:dLbl>
              <c:idx val="0"/>
              <c:layout>
                <c:manualLayout>
                  <c:x val="-0.16777086317115128"/>
                  <c:y val="-2.2369416487071303E-2"/>
                </c:manualLayout>
              </c:layout>
              <c:showLegendKey val="0"/>
              <c:showVal val="1"/>
              <c:showCatName val="0"/>
              <c:showSerName val="0"/>
              <c:showPercent val="0"/>
              <c:showBubbleSize val="0"/>
            </c:dLbl>
            <c:dLbl>
              <c:idx val="1"/>
              <c:layout>
                <c:manualLayout>
                  <c:x val="-0.1426050465497484"/>
                  <c:y val="-4.4197250900930206E-2"/>
                </c:manualLayout>
              </c:layout>
              <c:showLegendKey val="0"/>
              <c:showVal val="1"/>
              <c:showCatName val="0"/>
              <c:showSerName val="0"/>
              <c:showPercent val="0"/>
              <c:showBubbleSize val="0"/>
            </c:dLbl>
            <c:dLbl>
              <c:idx val="2"/>
              <c:layout>
                <c:manualLayout>
                  <c:x val="-0.10345856318315062"/>
                  <c:y val="-6.0107041249557285E-2"/>
                </c:manualLayout>
              </c:layout>
              <c:showLegendKey val="0"/>
              <c:showVal val="1"/>
              <c:showCatName val="0"/>
              <c:showSerName val="0"/>
              <c:showPercent val="0"/>
              <c:showBubbleSize val="0"/>
            </c:dLbl>
            <c:dLbl>
              <c:idx val="3"/>
              <c:layout>
                <c:manualLayout>
                  <c:x val="-6.7108257199881546E-2"/>
                  <c:y val="-6.6794686657227348E-2"/>
                </c:manualLayout>
              </c:layout>
              <c:showLegendKey val="0"/>
              <c:showVal val="1"/>
              <c:showCatName val="0"/>
              <c:showSerName val="0"/>
              <c:showPercent val="0"/>
              <c:showBubbleSize val="0"/>
            </c:dLbl>
            <c:dLbl>
              <c:idx val="4"/>
              <c:layout>
                <c:manualLayout>
                  <c:x val="-2.7961773833283875E-2"/>
                  <c:y val="-7.2712585487256121E-2"/>
                </c:manualLayout>
              </c:layout>
              <c:showLegendKey val="0"/>
              <c:showVal val="1"/>
              <c:showCatName val="0"/>
              <c:showSerName val="0"/>
              <c:showPercent val="0"/>
              <c:showBubbleSize val="0"/>
            </c:dLbl>
            <c:dLbl>
              <c:idx val="5"/>
              <c:layout>
                <c:manualLayout>
                  <c:x val="5.5919144237618857E-3"/>
                  <c:y val="-7.1558837032014044E-2"/>
                </c:manualLayout>
              </c:layout>
              <c:showLegendKey val="0"/>
              <c:showVal val="1"/>
              <c:showCatName val="0"/>
              <c:showSerName val="0"/>
              <c:showPercent val="0"/>
              <c:showBubbleSize val="0"/>
            </c:dLbl>
            <c:dLbl>
              <c:idx val="6"/>
              <c:layout>
                <c:manualLayout>
                  <c:x val="3.0757951216612272E-2"/>
                  <c:y val="-6.341128736048518E-2"/>
                </c:manualLayout>
              </c:layout>
              <c:showLegendKey val="0"/>
              <c:showVal val="1"/>
              <c:showCatName val="0"/>
              <c:showSerName val="0"/>
              <c:showPercent val="0"/>
              <c:showBubbleSize val="0"/>
            </c:dLbl>
            <c:dLbl>
              <c:idx val="7"/>
              <c:layout>
                <c:manualLayout>
                  <c:x val="4.1942220407030953E-2"/>
                  <c:y val="-5.3419831547497E-2"/>
                </c:manualLayout>
              </c:layout>
              <c:showLegendKey val="0"/>
              <c:showVal val="1"/>
              <c:showCatName val="0"/>
              <c:showSerName val="0"/>
              <c:showPercent val="0"/>
              <c:showBubbleSize val="0"/>
            </c:dLbl>
            <c:dLbl>
              <c:idx val="8"/>
              <c:layout>
                <c:manualLayout>
                  <c:x val="6.4311419302210737E-2"/>
                  <c:y val="-4.7501787482264968E-2"/>
                </c:manualLayout>
              </c:layout>
              <c:showLegendKey val="0"/>
              <c:showVal val="1"/>
              <c:showCatName val="0"/>
              <c:showSerName val="0"/>
              <c:showPercent val="0"/>
              <c:showBubbleSize val="0"/>
            </c:dLbl>
            <c:dLbl>
              <c:idx val="9"/>
              <c:layout>
                <c:manualLayout>
                  <c:x val="6.7108037028434042E-2"/>
                  <c:y val="-3.382121226952807E-2"/>
                </c:manualLayout>
              </c:layout>
              <c:showLegendKey val="0"/>
              <c:showVal val="1"/>
              <c:showCatName val="0"/>
              <c:showSerName val="0"/>
              <c:showPercent val="0"/>
              <c:showBubbleSize val="0"/>
            </c:dLbl>
            <c:dLbl>
              <c:idx val="10"/>
              <c:layout>
                <c:manualLayout>
                  <c:x val="7.2700171623643325E-2"/>
                  <c:y val="-1.9371180949556473E-2"/>
                </c:manualLayout>
              </c:layout>
              <c:showLegendKey val="0"/>
              <c:showVal val="1"/>
              <c:showCatName val="0"/>
              <c:showSerName val="0"/>
              <c:showPercent val="0"/>
              <c:showBubbleSize val="0"/>
            </c:dLbl>
            <c:dLbl>
              <c:idx val="11"/>
              <c:layout>
                <c:manualLayout>
                  <c:x val="6.7927074813157004E-2"/>
                  <c:y val="-4.9214400999915324E-3"/>
                </c:manualLayout>
              </c:layout>
              <c:showLegendKey val="0"/>
              <c:showVal val="1"/>
              <c:showCatName val="0"/>
              <c:showSerName val="0"/>
              <c:showPercent val="0"/>
              <c:showBubbleSize val="0"/>
            </c:dLbl>
            <c:dLbl>
              <c:idx val="12"/>
              <c:layout>
                <c:manualLayout>
                  <c:x val="7.3272397215711868E-2"/>
                  <c:y val="6.6087826922627251E-3"/>
                </c:manualLayout>
              </c:layout>
              <c:showLegendKey val="0"/>
              <c:showVal val="1"/>
              <c:showCatName val="0"/>
              <c:showSerName val="0"/>
              <c:showPercent val="0"/>
              <c:showBubbleSize val="0"/>
            </c:dLbl>
            <c:dLbl>
              <c:idx val="13"/>
              <c:layout>
                <c:manualLayout>
                  <c:x val="8.2364597311926802E-2"/>
                  <c:y val="1.4065158031150918E-2"/>
                </c:manualLayout>
              </c:layout>
              <c:showLegendKey val="0"/>
              <c:showVal val="1"/>
              <c:showCatName val="0"/>
              <c:showSerName val="0"/>
              <c:showPercent val="0"/>
              <c:showBubbleSize val="0"/>
            </c:dLbl>
            <c:dLbl>
              <c:idx val="14"/>
              <c:layout>
                <c:manualLayout>
                  <c:x val="8.6681058540285211E-2"/>
                  <c:y val="3.3742494789323993E-2"/>
                </c:manualLayout>
              </c:layout>
              <c:showLegendKey val="0"/>
              <c:showVal val="1"/>
              <c:showCatName val="0"/>
              <c:showSerName val="0"/>
              <c:showPercent val="0"/>
              <c:showBubbleSize val="0"/>
            </c:dLbl>
            <c:dLbl>
              <c:idx val="15"/>
              <c:layout>
                <c:manualLayout>
                  <c:x val="2.7957370404334881E-3"/>
                  <c:y val="4.9730566912544891E-2"/>
                </c:manualLayout>
              </c:layout>
              <c:showLegendKey val="0"/>
              <c:showVal val="1"/>
              <c:showCatName val="0"/>
              <c:showSerName val="0"/>
              <c:showPercent val="0"/>
              <c:showBubbleSize val="0"/>
            </c:dLbl>
            <c:dLbl>
              <c:idx val="16"/>
              <c:layout>
                <c:manualLayout>
                  <c:x val="-2.7961773833283979E-2"/>
                  <c:y val="4.3506657509102979E-2"/>
                </c:manualLayout>
              </c:layout>
              <c:showLegendKey val="0"/>
              <c:showVal val="1"/>
              <c:showCatName val="0"/>
              <c:showSerName val="0"/>
              <c:showPercent val="0"/>
              <c:showBubbleSize val="0"/>
            </c:dLbl>
            <c:dLbl>
              <c:idx val="17"/>
              <c:layout>
                <c:manualLayout>
                  <c:x val="-3.3554128599940773E-2"/>
                  <c:y val="4.4581398013734314E-2"/>
                </c:manualLayout>
              </c:layout>
              <c:showLegendKey val="0"/>
              <c:showVal val="1"/>
              <c:showCatName val="0"/>
              <c:showSerName val="0"/>
              <c:showPercent val="0"/>
              <c:showBubbleSize val="0"/>
            </c:dLbl>
            <c:dLbl>
              <c:idx val="18"/>
              <c:layout>
                <c:manualLayout>
                  <c:x val="-0.11743945009979281"/>
                  <c:y val="3.6277575263423983E-2"/>
                </c:manualLayout>
              </c:layout>
              <c:showLegendKey val="0"/>
              <c:showVal val="1"/>
              <c:showCatName val="0"/>
              <c:showSerName val="0"/>
              <c:showPercent val="0"/>
              <c:showBubbleSize val="0"/>
            </c:dLbl>
            <c:spPr>
              <a:ln w="3175"/>
            </c:spPr>
            <c:txPr>
              <a:bodyPr anchor="t" anchorCtr="1"/>
              <a:lstStyle/>
              <a:p>
                <a:pPr>
                  <a:defRPr sz="700" b="1"/>
                </a:pPr>
                <a:endParaRPr lang="ru-RU"/>
              </a:p>
            </c:txPr>
            <c:showLegendKey val="0"/>
            <c:showVal val="1"/>
            <c:showCatName val="0"/>
            <c:showSerName val="0"/>
            <c:showPercent val="0"/>
            <c:showBubbleSize val="0"/>
            <c:showLeaderLines val="1"/>
          </c:dLbls>
          <c:cat>
            <c:strRef>
              <c:f>Лист1!$A$2:$A$20</c:f>
              <c:strCache>
                <c:ptCount val="19"/>
                <c:pt idx="0">
                  <c:v>0,5% Water supply; sewerage, waste collection and recycling; pollution control activities</c:v>
                </c:pt>
                <c:pt idx="1">
                  <c:v>0,8% Electrical, energy, gas and steam services; air conditioning</c:v>
                </c:pt>
                <c:pt idx="2">
                  <c:v>1,3% Financial and insurance services</c:v>
                </c:pt>
                <c:pt idx="3">
                  <c:v>1,6% Public administration and military security; social security</c:v>
                </c:pt>
                <c:pt idx="4">
                  <c:v>1,8% Education</c:v>
                </c:pt>
                <c:pt idx="5">
                  <c:v>1,9% Culture, sport and other lesuire activities</c:v>
                </c:pt>
                <c:pt idx="6">
                  <c:v>2,3% Hotels and public catering</c:v>
                </c:pt>
                <c:pt idx="7">
                  <c:v>2,4% Health and social services</c:v>
                </c:pt>
                <c:pt idx="8">
                  <c:v>2,5% Information and connection services</c:v>
                </c:pt>
                <c:pt idx="9">
                  <c:v>2,7% Agriculture, forestry, hunting and fishing</c:v>
                </c:pt>
                <c:pt idx="10">
                  <c:v>4,0% Administration activity and other added servicies </c:v>
                </c:pt>
                <c:pt idx="11">
                  <c:v>4,9% Processing industry</c:v>
                </c:pt>
                <c:pt idx="12">
                  <c:v>5,4% Other services</c:v>
                </c:pt>
                <c:pt idx="13">
                  <c:v>5,6% Деятельность по операциям с недвижимым имуществом</c:v>
                </c:pt>
                <c:pt idx="14">
                  <c:v>5,7% Transportation and storage </c:v>
                </c:pt>
                <c:pt idx="15">
                  <c:v>6,6% Mining</c:v>
                </c:pt>
                <c:pt idx="16">
                  <c:v>7,7% Professional, scientific and technical activities</c:v>
                </c:pt>
                <c:pt idx="17">
                  <c:v>12,5% Building</c:v>
                </c:pt>
                <c:pt idx="18">
                  <c:v>29,8% Wholesale and retail; automobiles and motocycles repair</c:v>
                </c:pt>
              </c:strCache>
            </c:strRef>
          </c:cat>
          <c:val>
            <c:numRef>
              <c:f>Лист1!$B$2:$B$20</c:f>
              <c:numCache>
                <c:formatCode>0.0%</c:formatCode>
                <c:ptCount val="19"/>
                <c:pt idx="0">
                  <c:v>5.0000000000000001E-3</c:v>
                </c:pt>
                <c:pt idx="1">
                  <c:v>8.0000000000000002E-3</c:v>
                </c:pt>
                <c:pt idx="2">
                  <c:v>1.2999999999999999E-2</c:v>
                </c:pt>
                <c:pt idx="3">
                  <c:v>1.6E-2</c:v>
                </c:pt>
                <c:pt idx="4">
                  <c:v>1.7999999999999999E-2</c:v>
                </c:pt>
                <c:pt idx="5">
                  <c:v>1.9E-2</c:v>
                </c:pt>
                <c:pt idx="6">
                  <c:v>2.3E-2</c:v>
                </c:pt>
                <c:pt idx="7">
                  <c:v>2.4E-2</c:v>
                </c:pt>
                <c:pt idx="8">
                  <c:v>2.5000000000000001E-2</c:v>
                </c:pt>
                <c:pt idx="9">
                  <c:v>2.7E-2</c:v>
                </c:pt>
                <c:pt idx="10">
                  <c:v>0.04</c:v>
                </c:pt>
                <c:pt idx="11">
                  <c:v>4.9000000000000002E-2</c:v>
                </c:pt>
                <c:pt idx="12">
                  <c:v>5.3999999999999999E-2</c:v>
                </c:pt>
                <c:pt idx="13">
                  <c:v>5.6000000000000001E-2</c:v>
                </c:pt>
                <c:pt idx="14">
                  <c:v>5.7000000000000002E-2</c:v>
                </c:pt>
                <c:pt idx="15">
                  <c:v>6.6000000000000003E-2</c:v>
                </c:pt>
                <c:pt idx="16">
                  <c:v>7.6999999999999999E-2</c:v>
                </c:pt>
                <c:pt idx="17">
                  <c:v>0.125</c:v>
                </c:pt>
                <c:pt idx="18">
                  <c:v>0.29799999999999999</c:v>
                </c:pt>
              </c:numCache>
            </c:numRef>
          </c:val>
        </c:ser>
        <c:dLbls>
          <c:showLegendKey val="0"/>
          <c:showVal val="1"/>
          <c:showCatName val="0"/>
          <c:showSerName val="0"/>
          <c:showPercent val="0"/>
          <c:showBubbleSize val="0"/>
          <c:showLeaderLines val="1"/>
        </c:dLbls>
        <c:firstSliceAng val="0"/>
        <c:holeSize val="50"/>
      </c:doughnutChart>
      <c:spPr>
        <a:noFill/>
        <a:ln w="25400">
          <a:noFill/>
        </a:ln>
      </c:spPr>
    </c:plotArea>
    <c:legend>
      <c:legendPos val="l"/>
      <c:legendEntry>
        <c:idx val="0"/>
        <c:txPr>
          <a:bodyPr/>
          <a:lstStyle/>
          <a:p>
            <a:pPr defTabSz="720000">
              <a:defRPr sz="800" b="1" baseline="0"/>
            </a:pPr>
            <a:endParaRPr lang="ru-RU"/>
          </a:p>
        </c:txPr>
      </c:legendEntry>
      <c:legendEntry>
        <c:idx val="1"/>
        <c:txPr>
          <a:bodyPr/>
          <a:lstStyle/>
          <a:p>
            <a:pPr defTabSz="720000">
              <a:defRPr sz="800" b="1" baseline="0"/>
            </a:pPr>
            <a:endParaRPr lang="ru-RU"/>
          </a:p>
        </c:txPr>
      </c:legendEntry>
      <c:legendEntry>
        <c:idx val="2"/>
        <c:txPr>
          <a:bodyPr/>
          <a:lstStyle/>
          <a:p>
            <a:pPr defTabSz="720000">
              <a:defRPr sz="800" b="1" baseline="0"/>
            </a:pPr>
            <a:endParaRPr lang="ru-RU"/>
          </a:p>
        </c:txPr>
      </c:legendEntry>
      <c:legendEntry>
        <c:idx val="3"/>
        <c:txPr>
          <a:bodyPr/>
          <a:lstStyle/>
          <a:p>
            <a:pPr defTabSz="720000">
              <a:defRPr sz="800" b="1" baseline="0"/>
            </a:pPr>
            <a:endParaRPr lang="ru-RU"/>
          </a:p>
        </c:txPr>
      </c:legendEntry>
      <c:legendEntry>
        <c:idx val="4"/>
        <c:txPr>
          <a:bodyPr/>
          <a:lstStyle/>
          <a:p>
            <a:pPr defTabSz="720000">
              <a:defRPr sz="800" b="1" baseline="0"/>
            </a:pPr>
            <a:endParaRPr lang="ru-RU"/>
          </a:p>
        </c:txPr>
      </c:legendEntry>
      <c:legendEntry>
        <c:idx val="5"/>
        <c:txPr>
          <a:bodyPr/>
          <a:lstStyle/>
          <a:p>
            <a:pPr defTabSz="720000">
              <a:defRPr sz="800" b="1" baseline="0"/>
            </a:pPr>
            <a:endParaRPr lang="ru-RU"/>
          </a:p>
        </c:txPr>
      </c:legendEntry>
      <c:legendEntry>
        <c:idx val="6"/>
        <c:txPr>
          <a:bodyPr/>
          <a:lstStyle/>
          <a:p>
            <a:pPr defTabSz="720000">
              <a:defRPr sz="800" b="1" baseline="0"/>
            </a:pPr>
            <a:endParaRPr lang="ru-RU"/>
          </a:p>
        </c:txPr>
      </c:legendEntry>
      <c:legendEntry>
        <c:idx val="7"/>
        <c:txPr>
          <a:bodyPr/>
          <a:lstStyle/>
          <a:p>
            <a:pPr defTabSz="720000">
              <a:defRPr sz="800" b="1" baseline="0"/>
            </a:pPr>
            <a:endParaRPr lang="ru-RU"/>
          </a:p>
        </c:txPr>
      </c:legendEntry>
      <c:legendEntry>
        <c:idx val="8"/>
        <c:txPr>
          <a:bodyPr/>
          <a:lstStyle/>
          <a:p>
            <a:pPr defTabSz="720000">
              <a:defRPr sz="800" b="1" baseline="0"/>
            </a:pPr>
            <a:endParaRPr lang="ru-RU"/>
          </a:p>
        </c:txPr>
      </c:legendEntry>
      <c:legendEntry>
        <c:idx val="9"/>
        <c:txPr>
          <a:bodyPr/>
          <a:lstStyle/>
          <a:p>
            <a:pPr defTabSz="720000">
              <a:defRPr sz="800" b="1"/>
            </a:pPr>
            <a:endParaRPr lang="ru-RU"/>
          </a:p>
        </c:txPr>
      </c:legendEntry>
      <c:legendEntry>
        <c:idx val="10"/>
        <c:txPr>
          <a:bodyPr/>
          <a:lstStyle/>
          <a:p>
            <a:pPr defTabSz="720000">
              <a:defRPr sz="800" b="1"/>
            </a:pPr>
            <a:endParaRPr lang="ru-RU"/>
          </a:p>
        </c:txPr>
      </c:legendEntry>
      <c:legendEntry>
        <c:idx val="11"/>
        <c:txPr>
          <a:bodyPr/>
          <a:lstStyle/>
          <a:p>
            <a:pPr defTabSz="720000">
              <a:defRPr sz="800" b="1"/>
            </a:pPr>
            <a:endParaRPr lang="ru-RU"/>
          </a:p>
        </c:txPr>
      </c:legendEntry>
      <c:legendEntry>
        <c:idx val="12"/>
        <c:txPr>
          <a:bodyPr/>
          <a:lstStyle/>
          <a:p>
            <a:pPr defTabSz="720000">
              <a:defRPr sz="800" b="1"/>
            </a:pPr>
            <a:endParaRPr lang="ru-RU"/>
          </a:p>
        </c:txPr>
      </c:legendEntry>
      <c:legendEntry>
        <c:idx val="13"/>
        <c:txPr>
          <a:bodyPr/>
          <a:lstStyle/>
          <a:p>
            <a:pPr defTabSz="720000">
              <a:defRPr sz="800" b="1"/>
            </a:pPr>
            <a:endParaRPr lang="ru-RU"/>
          </a:p>
        </c:txPr>
      </c:legendEntry>
      <c:legendEntry>
        <c:idx val="14"/>
        <c:txPr>
          <a:bodyPr/>
          <a:lstStyle/>
          <a:p>
            <a:pPr defTabSz="720000">
              <a:defRPr sz="800" b="1"/>
            </a:pPr>
            <a:endParaRPr lang="ru-RU"/>
          </a:p>
        </c:txPr>
      </c:legendEntry>
      <c:legendEntry>
        <c:idx val="15"/>
        <c:txPr>
          <a:bodyPr/>
          <a:lstStyle/>
          <a:p>
            <a:pPr defTabSz="720000">
              <a:defRPr sz="800" b="1"/>
            </a:pPr>
            <a:endParaRPr lang="ru-RU"/>
          </a:p>
        </c:txPr>
      </c:legendEntry>
      <c:legendEntry>
        <c:idx val="16"/>
        <c:txPr>
          <a:bodyPr/>
          <a:lstStyle/>
          <a:p>
            <a:pPr defTabSz="720000">
              <a:defRPr sz="800" b="1"/>
            </a:pPr>
            <a:endParaRPr lang="ru-RU"/>
          </a:p>
        </c:txPr>
      </c:legendEntry>
      <c:legendEntry>
        <c:idx val="17"/>
        <c:txPr>
          <a:bodyPr/>
          <a:lstStyle/>
          <a:p>
            <a:pPr defTabSz="720000">
              <a:defRPr sz="800" b="1"/>
            </a:pPr>
            <a:endParaRPr lang="ru-RU"/>
          </a:p>
        </c:txPr>
      </c:legendEntry>
      <c:legendEntry>
        <c:idx val="18"/>
        <c:txPr>
          <a:bodyPr/>
          <a:lstStyle/>
          <a:p>
            <a:pPr defTabSz="720000">
              <a:defRPr sz="800" b="1"/>
            </a:pPr>
            <a:endParaRPr lang="ru-RU"/>
          </a:p>
        </c:txPr>
      </c:legendEntry>
      <c:layout>
        <c:manualLayout>
          <c:xMode val="edge"/>
          <c:yMode val="edge"/>
          <c:x val="0"/>
          <c:y val="0.26485106202516256"/>
          <c:w val="0.65493850061042536"/>
          <c:h val="0.70150767212223342"/>
        </c:manualLayout>
      </c:layout>
      <c:overlay val="1"/>
      <c:spPr>
        <a:effectLst>
          <a:softEdge rad="12700"/>
        </a:effectLst>
      </c:spPr>
      <c:txPr>
        <a:bodyPr/>
        <a:lstStyle/>
        <a:p>
          <a:pPr defTabSz="720000">
            <a:defRPr sz="7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63E-2"/>
          <c:y val="8.5111955059113495E-2"/>
          <c:w val="0.48187594950603491"/>
          <c:h val="0.83205010943448776"/>
        </c:manualLayout>
      </c:layout>
      <c:doughnutChart>
        <c:varyColors val="1"/>
        <c:ser>
          <c:idx val="0"/>
          <c:order val="0"/>
          <c:tx>
            <c:strRef>
              <c:f>Лист1!$B$1</c:f>
              <c:strCache>
                <c:ptCount val="1"/>
                <c:pt idx="0">
                  <c:v>%</c:v>
                </c:pt>
              </c:strCache>
            </c:strRef>
          </c:tx>
          <c:dPt>
            <c:idx val="0"/>
            <c:bubble3D val="0"/>
            <c:spPr>
              <a:pattFill prst="pct90">
                <a:fgClr>
                  <a:srgbClr val="417CC3"/>
                </a:fgClr>
                <a:bgClr>
                  <a:schemeClr val="bg1"/>
                </a:bgClr>
              </a:pattFill>
              <a:ln>
                <a:solidFill>
                  <a:schemeClr val="bg1"/>
                </a:solidFill>
              </a:ln>
            </c:spPr>
          </c:dPt>
          <c:dPt>
            <c:idx val="1"/>
            <c:bubble3D val="0"/>
            <c:spPr>
              <a:solidFill>
                <a:schemeClr val="accent1">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tx>
                <c:rich>
                  <a:bodyPr/>
                  <a:lstStyle/>
                  <a:p>
                    <a:r>
                      <a:rPr lang="en-US" sz="1400" b="1" smtClean="0">
                        <a:solidFill>
                          <a:schemeClr val="bg1"/>
                        </a:solidFill>
                      </a:rPr>
                      <a:t>66,2</a:t>
                    </a:r>
                    <a:r>
                      <a:rPr lang="ru-RU" sz="1400" b="1"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1"/>
              <c:layout/>
              <c:tx>
                <c:rich>
                  <a:bodyPr/>
                  <a:lstStyle/>
                  <a:p>
                    <a:r>
                      <a:rPr lang="en-US" sz="1400" b="1" dirty="0" smtClean="0">
                        <a:solidFill>
                          <a:schemeClr val="bg1"/>
                        </a:solidFill>
                      </a:rPr>
                      <a:t>17,7</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2"/>
              <c:layout>
                <c:manualLayout>
                  <c:x val="-9.3120196105804032E-4"/>
                  <c:y val="-1.3756186410619589E-2"/>
                </c:manualLayout>
              </c:layout>
              <c:tx>
                <c:rich>
                  <a:bodyPr/>
                  <a:lstStyle/>
                  <a:p>
                    <a:r>
                      <a:rPr lang="en-US" sz="1400" b="1" dirty="0" smtClean="0">
                        <a:solidFill>
                          <a:schemeClr val="bg1"/>
                        </a:solidFill>
                      </a:rPr>
                      <a:t>16,1</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spPr>
              <a:noFill/>
            </c:spPr>
            <c:txPr>
              <a:bodyPr/>
              <a:lstStyle/>
              <a:p>
                <a:pPr>
                  <a:defRPr sz="1400"/>
                </a:pPr>
                <a:endParaRPr lang="ru-RU"/>
              </a:p>
            </c:txPr>
            <c:showLegendKey val="0"/>
            <c:showVal val="1"/>
            <c:showCatName val="0"/>
            <c:showSerName val="0"/>
            <c:showPercent val="0"/>
            <c:showBubbleSize val="0"/>
            <c:separator> </c:separator>
            <c:showLeaderLines val="1"/>
          </c:dLbls>
          <c:cat>
            <c:strRef>
              <c:f>Лист1!$A$2:$A$4</c:f>
              <c:strCache>
                <c:ptCount val="3"/>
                <c:pt idx="0">
                  <c:v>working-age population</c:v>
                </c:pt>
                <c:pt idx="1">
                  <c:v>population in retireemnt age</c:v>
                </c:pt>
                <c:pt idx="2">
                  <c:v>children up to 16 y.o</c:v>
                </c:pt>
              </c:strCache>
            </c:strRef>
          </c:cat>
          <c:val>
            <c:numRef>
              <c:f>Лист1!$B$2:$B$4</c:f>
              <c:numCache>
                <c:formatCode>General</c:formatCode>
                <c:ptCount val="3"/>
                <c:pt idx="0">
                  <c:v>66.2</c:v>
                </c:pt>
                <c:pt idx="1">
                  <c:v>17.7</c:v>
                </c:pt>
                <c:pt idx="2">
                  <c:v>16.100000000000001</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egendEntry>
        <c:idx val="2"/>
        <c:txPr>
          <a:bodyPr/>
          <a:lstStyle/>
          <a:p>
            <a:pPr>
              <a:defRPr sz="1200"/>
            </a:pPr>
            <a:endParaRPr lang="ru-RU"/>
          </a:p>
        </c:txPr>
      </c:legendEntry>
      <c:layout>
        <c:manualLayout>
          <c:xMode val="edge"/>
          <c:yMode val="edge"/>
          <c:x val="0.56239132845786444"/>
          <c:y val="0.20149983838456922"/>
          <c:w val="0.41051089943542612"/>
          <c:h val="0.60777625818202696"/>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56E-2"/>
          <c:y val="0.11008173572613301"/>
          <c:w val="0.48187594950603491"/>
          <c:h val="0.83205010943448776"/>
        </c:manualLayout>
      </c:layout>
      <c:doughnutChart>
        <c:varyColors val="1"/>
        <c:ser>
          <c:idx val="0"/>
          <c:order val="0"/>
          <c:tx>
            <c:strRef>
              <c:f>Лист1!$B$1</c:f>
              <c:strCache>
                <c:ptCount val="1"/>
                <c:pt idx="0">
                  <c:v>Численность</c:v>
                </c:pt>
              </c:strCache>
            </c:strRef>
          </c:tx>
          <c:dPt>
            <c:idx val="0"/>
            <c:bubble3D val="0"/>
            <c:spPr>
              <a:pattFill prst="pct90">
                <a:fgClr>
                  <a:srgbClr val="008080"/>
                </a:fgClr>
                <a:bgClr>
                  <a:schemeClr val="bg1"/>
                </a:bgClr>
              </a:pattFill>
              <a:ln>
                <a:solidFill>
                  <a:schemeClr val="bg1"/>
                </a:solidFill>
              </a:ln>
            </c:spPr>
          </c:dPt>
          <c:dPt>
            <c:idx val="1"/>
            <c:bubble3D val="0"/>
            <c:spPr>
              <a:solidFill>
                <a:schemeClr val="tx2">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manualLayout>
                  <c:x val="0.15907179501077059"/>
                  <c:y val="0.10487268557658959"/>
                </c:manualLayout>
              </c:layout>
              <c:tx>
                <c:rich>
                  <a:bodyPr/>
                  <a:lstStyle/>
                  <a:p>
                    <a:r>
                      <a:rPr lang="ru-RU" sz="1400" b="1" dirty="0" smtClean="0">
                        <a:solidFill>
                          <a:srgbClr val="009999"/>
                        </a:solidFill>
                      </a:rPr>
                      <a:t>97,</a:t>
                    </a:r>
                    <a:r>
                      <a:rPr lang="en-US" sz="1400" b="1" dirty="0" smtClean="0">
                        <a:solidFill>
                          <a:srgbClr val="009999"/>
                        </a:solidFill>
                      </a:rPr>
                      <a:t>6</a:t>
                    </a:r>
                    <a:r>
                      <a:rPr lang="ru-RU" sz="1400" b="1" dirty="0" smtClean="0">
                        <a:solidFill>
                          <a:srgbClr val="009999"/>
                        </a:solidFill>
                      </a:rPr>
                      <a:t>%</a:t>
                    </a:r>
                    <a:endParaRPr lang="en-US" b="1" dirty="0">
                      <a:solidFill>
                        <a:srgbClr val="009999"/>
                      </a:solidFill>
                    </a:endParaRPr>
                  </a:p>
                </c:rich>
              </c:tx>
              <c:showLegendKey val="0"/>
              <c:showVal val="1"/>
              <c:showCatName val="0"/>
              <c:showSerName val="0"/>
              <c:showPercent val="0"/>
              <c:showBubbleSize val="0"/>
            </c:dLbl>
            <c:dLbl>
              <c:idx val="1"/>
              <c:layout>
                <c:manualLayout>
                  <c:x val="-2.892214454741282E-2"/>
                  <c:y val="-0.15467776399742988"/>
                </c:manualLayout>
              </c:layout>
              <c:tx>
                <c:rich>
                  <a:bodyPr/>
                  <a:lstStyle/>
                  <a:p>
                    <a:pPr>
                      <a:defRPr sz="1400">
                        <a:solidFill>
                          <a:srgbClr val="417CC3"/>
                        </a:solidFill>
                      </a:defRPr>
                    </a:pPr>
                    <a:r>
                      <a:rPr lang="ru-RU" sz="1400" b="1" dirty="0" smtClean="0">
                        <a:solidFill>
                          <a:srgbClr val="417CC3"/>
                        </a:solidFill>
                      </a:rPr>
                      <a:t>2,</a:t>
                    </a:r>
                    <a:r>
                      <a:rPr lang="en-US" sz="1400" b="1" dirty="0" smtClean="0">
                        <a:solidFill>
                          <a:srgbClr val="417CC3"/>
                        </a:solidFill>
                      </a:rPr>
                      <a:t>4</a:t>
                    </a:r>
                    <a:r>
                      <a:rPr lang="ru-RU" sz="1400" b="1" dirty="0" smtClean="0">
                        <a:solidFill>
                          <a:srgbClr val="417CC3"/>
                        </a:solidFill>
                      </a:rPr>
                      <a:t>%</a:t>
                    </a:r>
                    <a:endParaRPr lang="en-US" sz="1400" b="1" dirty="0">
                      <a:solidFill>
                        <a:srgbClr val="417CC3"/>
                      </a:solidFill>
                    </a:endParaRPr>
                  </a:p>
                </c:rich>
              </c:tx>
              <c:spPr/>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1"/>
          </c:dLbls>
          <c:cat>
            <c:strRef>
              <c:f>Лист1!$A$2:$A$3</c:f>
              <c:strCache>
                <c:ptCount val="2"/>
                <c:pt idx="0">
                  <c:v>239,86 thousand people - urban population</c:v>
                </c:pt>
                <c:pt idx="1">
                  <c:v>5,38 thousand people - rural population</c:v>
                </c:pt>
              </c:strCache>
            </c:strRef>
          </c:cat>
          <c:val>
            <c:numRef>
              <c:f>Лист1!$B$2:$B$3</c:f>
              <c:numCache>
                <c:formatCode>General</c:formatCode>
                <c:ptCount val="2"/>
                <c:pt idx="0">
                  <c:v>239.86</c:v>
                </c:pt>
                <c:pt idx="1">
                  <c:v>5.38</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manualLayout>
          <c:xMode val="edge"/>
          <c:yMode val="edge"/>
          <c:x val="0.53925361281993411"/>
          <c:y val="0.25143939971860829"/>
          <c:w val="0.41051089943542612"/>
          <c:h val="0.55783669684798787"/>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542293370220565"/>
          <c:y val="4.8885912108938945E-2"/>
          <c:w val="0.4145695079173306"/>
          <c:h val="0.62940874291469218"/>
        </c:manualLayout>
      </c:layout>
      <c:barChart>
        <c:barDir val="col"/>
        <c:grouping val="clustered"/>
        <c:varyColors val="0"/>
        <c:ser>
          <c:idx val="0"/>
          <c:order val="0"/>
          <c:tx>
            <c:strRef>
              <c:f>Лист1!$B$1</c:f>
              <c:strCache>
                <c:ptCount val="1"/>
                <c:pt idx="0">
                  <c:v>russian tourists</c:v>
                </c:pt>
              </c:strCache>
            </c:strRef>
          </c:tx>
          <c:spPr>
            <a:pattFill prst="trellis">
              <a:fgClr>
                <a:schemeClr val="accent1"/>
              </a:fgClr>
              <a:bgClr>
                <a:schemeClr val="bg1"/>
              </a:bgClr>
            </a:pattFill>
          </c:spPr>
          <c:invertIfNegative val="0"/>
          <c:cat>
            <c:numRef>
              <c:f>Лист1!$A$2</c:f>
              <c:numCache>
                <c:formatCode>General</c:formatCode>
                <c:ptCount val="1"/>
                <c:pt idx="0">
                  <c:v>2024</c:v>
                </c:pt>
              </c:numCache>
            </c:numRef>
          </c:cat>
          <c:val>
            <c:numRef>
              <c:f>Лист1!$B$2</c:f>
              <c:numCache>
                <c:formatCode>General</c:formatCode>
                <c:ptCount val="1"/>
                <c:pt idx="0">
                  <c:v>222.5</c:v>
                </c:pt>
              </c:numCache>
            </c:numRef>
          </c:val>
        </c:ser>
        <c:ser>
          <c:idx val="1"/>
          <c:order val="1"/>
          <c:tx>
            <c:strRef>
              <c:f>Лист1!$C$1</c:f>
              <c:strCache>
                <c:ptCount val="1"/>
                <c:pt idx="0">
                  <c:v>foreign tourists</c:v>
                </c:pt>
              </c:strCache>
            </c:strRef>
          </c:tx>
          <c:spPr>
            <a:pattFill prst="pct80">
              <a:fgClr>
                <a:schemeClr val="accent5">
                  <a:lumMod val="50000"/>
                </a:schemeClr>
              </a:fgClr>
              <a:bgClr>
                <a:schemeClr val="bg1"/>
              </a:bgClr>
            </a:pattFill>
          </c:spPr>
          <c:invertIfNegative val="0"/>
          <c:cat>
            <c:numRef>
              <c:f>Лист1!$A$2</c:f>
              <c:numCache>
                <c:formatCode>General</c:formatCode>
                <c:ptCount val="1"/>
                <c:pt idx="0">
                  <c:v>2024</c:v>
                </c:pt>
              </c:numCache>
            </c:numRef>
          </c:cat>
          <c:val>
            <c:numRef>
              <c:f>Лист1!$C$2</c:f>
              <c:numCache>
                <c:formatCode>General</c:formatCode>
                <c:ptCount val="1"/>
                <c:pt idx="0">
                  <c:v>502.8</c:v>
                </c:pt>
              </c:numCache>
            </c:numRef>
          </c:val>
        </c:ser>
        <c:dLbls>
          <c:showLegendKey val="0"/>
          <c:showVal val="0"/>
          <c:showCatName val="0"/>
          <c:showSerName val="0"/>
          <c:showPercent val="0"/>
          <c:showBubbleSize val="0"/>
        </c:dLbls>
        <c:gapWidth val="150"/>
        <c:axId val="44323840"/>
        <c:axId val="209874304"/>
      </c:barChart>
      <c:catAx>
        <c:axId val="44323840"/>
        <c:scaling>
          <c:orientation val="minMax"/>
        </c:scaling>
        <c:delete val="0"/>
        <c:axPos val="b"/>
        <c:numFmt formatCode="General" sourceLinked="1"/>
        <c:majorTickMark val="none"/>
        <c:minorTickMark val="none"/>
        <c:tickLblPos val="nextTo"/>
        <c:spPr>
          <a:ln w="25400">
            <a:solidFill>
              <a:schemeClr val="tx1">
                <a:lumMod val="75000"/>
                <a:lumOff val="25000"/>
              </a:schemeClr>
            </a:solidFill>
          </a:ln>
        </c:spPr>
        <c:crossAx val="209874304"/>
        <c:crosses val="autoZero"/>
        <c:auto val="1"/>
        <c:lblAlgn val="ctr"/>
        <c:lblOffset val="100"/>
        <c:noMultiLvlLbl val="0"/>
      </c:catAx>
      <c:valAx>
        <c:axId val="209874304"/>
        <c:scaling>
          <c:orientation val="minMax"/>
        </c:scaling>
        <c:delete val="0"/>
        <c:axPos val="l"/>
        <c:title>
          <c:tx>
            <c:rich>
              <a:bodyPr rot="0" vert="horz"/>
              <a:lstStyle/>
              <a:p>
                <a:pPr>
                  <a:defRPr sz="900" b="0"/>
                </a:pPr>
                <a:r>
                  <a:rPr lang="en-US" sz="900" b="0" dirty="0" smtClean="0"/>
                  <a:t>Thousand</a:t>
                </a:r>
                <a:r>
                  <a:rPr lang="en-US" sz="900" b="0" baseline="0" dirty="0" smtClean="0"/>
                  <a:t> people</a:t>
                </a:r>
                <a:endParaRPr lang="ru-RU" sz="900" b="0" dirty="0"/>
              </a:p>
            </c:rich>
          </c:tx>
          <c:layout/>
          <c:overlay val="0"/>
        </c:title>
        <c:numFmt formatCode="General" sourceLinked="1"/>
        <c:majorTickMark val="none"/>
        <c:minorTickMark val="none"/>
        <c:tickLblPos val="nextTo"/>
        <c:spPr>
          <a:ln w="12700">
            <a:solidFill>
              <a:schemeClr val="tx1">
                <a:lumMod val="75000"/>
                <a:lumOff val="25000"/>
              </a:schemeClr>
            </a:solidFill>
          </a:ln>
        </c:spPr>
        <c:txPr>
          <a:bodyPr/>
          <a:lstStyle/>
          <a:p>
            <a:pPr>
              <a:defRPr sz="900" b="0"/>
            </a:pPr>
            <a:endParaRPr lang="ru-RU"/>
          </a:p>
        </c:txPr>
        <c:crossAx val="44323840"/>
        <c:crosses val="autoZero"/>
        <c:crossBetween val="between"/>
      </c:valAx>
      <c:dTable>
        <c:showHorzBorder val="0"/>
        <c:showVertBorder val="0"/>
        <c:showOutline val="0"/>
        <c:showKeys val="1"/>
        <c:txPr>
          <a:bodyPr/>
          <a:lstStyle/>
          <a:p>
            <a:pPr rtl="0">
              <a:defRPr sz="900" b="0"/>
            </a:pPr>
            <a:endParaRPr lang="ru-RU"/>
          </a:p>
        </c:txPr>
      </c:dTable>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pattFill prst="pct80">
                <a:fgClr>
                  <a:srgbClr val="0070C0"/>
                </a:fgClr>
                <a:bgClr>
                  <a:schemeClr val="bg1"/>
                </a:bgClr>
              </a:pattFill>
              <a:ln>
                <a:solidFill>
                  <a:srgbClr val="0066CC"/>
                </a:solidFill>
              </a:ln>
            </c:spPr>
          </c:dPt>
          <c:dPt>
            <c:idx val="1"/>
            <c:bubble3D val="0"/>
            <c:spPr>
              <a:pattFill prst="pct80">
                <a:fgClr>
                  <a:srgbClr val="4FBDB0"/>
                </a:fgClr>
                <a:bgClr>
                  <a:schemeClr val="bg1"/>
                </a:bgClr>
              </a:pattFill>
            </c:spPr>
          </c:dPt>
          <c:dPt>
            <c:idx val="2"/>
            <c:bubble3D val="0"/>
            <c:spPr>
              <a:solidFill>
                <a:srgbClr val="AABAD7"/>
              </a:solidFill>
            </c:spPr>
          </c:dPt>
          <c:dPt>
            <c:idx val="3"/>
            <c:bubble3D val="0"/>
            <c:spPr>
              <a:solidFill>
                <a:schemeClr val="accent5">
                  <a:lumMod val="75000"/>
                </a:schemeClr>
              </a:solidFill>
            </c:spPr>
          </c:dPt>
          <c:dPt>
            <c:idx val="4"/>
            <c:bubble3D val="0"/>
            <c:spPr>
              <a:solidFill>
                <a:srgbClr val="4FBDB0"/>
              </a:solidFill>
            </c:spPr>
          </c:dPt>
          <c:dPt>
            <c:idx val="5"/>
            <c:bubble3D val="0"/>
            <c:spPr>
              <a:solidFill>
                <a:srgbClr val="0070C0"/>
              </a:solidFill>
            </c:spPr>
          </c:dPt>
          <c:dLbls>
            <c:dLbl>
              <c:idx val="0"/>
              <c:layout>
                <c:manualLayout>
                  <c:x val="9.2743261012491779E-2"/>
                  <c:y val="0.2269770416959766"/>
                </c:manualLayout>
              </c:layout>
              <c:tx>
                <c:rich>
                  <a:bodyPr/>
                  <a:lstStyle/>
                  <a:p>
                    <a:pPr>
                      <a:defRPr sz="1200" b="1"/>
                    </a:pPr>
                    <a:r>
                      <a:rPr lang="ru-RU" sz="1200" b="1" dirty="0" smtClean="0">
                        <a:solidFill>
                          <a:schemeClr val="accent6">
                            <a:lumMod val="75000"/>
                          </a:schemeClr>
                        </a:solidFill>
                      </a:rPr>
                      <a:t>6</a:t>
                    </a:r>
                    <a:r>
                      <a:rPr lang="en-US" sz="1200" b="1" dirty="0" smtClean="0">
                        <a:solidFill>
                          <a:schemeClr val="accent6">
                            <a:lumMod val="75000"/>
                          </a:schemeClr>
                        </a:solidFill>
                      </a:rPr>
                      <a:t>3</a:t>
                    </a:r>
                    <a:r>
                      <a:rPr lang="ru-RU" sz="1200" b="1" dirty="0" smtClean="0">
                        <a:solidFill>
                          <a:schemeClr val="accent6">
                            <a:lumMod val="75000"/>
                          </a:schemeClr>
                        </a:solidFill>
                      </a:rPr>
                      <a:t>,7</a:t>
                    </a:r>
                    <a:r>
                      <a:rPr lang="ru-RU" sz="1200" b="1" dirty="0" smtClean="0"/>
                      <a:t>%</a:t>
                    </a:r>
                    <a:endParaRPr lang="en-US" sz="1200" b="1" dirty="0"/>
                  </a:p>
                </c:rich>
              </c:tx>
              <c:spPr/>
              <c:showLegendKey val="0"/>
              <c:showVal val="1"/>
              <c:showCatName val="0"/>
              <c:showSerName val="0"/>
              <c:showPercent val="0"/>
              <c:showBubbleSize val="0"/>
            </c:dLbl>
            <c:dLbl>
              <c:idx val="1"/>
              <c:layout>
                <c:manualLayout>
                  <c:x val="-9.8391458968382042E-2"/>
                  <c:y val="-0.17754065461166052"/>
                </c:manualLayout>
              </c:layout>
              <c:tx>
                <c:rich>
                  <a:bodyPr/>
                  <a:lstStyle/>
                  <a:p>
                    <a:pPr>
                      <a:defRPr sz="1200" b="1"/>
                    </a:pPr>
                    <a:r>
                      <a:rPr lang="en-US" dirty="0" smtClean="0">
                        <a:solidFill>
                          <a:schemeClr val="accent6">
                            <a:lumMod val="75000"/>
                          </a:schemeClr>
                        </a:solidFill>
                      </a:rPr>
                      <a:t>36,3</a:t>
                    </a:r>
                    <a:r>
                      <a:rPr lang="ru-RU" dirty="0" smtClean="0"/>
                      <a:t>%</a:t>
                    </a:r>
                    <a:endParaRPr lang="en-US" dirty="0"/>
                  </a:p>
                </c:rich>
              </c:tx>
              <c:spPr/>
              <c:showLegendKey val="0"/>
              <c:showVal val="1"/>
              <c:showCatName val="0"/>
              <c:showSerName val="0"/>
              <c:showPercent val="0"/>
              <c:showBubbleSize val="0"/>
            </c:dLbl>
            <c:dLbl>
              <c:idx val="2"/>
              <c:layout>
                <c:manualLayout>
                  <c:x val="-0.18706810940538751"/>
                  <c:y val="-3.4418059750899989E-2"/>
                </c:manualLayout>
              </c:layout>
              <c:spPr/>
              <c:txPr>
                <a:bodyPr/>
                <a:lstStyle/>
                <a:p>
                  <a:pPr>
                    <a:defRPr sz="1200" b="1"/>
                  </a:pPr>
                  <a:endParaRPr lang="ru-RU"/>
                </a:p>
              </c:txPr>
              <c:showLegendKey val="0"/>
              <c:showVal val="1"/>
              <c:showCatName val="0"/>
              <c:showSerName val="0"/>
              <c:showPercent val="0"/>
              <c:showBubbleSize val="0"/>
            </c:dLbl>
            <c:dLbl>
              <c:idx val="3"/>
              <c:layout>
                <c:manualLayout>
                  <c:x val="-0.10313219817657684"/>
                  <c:y val="-0.13131370601784803"/>
                </c:manualLayout>
              </c:layout>
              <c:spPr/>
              <c:txPr>
                <a:bodyPr/>
                <a:lstStyle/>
                <a:p>
                  <a:pPr>
                    <a:defRPr sz="1200" b="1"/>
                  </a:pPr>
                  <a:endParaRPr lang="ru-RU"/>
                </a:p>
              </c:txPr>
              <c:showLegendKey val="0"/>
              <c:showVal val="1"/>
              <c:showCatName val="0"/>
              <c:showSerName val="0"/>
              <c:showPercent val="0"/>
              <c:showBubbleSize val="0"/>
            </c:dLbl>
            <c:dLbl>
              <c:idx val="4"/>
              <c:layout>
                <c:manualLayout>
                  <c:x val="-3.7989131184397389E-2"/>
                  <c:y val="-0.14534454697176591"/>
                </c:manualLayout>
              </c:layout>
              <c:spPr/>
              <c:txPr>
                <a:bodyPr/>
                <a:lstStyle/>
                <a:p>
                  <a:pPr>
                    <a:defRPr sz="1200" b="1"/>
                  </a:pPr>
                  <a:endParaRPr lang="ru-RU"/>
                </a:p>
              </c:txPr>
              <c:showLegendKey val="0"/>
              <c:showVal val="1"/>
              <c:showCatName val="0"/>
              <c:showSerName val="0"/>
              <c:showPercent val="0"/>
              <c:showBubbleSize val="0"/>
            </c:dLbl>
            <c:dLbl>
              <c:idx val="5"/>
              <c:layout>
                <c:manualLayout>
                  <c:x val="0.16167794237320865"/>
                  <c:y val="-0.12655170273513469"/>
                </c:manualLayout>
              </c:layout>
              <c:spPr/>
              <c:txPr>
                <a:bodyPr/>
                <a:lstStyle/>
                <a:p>
                  <a:pPr>
                    <a:defRPr sz="1200" b="1"/>
                  </a:pPr>
                  <a:endParaRPr lang="ru-RU"/>
                </a:p>
              </c:txPr>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Лист1!$A$2:$A$3</c:f>
              <c:strCache>
                <c:ptCount val="2"/>
                <c:pt idx="0">
                  <c:v>Собственные средства</c:v>
                </c:pt>
                <c:pt idx="1">
                  <c:v>привлеченные средства</c:v>
                </c:pt>
              </c:strCache>
            </c:strRef>
          </c:cat>
          <c:val>
            <c:numRef>
              <c:f>Лист1!$B$2:$B$3</c:f>
              <c:numCache>
                <c:formatCode>General</c:formatCode>
                <c:ptCount val="2"/>
                <c:pt idx="0">
                  <c:v>63.7</c:v>
                </c:pt>
                <c:pt idx="1">
                  <c:v>36.299999999999997</c:v>
                </c:pt>
              </c:numCache>
            </c:numRef>
          </c:val>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chemeClr val="tx2">
                  <a:lumMod val="75000"/>
                </a:schemeClr>
              </a:solidFill>
            </c:spPr>
          </c:dPt>
          <c:dPt>
            <c:idx val="2"/>
            <c:invertIfNegative val="0"/>
            <c:bubble3D val="0"/>
            <c:spPr>
              <a:solidFill>
                <a:srgbClr val="9050C0"/>
              </a:solidFill>
            </c:spPr>
          </c:dPt>
          <c:dPt>
            <c:idx val="3"/>
            <c:invertIfNegative val="0"/>
            <c:bubble3D val="0"/>
            <c:spPr>
              <a:solidFill>
                <a:schemeClr val="accent1">
                  <a:lumMod val="60000"/>
                  <a:lumOff val="40000"/>
                </a:schemeClr>
              </a:solidFill>
            </c:spPr>
          </c:dPt>
          <c:dPt>
            <c:idx val="4"/>
            <c:invertIfNegative val="0"/>
            <c:bubble3D val="0"/>
            <c:spPr>
              <a:solidFill>
                <a:srgbClr val="009999"/>
              </a:solidFill>
            </c:spPr>
          </c:dPt>
          <c:dPt>
            <c:idx val="5"/>
            <c:invertIfNegative val="0"/>
            <c:bubble3D val="0"/>
            <c:spPr>
              <a:solidFill>
                <a:srgbClr val="BC92BC"/>
              </a:solidFill>
            </c:spPr>
          </c:dPt>
          <c:dPt>
            <c:idx val="6"/>
            <c:invertIfNegative val="0"/>
            <c:bubble3D val="0"/>
            <c:spPr>
              <a:solidFill>
                <a:schemeClr val="accent5">
                  <a:lumMod val="40000"/>
                  <a:lumOff val="60000"/>
                </a:schemeClr>
              </a:solidFill>
            </c:spPr>
          </c:dPt>
          <c:dPt>
            <c:idx val="7"/>
            <c:invertIfNegative val="0"/>
            <c:bubble3D val="0"/>
            <c:spPr>
              <a:solidFill>
                <a:schemeClr val="tx2">
                  <a:lumMod val="40000"/>
                  <a:lumOff val="60000"/>
                </a:schemeClr>
              </a:solidFill>
            </c:spPr>
          </c:dPt>
          <c:dPt>
            <c:idx val="8"/>
            <c:invertIfNegative val="0"/>
            <c:bubble3D val="0"/>
            <c:spPr>
              <a:solidFill>
                <a:srgbClr val="98E4E2"/>
              </a:solidFill>
            </c:spPr>
          </c:dPt>
          <c:dPt>
            <c:idx val="9"/>
            <c:invertIfNegative val="0"/>
            <c:bubble3D val="0"/>
            <c:spPr>
              <a:solidFill>
                <a:srgbClr val="998399"/>
              </a:solidFill>
            </c:spPr>
          </c:dPt>
          <c:dPt>
            <c:idx val="10"/>
            <c:invertIfNegative val="0"/>
            <c:bubble3D val="0"/>
            <c:spPr>
              <a:solidFill>
                <a:schemeClr val="accent1">
                  <a:lumMod val="75000"/>
                </a:schemeClr>
              </a:solidFill>
            </c:spPr>
          </c:dPt>
          <c:dPt>
            <c:idx val="11"/>
            <c:invertIfNegative val="0"/>
            <c:bubble3D val="0"/>
            <c:spPr>
              <a:solidFill>
                <a:srgbClr val="C58BFF"/>
              </a:solidFill>
            </c:spPr>
          </c:dPt>
          <c:dPt>
            <c:idx val="12"/>
            <c:invertIfNegative val="0"/>
            <c:bubble3D val="0"/>
            <c:spPr>
              <a:solidFill>
                <a:srgbClr val="C9DEE5"/>
              </a:solidFill>
            </c:spPr>
          </c:dPt>
          <c:dPt>
            <c:idx val="13"/>
            <c:invertIfNegative val="0"/>
            <c:bubble3D val="0"/>
            <c:spPr>
              <a:solidFill>
                <a:srgbClr val="00D2CD"/>
              </a:solidFill>
            </c:spPr>
          </c:dPt>
          <c:dPt>
            <c:idx val="14"/>
            <c:invertIfNegative val="0"/>
            <c:bubble3D val="0"/>
            <c:spPr>
              <a:solidFill>
                <a:srgbClr val="B31769"/>
              </a:solidFill>
            </c:spPr>
          </c:dPt>
          <c:dPt>
            <c:idx val="15"/>
            <c:invertIfNegative val="0"/>
            <c:bubble3D val="0"/>
            <c:spPr>
              <a:solidFill>
                <a:schemeClr val="accent3">
                  <a:lumMod val="40000"/>
                  <a:lumOff val="60000"/>
                </a:schemeClr>
              </a:solidFill>
            </c:spPr>
          </c:dPt>
          <c:dLbls>
            <c:numFmt formatCode="0.0%" sourceLinked="0"/>
            <c:txPr>
              <a:bodyPr/>
              <a:lstStyle/>
              <a:p>
                <a:pPr>
                  <a:defRPr sz="900" b="1"/>
                </a:pPr>
                <a:endParaRPr lang="ru-RU"/>
              </a:p>
            </c:txPr>
            <c:dLblPos val="outEnd"/>
            <c:showLegendKey val="0"/>
            <c:showVal val="1"/>
            <c:showCatName val="0"/>
            <c:showSerName val="0"/>
            <c:showPercent val="0"/>
            <c:showBubbleSize val="0"/>
            <c:showLeaderLines val="0"/>
          </c:dLbls>
          <c:cat>
            <c:strRef>
              <c:f>Лист1!$A$2:$A$19</c:f>
              <c:strCache>
                <c:ptCount val="18"/>
                <c:pt idx="0">
                  <c:v>Transportation and storage</c:v>
                </c:pt>
                <c:pt idx="1">
                  <c:v>Electrical, energy, gas and steam services; air conditioning</c:v>
                </c:pt>
                <c:pt idx="2">
                  <c:v>Information and connection services</c:v>
                </c:pt>
                <c:pt idx="3">
                  <c:v>Wholesale and retail trade</c:v>
                </c:pt>
                <c:pt idx="4">
                  <c:v>Building</c:v>
                </c:pt>
                <c:pt idx="5">
                  <c:v>Professional,scientific and technical activities</c:v>
                </c:pt>
                <c:pt idx="6">
                  <c:v>Public administration</c:v>
                </c:pt>
                <c:pt idx="7">
                  <c:v>Culture and sport activities</c:v>
                </c:pt>
                <c:pt idx="8">
                  <c:v>Processing industry</c:v>
                </c:pt>
                <c:pt idx="9">
                  <c:v>Health and social services</c:v>
                </c:pt>
                <c:pt idx="10">
                  <c:v>Real estate operation activities</c:v>
                </c:pt>
                <c:pt idx="11">
                  <c:v>Education</c:v>
                </c:pt>
                <c:pt idx="12">
                  <c:v>Finantial and insurance services</c:v>
                </c:pt>
                <c:pt idx="13">
                  <c:v>Agriculture, forestry, hunting </c:v>
                </c:pt>
                <c:pt idx="14">
                  <c:v>Administration activities</c:v>
                </c:pt>
                <c:pt idx="15">
                  <c:v>Hotels and public catering</c:v>
                </c:pt>
                <c:pt idx="16">
                  <c:v>Other services</c:v>
                </c:pt>
                <c:pt idx="17">
                  <c:v>Mining</c:v>
                </c:pt>
              </c:strCache>
            </c:strRef>
          </c:cat>
          <c:val>
            <c:numRef>
              <c:f>Лист1!$B$2:$B$19</c:f>
              <c:numCache>
                <c:formatCode>0.0%</c:formatCode>
                <c:ptCount val="18"/>
                <c:pt idx="0">
                  <c:v>0.44600000000000001</c:v>
                </c:pt>
                <c:pt idx="1">
                  <c:v>0.16700000000000001</c:v>
                </c:pt>
                <c:pt idx="2">
                  <c:v>0.13500000000000001</c:v>
                </c:pt>
                <c:pt idx="3">
                  <c:v>3.9E-2</c:v>
                </c:pt>
                <c:pt idx="4">
                  <c:v>3.5999999999999997E-2</c:v>
                </c:pt>
                <c:pt idx="5">
                  <c:v>3.5000000000000003E-2</c:v>
                </c:pt>
                <c:pt idx="6">
                  <c:v>2.5000000000000001E-2</c:v>
                </c:pt>
                <c:pt idx="7">
                  <c:v>2.5000000000000001E-2</c:v>
                </c:pt>
                <c:pt idx="8">
                  <c:v>0.02</c:v>
                </c:pt>
                <c:pt idx="9">
                  <c:v>1.9E-2</c:v>
                </c:pt>
                <c:pt idx="10">
                  <c:v>1.7000000000000001E-2</c:v>
                </c:pt>
                <c:pt idx="11">
                  <c:v>1.6E-2</c:v>
                </c:pt>
                <c:pt idx="12">
                  <c:v>1.6E-2</c:v>
                </c:pt>
                <c:pt idx="13">
                  <c:v>1.0999999999999999E-2</c:v>
                </c:pt>
                <c:pt idx="14">
                  <c:v>2E-3</c:v>
                </c:pt>
                <c:pt idx="15">
                  <c:v>1E-3</c:v>
                </c:pt>
                <c:pt idx="16">
                  <c:v>1E-3</c:v>
                </c:pt>
                <c:pt idx="17">
                  <c:v>0</c:v>
                </c:pt>
              </c:numCache>
            </c:numRef>
          </c:val>
        </c:ser>
        <c:dLbls>
          <c:dLblPos val="outEnd"/>
          <c:showLegendKey val="0"/>
          <c:showVal val="1"/>
          <c:showCatName val="0"/>
          <c:showSerName val="0"/>
          <c:showPercent val="0"/>
          <c:showBubbleSize val="0"/>
        </c:dLbls>
        <c:gapWidth val="150"/>
        <c:axId val="44618240"/>
        <c:axId val="59741248"/>
      </c:barChart>
      <c:catAx>
        <c:axId val="44618240"/>
        <c:scaling>
          <c:orientation val="maxMin"/>
        </c:scaling>
        <c:delete val="1"/>
        <c:axPos val="l"/>
        <c:majorTickMark val="out"/>
        <c:minorTickMark val="none"/>
        <c:tickLblPos val="nextTo"/>
        <c:crossAx val="59741248"/>
        <c:crosses val="autoZero"/>
        <c:auto val="1"/>
        <c:lblAlgn val="ctr"/>
        <c:lblOffset val="100"/>
        <c:noMultiLvlLbl val="0"/>
      </c:catAx>
      <c:valAx>
        <c:axId val="59741248"/>
        <c:scaling>
          <c:orientation val="minMax"/>
        </c:scaling>
        <c:delete val="1"/>
        <c:axPos val="t"/>
        <c:numFmt formatCode="0.0%" sourceLinked="1"/>
        <c:majorTickMark val="out"/>
        <c:minorTickMark val="none"/>
        <c:tickLblPos val="nextTo"/>
        <c:crossAx val="44618240"/>
        <c:crosses val="autoZero"/>
        <c:crossBetween val="between"/>
      </c:valAx>
      <c:spPr>
        <a:noFill/>
        <a:ln w="25400">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8055509819838"/>
          <c:y val="0.11593559847426586"/>
          <c:w val="0.31976792511897212"/>
          <c:h val="0.7681288030514682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8.6958017159757844E-2"/>
                  <c:y val="-8.7441304677112613E-2"/>
                </c:manualLayout>
              </c:layout>
              <c:showLegendKey val="0"/>
              <c:showVal val="1"/>
              <c:showCatName val="0"/>
              <c:showSerName val="0"/>
              <c:showPercent val="0"/>
              <c:showBubbleSize val="0"/>
            </c:dLbl>
            <c:dLbl>
              <c:idx val="1"/>
              <c:layout>
                <c:manualLayout>
                  <c:x val="6.471294300261049E-2"/>
                  <c:y val="8.258234940413442E-2"/>
                </c:manualLayout>
              </c:layout>
              <c:showLegendKey val="0"/>
              <c:showVal val="1"/>
              <c:showCatName val="0"/>
              <c:showSerName val="0"/>
              <c:showPercent val="0"/>
              <c:showBubbleSize val="0"/>
            </c:dLbl>
            <c:dLbl>
              <c:idx val="2"/>
              <c:layout>
                <c:manualLayout>
                  <c:x val="-4.2467868845463171E-2"/>
                  <c:y val="0.1068717707053535"/>
                </c:manualLayout>
              </c:layout>
              <c:showLegendKey val="0"/>
              <c:showVal val="1"/>
              <c:showCatName val="0"/>
              <c:showSerName val="0"/>
              <c:showPercent val="0"/>
              <c:showBubbleSize val="0"/>
            </c:dLbl>
            <c:dLbl>
              <c:idx val="3"/>
              <c:layout>
                <c:manualLayout>
                  <c:x val="-6.2690822768382781E-2"/>
                  <c:y val="7.7724924149348049E-2"/>
                </c:manualLayout>
              </c:layout>
              <c:showLegendKey val="0"/>
              <c:showVal val="1"/>
              <c:showCatName val="0"/>
              <c:showSerName val="0"/>
              <c:showPercent val="0"/>
              <c:showBubbleSize val="0"/>
            </c:dLbl>
            <c:dLbl>
              <c:idx val="4"/>
              <c:layout>
                <c:manualLayout>
                  <c:x val="-7.0779940643709086E-2"/>
                  <c:y val="3.8862462074673976E-2"/>
                </c:manualLayout>
              </c:layout>
              <c:showLegendKey val="0"/>
              <c:showVal val="1"/>
              <c:showCatName val="0"/>
              <c:showSerName val="0"/>
              <c:showPercent val="0"/>
              <c:showBubbleSize val="0"/>
            </c:dLbl>
            <c:dLbl>
              <c:idx val="5"/>
              <c:layout>
                <c:manualLayout>
                  <c:x val="-5.0557305189997154E-2"/>
                  <c:y val="-0.1651654638173648"/>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Processing industry</c:v>
                </c:pt>
                <c:pt idx="1">
                  <c:v>Electrical, energy, gas and steam services; air conditioning</c:v>
                </c:pt>
                <c:pt idx="2">
                  <c:v>Building</c:v>
                </c:pt>
                <c:pt idx="3">
                  <c:v>Information and connection services</c:v>
                </c:pt>
                <c:pt idx="4">
                  <c:v>Health and social services</c:v>
                </c:pt>
                <c:pt idx="5">
                  <c:v>Other services</c:v>
                </c:pt>
              </c:strCache>
            </c:strRef>
          </c:cat>
          <c:val>
            <c:numRef>
              <c:f>Лист1!$B$2:$B$7</c:f>
              <c:numCache>
                <c:formatCode>0.0%</c:formatCode>
                <c:ptCount val="6"/>
                <c:pt idx="0">
                  <c:v>0.22800000000000001</c:v>
                </c:pt>
                <c:pt idx="1">
                  <c:v>0.217</c:v>
                </c:pt>
                <c:pt idx="2">
                  <c:v>0.14000000000000001</c:v>
                </c:pt>
                <c:pt idx="3">
                  <c:v>7.6999999999999999E-2</c:v>
                </c:pt>
                <c:pt idx="4">
                  <c:v>5.0999999999999997E-2</c:v>
                </c:pt>
                <c:pt idx="5">
                  <c:v>0.28599999999999998</c:v>
                </c:pt>
              </c:numCache>
            </c:numRef>
          </c:val>
        </c:ser>
        <c:dLbls>
          <c:showLegendKey val="0"/>
          <c:showVal val="1"/>
          <c:showCatName val="0"/>
          <c:showSerName val="0"/>
          <c:showPercent val="0"/>
          <c:showBubbleSize val="0"/>
          <c:showLeaderLines val="1"/>
        </c:dLbls>
        <c:firstSliceAng val="0"/>
        <c:holeSize val="57"/>
      </c:doughnutChart>
    </c:plotArea>
    <c:legend>
      <c:legendPos val="r"/>
      <c:legendEntry>
        <c:idx val="0"/>
        <c:txPr>
          <a:bodyPr/>
          <a:lstStyle/>
          <a:p>
            <a:pPr>
              <a:defRPr sz="1000" b="0"/>
            </a:pPr>
            <a:endParaRPr lang="ru-RU"/>
          </a:p>
        </c:txPr>
      </c:legendEntry>
      <c:legendEntry>
        <c:idx val="1"/>
        <c:txPr>
          <a:bodyPr/>
          <a:lstStyle/>
          <a:p>
            <a:pPr>
              <a:defRPr sz="1000" b="0"/>
            </a:pPr>
            <a:endParaRPr lang="ru-RU"/>
          </a:p>
        </c:txPr>
      </c:legendEntry>
      <c:legendEntry>
        <c:idx val="2"/>
        <c:txPr>
          <a:bodyPr/>
          <a:lstStyle/>
          <a:p>
            <a:pPr>
              <a:defRPr sz="1000" b="0"/>
            </a:pPr>
            <a:endParaRPr lang="ru-RU"/>
          </a:p>
        </c:txPr>
      </c:legendEntry>
      <c:legendEntry>
        <c:idx val="3"/>
        <c:txPr>
          <a:bodyPr/>
          <a:lstStyle/>
          <a:p>
            <a:pPr>
              <a:defRPr sz="1000" b="0"/>
            </a:pPr>
            <a:endParaRPr lang="ru-RU"/>
          </a:p>
        </c:txPr>
      </c:legendEntry>
      <c:legendEntry>
        <c:idx val="4"/>
        <c:txPr>
          <a:bodyPr/>
          <a:lstStyle/>
          <a:p>
            <a:pPr>
              <a:defRPr sz="1000" b="0"/>
            </a:pPr>
            <a:endParaRPr lang="ru-RU"/>
          </a:p>
        </c:txPr>
      </c:legendEntry>
      <c:legendEntry>
        <c:idx val="5"/>
        <c:txPr>
          <a:bodyPr/>
          <a:lstStyle/>
          <a:p>
            <a:pPr>
              <a:defRPr sz="1000" b="0"/>
            </a:pPr>
            <a:endParaRPr lang="ru-RU"/>
          </a:p>
        </c:txPr>
      </c:legendEntry>
      <c:layout>
        <c:manualLayout>
          <c:xMode val="edge"/>
          <c:yMode val="edge"/>
          <c:x val="0.52930426261480412"/>
          <c:y val="0.10854637561640608"/>
          <c:w val="0.47069573738519588"/>
          <c:h val="0.66631948003861752"/>
        </c:manualLayout>
      </c:layout>
      <c:overlay val="0"/>
      <c:txPr>
        <a:bodyPr/>
        <a:lstStyle/>
        <a:p>
          <a:pPr>
            <a:defRPr sz="9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24249608723083"/>
          <c:y val="0.10427167449230787"/>
          <c:w val="0.36103762813806817"/>
          <c:h val="0.7728914623521363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divot">
                <a:fgClr>
                  <a:schemeClr val="bg1"/>
                </a:fgClr>
                <a:bgClr>
                  <a:srgbClr val="028A98"/>
                </a:bgClr>
              </a:pattFill>
              <a:ln>
                <a:solidFill>
                  <a:schemeClr val="bg1"/>
                </a:solidFill>
              </a:ln>
            </c:spPr>
          </c:dPt>
          <c:dPt>
            <c:idx val="1"/>
            <c:bubble3D val="0"/>
            <c:spPr>
              <a:solidFill>
                <a:schemeClr val="tx2">
                  <a:lumMod val="75000"/>
                  <a:alpha val="90000"/>
                </a:schemeClr>
              </a:solidFill>
              <a:ln>
                <a:solidFill>
                  <a:schemeClr val="bg1"/>
                </a:solidFill>
              </a:ln>
            </c:spPr>
          </c:dPt>
          <c:dPt>
            <c:idx val="2"/>
            <c:bubble3D val="0"/>
            <c:spPr>
              <a:solidFill>
                <a:srgbClr val="BC92BC"/>
              </a:solidFill>
              <a:ln>
                <a:solidFill>
                  <a:schemeClr val="bg1"/>
                </a:solidFill>
              </a:ln>
            </c:spPr>
          </c:dPt>
          <c:dLbls>
            <c:dLbl>
              <c:idx val="0"/>
              <c:layout>
                <c:manualLayout>
                  <c:x val="0.14372085908841356"/>
                  <c:y val="2.3787196159491052E-2"/>
                </c:manualLayout>
              </c:layout>
              <c:spPr/>
              <c:txPr>
                <a:bodyPr/>
                <a:lstStyle/>
                <a:p>
                  <a:pPr>
                    <a:defRPr sz="1000" b="1"/>
                  </a:pPr>
                  <a:endParaRPr lang="ru-RU"/>
                </a:p>
              </c:txPr>
              <c:showLegendKey val="0"/>
              <c:showVal val="1"/>
              <c:showCatName val="0"/>
              <c:showSerName val="0"/>
              <c:showPercent val="0"/>
              <c:showBubbleSize val="0"/>
            </c:dLbl>
            <c:dLbl>
              <c:idx val="1"/>
              <c:layout>
                <c:manualLayout>
                  <c:x val="-7.0827438003436133E-2"/>
                  <c:y val="-0.13747558750782077"/>
                </c:manualLayout>
              </c:layout>
              <c:spPr/>
              <c:txPr>
                <a:bodyPr/>
                <a:lstStyle/>
                <a:p>
                  <a:pPr>
                    <a:defRPr sz="1000" b="1"/>
                  </a:pPr>
                  <a:endParaRPr lang="ru-RU"/>
                </a:p>
              </c:txPr>
              <c:showLegendKey val="0"/>
              <c:showVal val="1"/>
              <c:showCatName val="0"/>
              <c:showSerName val="0"/>
              <c:showPercent val="0"/>
              <c:showBubbleSize val="0"/>
            </c:dLbl>
            <c:dLbl>
              <c:idx val="2"/>
              <c:layout>
                <c:manualLayout>
                  <c:x val="-3.182624573555963E-2"/>
                  <c:y val="-0.1494092030710038"/>
                </c:manualLayout>
              </c:layout>
              <c:spPr/>
              <c:txPr>
                <a:bodyPr/>
                <a:lstStyle/>
                <a:p>
                  <a:pPr>
                    <a:defRPr sz="1000" b="1"/>
                  </a:pPr>
                  <a:endParaRPr lang="ru-RU"/>
                </a:p>
              </c:txPr>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1"/>
          </c:dLbls>
          <c:cat>
            <c:strRef>
              <c:f>Лист1!$A$2:$A$4</c:f>
              <c:strCache>
                <c:ptCount val="3"/>
                <c:pt idx="0">
                  <c:v>Foodstuffs</c:v>
                </c:pt>
                <c:pt idx="1">
                  <c:v>Repair and installation of machinery and equipment</c:v>
                </c:pt>
                <c:pt idx="2">
                  <c:v>Others</c:v>
                </c:pt>
              </c:strCache>
            </c:strRef>
          </c:cat>
          <c:val>
            <c:numRef>
              <c:f>Лист1!$B$2:$B$4</c:f>
              <c:numCache>
                <c:formatCode>0.0%</c:formatCode>
                <c:ptCount val="3"/>
                <c:pt idx="0">
                  <c:v>0.89100000000000001</c:v>
                </c:pt>
                <c:pt idx="1">
                  <c:v>3.7999999999999999E-2</c:v>
                </c:pt>
                <c:pt idx="2">
                  <c:v>7.0999999999999994E-2</c:v>
                </c:pt>
              </c:numCache>
            </c:numRef>
          </c:val>
        </c:ser>
        <c:dLbls>
          <c:showLegendKey val="0"/>
          <c:showVal val="0"/>
          <c:showCatName val="0"/>
          <c:showSerName val="0"/>
          <c:showPercent val="0"/>
          <c:showBubbleSize val="0"/>
          <c:showLeaderLines val="1"/>
        </c:dLbls>
        <c:firstSliceAng val="0"/>
        <c:holeSize val="57"/>
      </c:doughnutChart>
    </c:plotArea>
    <c:legend>
      <c:legendPos val="l"/>
      <c:layout>
        <c:manualLayout>
          <c:xMode val="edge"/>
          <c:yMode val="edge"/>
          <c:x val="0"/>
          <c:y val="0.24061178874861852"/>
          <c:w val="0.45428564307351088"/>
          <c:h val="0.50949382817113886"/>
        </c:manualLayout>
      </c:layout>
      <c:overlay val="0"/>
      <c:txPr>
        <a:bodyPr/>
        <a:lstStyle/>
        <a:p>
          <a:pPr>
            <a:defRPr sz="11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5432847448774"/>
          <c:y val="0.10659197843448662"/>
          <c:w val="0.58691343051024514"/>
          <c:h val="0.7672194475380234"/>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0.12340936622534236"/>
                  <c:y val="-0.10274055303290107"/>
                </c:manualLayout>
              </c:layout>
              <c:showLegendKey val="0"/>
              <c:showVal val="1"/>
              <c:showCatName val="0"/>
              <c:showSerName val="0"/>
              <c:showPercent val="0"/>
              <c:showBubbleSize val="0"/>
            </c:dLbl>
            <c:dLbl>
              <c:idx val="1"/>
              <c:layout>
                <c:manualLayout>
                  <c:x val="0.14652082752352327"/>
                  <c:y val="-7.7278866113204281E-2"/>
                </c:manualLayout>
              </c:layout>
              <c:showLegendKey val="0"/>
              <c:showVal val="1"/>
              <c:showCatName val="0"/>
              <c:showSerName val="0"/>
              <c:showPercent val="0"/>
              <c:showBubbleSize val="0"/>
            </c:dLbl>
            <c:dLbl>
              <c:idx val="2"/>
              <c:layout>
                <c:manualLayout>
                  <c:x val="0.14803764904468264"/>
                  <c:y val="-8.7211408304713176E-2"/>
                </c:manualLayout>
              </c:layout>
              <c:showLegendKey val="0"/>
              <c:showVal val="1"/>
              <c:showCatName val="0"/>
              <c:showSerName val="0"/>
              <c:showPercent val="0"/>
              <c:showBubbleSize val="0"/>
            </c:dLbl>
            <c:dLbl>
              <c:idx val="3"/>
              <c:layout>
                <c:manualLayout>
                  <c:x val="0.14879605980526267"/>
                  <c:y val="-8.6070716706907843E-2"/>
                </c:manualLayout>
              </c:layout>
              <c:showLegendKey val="0"/>
              <c:showVal val="1"/>
              <c:showCatName val="0"/>
              <c:showSerName val="0"/>
              <c:showPercent val="0"/>
              <c:showBubbleSize val="0"/>
            </c:dLbl>
            <c:dLbl>
              <c:idx val="4"/>
              <c:layout>
                <c:manualLayout>
                  <c:x val="0.12189254470418291"/>
                  <c:y val="0.10472721577510515"/>
                </c:manualLayout>
              </c:layout>
              <c:showLegendKey val="0"/>
              <c:showVal val="1"/>
              <c:showCatName val="0"/>
              <c:showSerName val="0"/>
              <c:showPercent val="0"/>
              <c:showBubbleSize val="0"/>
            </c:dLbl>
            <c:dLbl>
              <c:idx val="5"/>
              <c:layout>
                <c:manualLayout>
                  <c:x val="-0.11359370135436817"/>
                  <c:y val="8.6575290467452104E-2"/>
                </c:manualLayout>
              </c:layout>
              <c:showLegendKey val="0"/>
              <c:showVal val="1"/>
              <c:showCatName val="0"/>
              <c:showSerName val="0"/>
              <c:showPercent val="0"/>
              <c:showBubbleSize val="0"/>
            </c:dLbl>
            <c:numFmt formatCode="0.0%" sourceLinked="0"/>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Обрабатывающие производства</c:v>
                </c:pt>
                <c:pt idx="1">
                  <c:v>Обеспечение электрической энергией, газом и паром; кондиционирование воздуха</c:v>
                </c:pt>
                <c:pt idx="2">
                  <c:v>Строительство</c:v>
                </c:pt>
                <c:pt idx="3">
                  <c:v>Деятельность в области информации и связи</c:v>
                </c:pt>
                <c:pt idx="4">
                  <c:v>Деятельность в области здравоохранения и социальных услуг</c:v>
                </c:pt>
                <c:pt idx="5">
                  <c:v>Прочие</c:v>
                </c:pt>
              </c:strCache>
            </c:strRef>
          </c:cat>
          <c:val>
            <c:numRef>
              <c:f>Лист1!$B$2:$B$7</c:f>
              <c:numCache>
                <c:formatCode>0.0%</c:formatCode>
                <c:ptCount val="6"/>
                <c:pt idx="0">
                  <c:v>5.6000000000000001E-2</c:v>
                </c:pt>
                <c:pt idx="1">
                  <c:v>5.7000000000000002E-2</c:v>
                </c:pt>
                <c:pt idx="2">
                  <c:v>7.2999999999999995E-2</c:v>
                </c:pt>
                <c:pt idx="3">
                  <c:v>2.5999999999999999E-2</c:v>
                </c:pt>
                <c:pt idx="4">
                  <c:v>0.153</c:v>
                </c:pt>
                <c:pt idx="5">
                  <c:v>0.63500000000000001</c:v>
                </c:pt>
              </c:numCache>
            </c:numRef>
          </c:val>
        </c:ser>
        <c:dLbls>
          <c:showLegendKey val="0"/>
          <c:showVal val="1"/>
          <c:showCatName val="0"/>
          <c:showSerName val="0"/>
          <c:showPercent val="0"/>
          <c:showBubbleSize val="0"/>
          <c:showLeaderLines val="1"/>
        </c:dLbls>
        <c:firstSliceAng val="0"/>
        <c:holeSize val="57"/>
      </c:doughnutChart>
    </c:plotArea>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0.00388</cdr:x>
      <cdr:y>0.55428</cdr:y>
    </cdr:from>
    <cdr:to>
      <cdr:x>0.13001</cdr:x>
      <cdr:y>0.6889</cdr:y>
    </cdr:to>
    <cdr:sp macro="" textlink="">
      <cdr:nvSpPr>
        <cdr:cNvPr id="2" name="TextBox 1"/>
        <cdr:cNvSpPr txBox="1"/>
      </cdr:nvSpPr>
      <cdr:spPr>
        <a:xfrm xmlns:a="http://schemas.openxmlformats.org/drawingml/2006/main">
          <a:off x="16632" y="1037729"/>
          <a:ext cx="540401" cy="252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000" dirty="0" smtClean="0"/>
            <a:t>100%</a:t>
          </a:r>
          <a:endParaRPr lang="ru-RU"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0.27934</cdr:x>
      <cdr:y>0.24374</cdr:y>
    </cdr:from>
    <cdr:to>
      <cdr:x>0.33107</cdr:x>
      <cdr:y>0.44549</cdr:y>
    </cdr:to>
    <cdr:cxnSp macro="">
      <cdr:nvCxnSpPr>
        <cdr:cNvPr id="3" name="Прямая соединительная линия 2"/>
        <cdr:cNvCxnSpPr/>
      </cdr:nvCxnSpPr>
      <cdr:spPr>
        <a:xfrm xmlns:a="http://schemas.openxmlformats.org/drawingml/2006/main">
          <a:off x="972108" y="565493"/>
          <a:ext cx="180031" cy="468058"/>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0.92857</cdr:x>
      <cdr:y>1</cdr:y>
    </cdr:to>
    <cdr:sp macro="" textlink="">
      <cdr:nvSpPr>
        <cdr:cNvPr id="28" name="TextBox 27"/>
        <cdr:cNvSpPr txBox="1"/>
      </cdr:nvSpPr>
      <cdr:spPr>
        <a:xfrm xmlns:a="http://schemas.openxmlformats.org/drawingml/2006/main">
          <a:off x="0" y="0"/>
          <a:ext cx="4212462"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a:p xmlns:a="http://schemas.openxmlformats.org/drawingml/2006/main">
          <a:pPr>
            <a:spcBef>
              <a:spcPts val="1100"/>
            </a:spcBef>
            <a:spcAft>
              <a:spcPts val="1000"/>
            </a:spcAft>
          </a:pPr>
          <a:r>
            <a:rPr lang="ru-RU" sz="900" dirty="0" smtClean="0"/>
            <a:t>  </a:t>
          </a:r>
          <a:r>
            <a:rPr lang="en-US" sz="900" dirty="0" smtClean="0"/>
            <a:t>Transportation and storage</a:t>
          </a:r>
          <a:endParaRPr lang="ru-RU" sz="900" dirty="0" smtClean="0"/>
        </a:p>
        <a:p xmlns:a="http://schemas.openxmlformats.org/drawingml/2006/main">
          <a:pPr>
            <a:spcAft>
              <a:spcPts val="900"/>
            </a:spcAft>
          </a:pPr>
          <a:r>
            <a:rPr lang="en-US" sz="900" dirty="0" smtClean="0"/>
            <a:t>  Electrical, energy, gas and steam services; air conditioning</a:t>
          </a:r>
          <a:endParaRPr lang="en-US" sz="900" dirty="0"/>
        </a:p>
        <a:p xmlns:a="http://schemas.openxmlformats.org/drawingml/2006/main">
          <a:pPr>
            <a:spcAft>
              <a:spcPts val="900"/>
            </a:spcAft>
          </a:pPr>
          <a:r>
            <a:rPr lang="en-US" sz="900" dirty="0" smtClean="0"/>
            <a:t>  Information and connection services</a:t>
          </a:r>
          <a:endParaRPr lang="ru-RU" sz="900" dirty="0" smtClean="0"/>
        </a:p>
        <a:p xmlns:a="http://schemas.openxmlformats.org/drawingml/2006/main">
          <a:pPr>
            <a:spcAft>
              <a:spcPts val="1000"/>
            </a:spcAft>
          </a:pPr>
          <a:r>
            <a:rPr lang="ru-RU" sz="900" dirty="0" smtClean="0"/>
            <a:t>  </a:t>
          </a:r>
          <a:r>
            <a:rPr lang="en-US" sz="900" dirty="0" smtClean="0"/>
            <a:t>Wholesale and retail trade</a:t>
          </a:r>
          <a:endParaRPr lang="ru-RU" sz="900" dirty="0" smtClean="0"/>
        </a:p>
        <a:p xmlns:a="http://schemas.openxmlformats.org/drawingml/2006/main">
          <a:pPr>
            <a:spcAft>
              <a:spcPts val="1000"/>
            </a:spcAft>
          </a:pPr>
          <a:r>
            <a:rPr lang="ru-RU" sz="900" dirty="0" smtClean="0"/>
            <a:t>  </a:t>
          </a:r>
          <a:r>
            <a:rPr lang="en-US" sz="900" dirty="0" smtClean="0"/>
            <a:t>Building</a:t>
          </a:r>
          <a:endParaRPr lang="ru-RU" sz="900" dirty="0" smtClean="0"/>
        </a:p>
        <a:p xmlns:a="http://schemas.openxmlformats.org/drawingml/2006/main">
          <a:pPr>
            <a:spcAft>
              <a:spcPts val="1000"/>
            </a:spcAft>
          </a:pPr>
          <a:r>
            <a:rPr lang="ru-RU" sz="900" dirty="0" smtClean="0"/>
            <a:t>  </a:t>
          </a:r>
          <a:r>
            <a:rPr lang="en-US" sz="900" dirty="0" smtClean="0"/>
            <a:t>Professional, scientific and technical activities</a:t>
          </a:r>
          <a:endParaRPr lang="ru-RU" sz="900" dirty="0" smtClean="0"/>
        </a:p>
        <a:p xmlns:a="http://schemas.openxmlformats.org/drawingml/2006/main">
          <a:pPr>
            <a:spcAft>
              <a:spcPts val="900"/>
            </a:spcAft>
          </a:pPr>
          <a:r>
            <a:rPr lang="ru-RU" sz="900" dirty="0" smtClean="0"/>
            <a:t>  </a:t>
          </a:r>
          <a:r>
            <a:rPr lang="en-US" sz="900" dirty="0" smtClean="0"/>
            <a:t>Public administration</a:t>
          </a:r>
          <a:endParaRPr lang="ru-RU" sz="900" dirty="0" smtClean="0"/>
        </a:p>
        <a:p xmlns:a="http://schemas.openxmlformats.org/drawingml/2006/main">
          <a:pPr>
            <a:spcAft>
              <a:spcPts val="1000"/>
            </a:spcAft>
          </a:pPr>
          <a:r>
            <a:rPr lang="ru-RU" sz="900" dirty="0" smtClean="0"/>
            <a:t>  </a:t>
          </a:r>
          <a:r>
            <a:rPr lang="en-US" sz="900" dirty="0" smtClean="0"/>
            <a:t>Culture and sport activities</a:t>
          </a:r>
          <a:endParaRPr lang="ru-RU" sz="900" dirty="0" smtClean="0"/>
        </a:p>
        <a:p xmlns:a="http://schemas.openxmlformats.org/drawingml/2006/main">
          <a:pPr>
            <a:spcAft>
              <a:spcPts val="1000"/>
            </a:spcAft>
          </a:pPr>
          <a:r>
            <a:rPr lang="ru-RU" sz="900" dirty="0" smtClean="0"/>
            <a:t>  </a:t>
          </a:r>
          <a:r>
            <a:rPr lang="en-US" sz="900" dirty="0" smtClean="0"/>
            <a:t>Processing industry</a:t>
          </a:r>
          <a:endParaRPr lang="ru-RU" sz="900" dirty="0" smtClean="0"/>
        </a:p>
        <a:p xmlns:a="http://schemas.openxmlformats.org/drawingml/2006/main">
          <a:pPr>
            <a:spcAft>
              <a:spcPts val="1000"/>
            </a:spcAft>
          </a:pPr>
          <a:r>
            <a:rPr lang="ru-RU" sz="900" dirty="0" smtClean="0"/>
            <a:t>  </a:t>
          </a:r>
          <a:r>
            <a:rPr lang="en-US" sz="900" dirty="0" smtClean="0"/>
            <a:t>Health and social services</a:t>
          </a:r>
          <a:endParaRPr lang="ru-RU" sz="900" dirty="0" smtClean="0"/>
        </a:p>
        <a:p xmlns:a="http://schemas.openxmlformats.org/drawingml/2006/main">
          <a:pPr>
            <a:spcAft>
              <a:spcPts val="1000"/>
            </a:spcAft>
          </a:pPr>
          <a:r>
            <a:rPr lang="ru-RU" sz="900" dirty="0" smtClean="0"/>
            <a:t>  </a:t>
          </a:r>
          <a:r>
            <a:rPr lang="en-US" sz="900" dirty="0" smtClean="0"/>
            <a:t>Real estate operation activities </a:t>
          </a:r>
          <a:endParaRPr lang="ru-RU" sz="900" dirty="0" smtClean="0"/>
        </a:p>
        <a:p xmlns:a="http://schemas.openxmlformats.org/drawingml/2006/main">
          <a:pPr>
            <a:spcAft>
              <a:spcPts val="900"/>
            </a:spcAft>
          </a:pPr>
          <a:r>
            <a:rPr lang="ru-RU" sz="900" dirty="0"/>
            <a:t> </a:t>
          </a:r>
          <a:r>
            <a:rPr lang="ru-RU" sz="900" dirty="0" smtClean="0"/>
            <a:t> </a:t>
          </a:r>
          <a:r>
            <a:rPr lang="en-US" sz="900" dirty="0" smtClean="0"/>
            <a:t>Education</a:t>
          </a:r>
          <a:endParaRPr lang="ru-RU" sz="900" dirty="0" smtClean="0"/>
        </a:p>
        <a:p xmlns:a="http://schemas.openxmlformats.org/drawingml/2006/main">
          <a:pPr>
            <a:spcAft>
              <a:spcPts val="1100"/>
            </a:spcAft>
          </a:pPr>
          <a:r>
            <a:rPr lang="ru-RU" sz="900" dirty="0" smtClean="0"/>
            <a:t>  </a:t>
          </a:r>
          <a:r>
            <a:rPr lang="en-US" sz="900" dirty="0" smtClean="0"/>
            <a:t>Financial and insurance services</a:t>
          </a:r>
          <a:endParaRPr lang="ru-RU" sz="900" dirty="0" smtClean="0"/>
        </a:p>
        <a:p xmlns:a="http://schemas.openxmlformats.org/drawingml/2006/main">
          <a:pPr>
            <a:spcAft>
              <a:spcPts val="900"/>
            </a:spcAft>
          </a:pPr>
          <a:r>
            <a:rPr lang="ru-RU" sz="900" dirty="0" smtClean="0"/>
            <a:t>  </a:t>
          </a:r>
          <a:r>
            <a:rPr lang="en-US" sz="900" dirty="0" smtClean="0"/>
            <a:t>Agriculture, forestry, hunting</a:t>
          </a:r>
          <a:endParaRPr lang="ru-RU" sz="900" dirty="0" smtClean="0"/>
        </a:p>
        <a:p xmlns:a="http://schemas.openxmlformats.org/drawingml/2006/main">
          <a:pPr>
            <a:spcAft>
              <a:spcPts val="1000"/>
            </a:spcAft>
          </a:pPr>
          <a:r>
            <a:rPr lang="ru-RU" sz="900" dirty="0" smtClean="0"/>
            <a:t>  </a:t>
          </a:r>
          <a:r>
            <a:rPr lang="en-US" sz="900" dirty="0" smtClean="0"/>
            <a:t>Administration activities</a:t>
          </a:r>
          <a:endParaRPr lang="ru-RU" sz="900" dirty="0" smtClean="0"/>
        </a:p>
        <a:p xmlns:a="http://schemas.openxmlformats.org/drawingml/2006/main">
          <a:pPr>
            <a:spcAft>
              <a:spcPts val="1000"/>
            </a:spcAft>
          </a:pPr>
          <a:r>
            <a:rPr lang="ru-RU" sz="900" dirty="0" smtClean="0"/>
            <a:t>  </a:t>
          </a:r>
          <a:r>
            <a:rPr lang="en-US" sz="900" dirty="0" smtClean="0"/>
            <a:t>Hotels and public catering</a:t>
          </a:r>
          <a:endParaRPr lang="ru-RU" sz="900" dirty="0" smtClean="0"/>
        </a:p>
        <a:p xmlns:a="http://schemas.openxmlformats.org/drawingml/2006/main">
          <a:pPr>
            <a:spcAft>
              <a:spcPts val="1000"/>
            </a:spcAft>
          </a:pPr>
          <a:r>
            <a:rPr lang="ru-RU" sz="900" dirty="0" smtClean="0"/>
            <a:t>  </a:t>
          </a:r>
          <a:r>
            <a:rPr lang="en-US" sz="900" dirty="0" smtClean="0"/>
            <a:t>Other services</a:t>
          </a:r>
          <a:endParaRPr lang="ru-RU" sz="900" dirty="0" smtClean="0"/>
        </a:p>
        <a:p xmlns:a="http://schemas.openxmlformats.org/drawingml/2006/main">
          <a:r>
            <a:rPr lang="ru-RU" sz="900" dirty="0" smtClean="0"/>
            <a:t>  </a:t>
          </a:r>
          <a:r>
            <a:rPr lang="en-US" sz="900" dirty="0" smtClean="0"/>
            <a:t>Mining</a:t>
          </a:r>
          <a:endParaRPr lang="ru-RU" sz="900" dirty="0" smtClean="0"/>
        </a:p>
      </cdr:txBody>
    </cdr:sp>
  </cdr:relSizeAnchor>
  <cdr:relSizeAnchor xmlns:cdr="http://schemas.openxmlformats.org/drawingml/2006/chartDrawing">
    <cdr:from>
      <cdr:x>0.71</cdr:x>
      <cdr:y>0.2456</cdr:y>
    </cdr:from>
    <cdr:to>
      <cdr:x>0.83699</cdr:x>
      <cdr:y>0.42905</cdr:y>
    </cdr:to>
    <cdr:sp macro="" textlink="">
      <cdr:nvSpPr>
        <cdr:cNvPr id="4" name="TextBox 3"/>
        <cdr:cNvSpPr txBox="1"/>
      </cdr:nvSpPr>
      <cdr:spPr>
        <a:xfrm xmlns:a="http://schemas.openxmlformats.org/drawingml/2006/main">
          <a:off x="5112568" y="12241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cdr:txBody>
    </cdr:sp>
  </cdr:relSizeAnchor>
  <cdr:relSizeAnchor xmlns:cdr="http://schemas.openxmlformats.org/drawingml/2006/chartDrawing">
    <cdr:from>
      <cdr:x>0.56</cdr:x>
      <cdr:y>0.43341</cdr:y>
    </cdr:from>
    <cdr:to>
      <cdr:x>0.91</cdr:x>
      <cdr:y>0.4623</cdr:y>
    </cdr:to>
    <cdr:sp macro="" textlink="">
      <cdr:nvSpPr>
        <cdr:cNvPr id="10" name="TextBox 9"/>
        <cdr:cNvSpPr txBox="1"/>
      </cdr:nvSpPr>
      <cdr:spPr>
        <a:xfrm xmlns:a="http://schemas.openxmlformats.org/drawingml/2006/main">
          <a:off x="4032448" y="2160240"/>
          <a:ext cx="2520280" cy="1440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dr:relSizeAnchor xmlns:cdr="http://schemas.openxmlformats.org/drawingml/2006/chartDrawing">
    <cdr:from>
      <cdr:x>0.63</cdr:x>
      <cdr:y>0.73679</cdr:y>
    </cdr:from>
    <cdr:to>
      <cdr:x>0.75699</cdr:x>
      <cdr:y>0.92025</cdr:y>
    </cdr:to>
    <cdr:sp macro="" textlink="">
      <cdr:nvSpPr>
        <cdr:cNvPr id="17" name="TextBox 16"/>
        <cdr:cNvSpPr txBox="1"/>
      </cdr:nvSpPr>
      <cdr:spPr>
        <a:xfrm xmlns:a="http://schemas.openxmlformats.org/drawingml/2006/main">
          <a:off x="4536504" y="3672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cdr:x>
      <cdr:y>0</cdr:y>
    </cdr:from>
    <cdr:to>
      <cdr:x>1</cdr:x>
      <cdr:y>1</cdr:y>
    </cdr:to>
    <cdr:sp macro="" textlink="">
      <cdr:nvSpPr>
        <cdr:cNvPr id="27" name="TextBox 26"/>
        <cdr:cNvSpPr txBox="1"/>
      </cdr:nvSpPr>
      <cdr:spPr>
        <a:xfrm xmlns:a="http://schemas.openxmlformats.org/drawingml/2006/main">
          <a:off x="0" y="0"/>
          <a:ext cx="4536504"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userShapes>
</file>

<file path=ppt/drawings/drawing4.xml><?xml version="1.0" encoding="utf-8"?>
<c:userShapes xmlns:c="http://schemas.openxmlformats.org/drawingml/2006/chart">
  <cdr:relSizeAnchor xmlns:cdr="http://schemas.openxmlformats.org/drawingml/2006/chartDrawing">
    <cdr:from>
      <cdr:x>0.17895</cdr:x>
      <cdr:y>0.17903</cdr:y>
    </cdr:from>
    <cdr:to>
      <cdr:x>0.20761</cdr:x>
      <cdr:y>0.17903</cdr:y>
    </cdr:to>
    <cdr:cxnSp macro="">
      <cdr:nvCxnSpPr>
        <cdr:cNvPr id="3" name="Прямая соединительная линия 2"/>
        <cdr:cNvCxnSpPr/>
      </cdr:nvCxnSpPr>
      <cdr:spPr>
        <a:xfrm xmlns:a="http://schemas.openxmlformats.org/drawingml/2006/main">
          <a:off x="1123797" y="468052"/>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0.17903</cdr:y>
    </cdr:from>
    <cdr:to>
      <cdr:x>0.25348</cdr:x>
      <cdr:y>0.27399</cdr:y>
    </cdr:to>
    <cdr:cxnSp macro="">
      <cdr:nvCxnSpPr>
        <cdr:cNvPr id="5" name="Прямая соединительная линия 4"/>
        <cdr:cNvCxnSpPr/>
      </cdr:nvCxnSpPr>
      <cdr:spPr>
        <a:xfrm xmlns:a="http://schemas.openxmlformats.org/drawingml/2006/main">
          <a:off x="1303817" y="468052"/>
          <a:ext cx="288048" cy="2482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0.47133</cdr:x>
      <cdr:y>0.77121</cdr:y>
    </cdr:from>
    <cdr:to>
      <cdr:x>0.49427</cdr:x>
      <cdr:y>0.77121</cdr:y>
    </cdr:to>
    <cdr:cxnSp macro="">
      <cdr:nvCxnSpPr>
        <cdr:cNvPr id="11" name="Прямая соединительная линия 10"/>
        <cdr:cNvCxnSpPr/>
      </cdr:nvCxnSpPr>
      <cdr:spPr>
        <a:xfrm xmlns:a="http://schemas.openxmlformats.org/drawingml/2006/main" flipH="1">
          <a:off x="2960002" y="2016224"/>
          <a:ext cx="144015"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0.4312</cdr:x>
      <cdr:y>0.67481</cdr:y>
    </cdr:from>
    <cdr:to>
      <cdr:x>0.47133</cdr:x>
      <cdr:y>0.77121</cdr:y>
    </cdr:to>
    <cdr:cxnSp macro="">
      <cdr:nvCxnSpPr>
        <cdr:cNvPr id="13" name="Прямая соединительная линия 12"/>
        <cdr:cNvCxnSpPr/>
      </cdr:nvCxnSpPr>
      <cdr:spPr>
        <a:xfrm xmlns:a="http://schemas.openxmlformats.org/drawingml/2006/main">
          <a:off x="2707973" y="1764196"/>
          <a:ext cx="252028"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0.28214</cdr:x>
      <cdr:y>0.93648</cdr:y>
    </cdr:from>
    <cdr:to>
      <cdr:x>0.31654</cdr:x>
      <cdr:y>0.93648</cdr:y>
    </cdr:to>
    <cdr:cxnSp macro="">
      <cdr:nvCxnSpPr>
        <cdr:cNvPr id="23" name="Прямая соединительная линия 22"/>
        <cdr:cNvCxnSpPr/>
      </cdr:nvCxnSpPr>
      <cdr:spPr>
        <a:xfrm xmlns:a="http://schemas.openxmlformats.org/drawingml/2006/main">
          <a:off x="1771869" y="2448273"/>
          <a:ext cx="216024"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0.29934</cdr:x>
      <cdr:y>0.78499</cdr:y>
    </cdr:from>
    <cdr:to>
      <cdr:x>0.31654</cdr:x>
      <cdr:y>0.93648</cdr:y>
    </cdr:to>
    <cdr:cxnSp macro="">
      <cdr:nvCxnSpPr>
        <cdr:cNvPr id="25" name="Прямая соединительная линия 24"/>
        <cdr:cNvCxnSpPr/>
      </cdr:nvCxnSpPr>
      <cdr:spPr>
        <a:xfrm xmlns:a="http://schemas.openxmlformats.org/drawingml/2006/main">
          <a:off x="1879881" y="2052228"/>
          <a:ext cx="108012" cy="39604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0.71891</cdr:y>
    </cdr:from>
    <cdr:to>
      <cdr:x>0.24201</cdr:x>
      <cdr:y>0.83052</cdr:y>
    </cdr:to>
    <cdr:cxnSp macro="">
      <cdr:nvCxnSpPr>
        <cdr:cNvPr id="32" name="Прямая соединительная линия 31"/>
        <cdr:cNvCxnSpPr/>
      </cdr:nvCxnSpPr>
      <cdr:spPr>
        <a:xfrm xmlns:a="http://schemas.openxmlformats.org/drawingml/2006/main" flipV="1">
          <a:off x="1303817" y="1879487"/>
          <a:ext cx="216034" cy="29178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0.18468</cdr:x>
      <cdr:y>0.83052</cdr:y>
    </cdr:from>
    <cdr:to>
      <cdr:x>0.20761</cdr:x>
      <cdr:y>0.83052</cdr:y>
    </cdr:to>
    <cdr:cxnSp macro="">
      <cdr:nvCxnSpPr>
        <cdr:cNvPr id="34" name="Прямая соединительная линия 33"/>
        <cdr:cNvCxnSpPr/>
      </cdr:nvCxnSpPr>
      <cdr:spPr>
        <a:xfrm xmlns:a="http://schemas.openxmlformats.org/drawingml/2006/main">
          <a:off x="1159816" y="2171274"/>
          <a:ext cx="144001"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0.14813</cdr:x>
      <cdr:y>0.6819</cdr:y>
    </cdr:from>
    <cdr:to>
      <cdr:x>0.17106</cdr:x>
      <cdr:y>0.68335</cdr:y>
    </cdr:to>
    <cdr:cxnSp macro="">
      <cdr:nvCxnSpPr>
        <cdr:cNvPr id="41" name="Прямая соединительная линия 40"/>
        <cdr:cNvCxnSpPr/>
      </cdr:nvCxnSpPr>
      <cdr:spPr>
        <a:xfrm xmlns:a="http://schemas.openxmlformats.org/drawingml/2006/main" flipV="1">
          <a:off x="930288" y="1782711"/>
          <a:ext cx="144002" cy="379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0.17106</cdr:x>
      <cdr:y>0.6307</cdr:y>
    </cdr:from>
    <cdr:to>
      <cdr:x>0.21692</cdr:x>
      <cdr:y>0.6819</cdr:y>
    </cdr:to>
    <cdr:cxnSp macro="">
      <cdr:nvCxnSpPr>
        <cdr:cNvPr id="46" name="Прямая соединительная линия 45"/>
        <cdr:cNvCxnSpPr/>
      </cdr:nvCxnSpPr>
      <cdr:spPr>
        <a:xfrm xmlns:a="http://schemas.openxmlformats.org/drawingml/2006/main" flipV="1">
          <a:off x="1074290" y="1648882"/>
          <a:ext cx="288003" cy="13382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0.42547</cdr:x>
      <cdr:y>0.22035</cdr:y>
    </cdr:from>
    <cdr:to>
      <cdr:x>0.4656</cdr:x>
      <cdr:y>0.28921</cdr:y>
    </cdr:to>
    <cdr:cxnSp macro="">
      <cdr:nvCxnSpPr>
        <cdr:cNvPr id="21" name="Прямая соединительная линия 20"/>
        <cdr:cNvCxnSpPr/>
      </cdr:nvCxnSpPr>
      <cdr:spPr>
        <a:xfrm xmlns:a="http://schemas.openxmlformats.org/drawingml/2006/main" flipH="1">
          <a:off x="2671969" y="576064"/>
          <a:ext cx="252028" cy="18002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0.4656</cdr:x>
      <cdr:y>0.22035</cdr:y>
    </cdr:from>
    <cdr:to>
      <cdr:x>0.48853</cdr:x>
      <cdr:y>0.22035</cdr:y>
    </cdr:to>
    <cdr:cxnSp macro="">
      <cdr:nvCxnSpPr>
        <cdr:cNvPr id="27" name="Прямая соединительная линия 26"/>
        <cdr:cNvCxnSpPr/>
      </cdr:nvCxnSpPr>
      <cdr:spPr>
        <a:xfrm xmlns:a="http://schemas.openxmlformats.org/drawingml/2006/main">
          <a:off x="2923997" y="57606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0.5799</cdr:x>
      <cdr:y>0.08186</cdr:y>
    </cdr:from>
    <cdr:to>
      <cdr:x>0.59834</cdr:x>
      <cdr:y>0.17397</cdr:y>
    </cdr:to>
    <cdr:cxnSp macro="">
      <cdr:nvCxnSpPr>
        <cdr:cNvPr id="7" name="Прямая соединительная линия 6"/>
        <cdr:cNvCxnSpPr/>
      </cdr:nvCxnSpPr>
      <cdr:spPr>
        <a:xfrm xmlns:a="http://schemas.openxmlformats.org/drawingml/2006/main">
          <a:off x="3396924" y="223999"/>
          <a:ext cx="108012"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0.75353</cdr:x>
      <cdr:y>0.71111</cdr:y>
    </cdr:from>
    <cdr:to>
      <cdr:x>0.79564</cdr:x>
      <cdr:y>0.83186</cdr:y>
    </cdr:to>
    <cdr:cxnSp macro="">
      <cdr:nvCxnSpPr>
        <cdr:cNvPr id="11" name="Прямая соединительная линия 10"/>
        <cdr:cNvCxnSpPr/>
      </cdr:nvCxnSpPr>
      <cdr:spPr>
        <a:xfrm xmlns:a="http://schemas.openxmlformats.org/drawingml/2006/main">
          <a:off x="4413986" y="1945813"/>
          <a:ext cx="246644" cy="3304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0.55532</cdr:x>
      <cdr:y>0.08186</cdr:y>
    </cdr:from>
    <cdr:to>
      <cdr:x>0.5799</cdr:x>
      <cdr:y>0.08186</cdr:y>
    </cdr:to>
    <cdr:cxnSp macro="">
      <cdr:nvCxnSpPr>
        <cdr:cNvPr id="3" name="Прямая соединительная линия 2"/>
        <cdr:cNvCxnSpPr/>
      </cdr:nvCxnSpPr>
      <cdr:spPr>
        <a:xfrm xmlns:a="http://schemas.openxmlformats.org/drawingml/2006/main">
          <a:off x="3252908" y="223999"/>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0.51229</cdr:x>
      <cdr:y>0.13449</cdr:y>
    </cdr:from>
    <cdr:to>
      <cdr:x>0.54917</cdr:x>
      <cdr:y>0.21344</cdr:y>
    </cdr:to>
    <cdr:cxnSp macro="">
      <cdr:nvCxnSpPr>
        <cdr:cNvPr id="18" name="Прямая соединительная линия 17"/>
        <cdr:cNvCxnSpPr/>
      </cdr:nvCxnSpPr>
      <cdr:spPr>
        <a:xfrm xmlns:a="http://schemas.openxmlformats.org/drawingml/2006/main">
          <a:off x="3000880" y="368015"/>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0.79564</cdr:x>
      <cdr:y>0.83186</cdr:y>
    </cdr:from>
    <cdr:to>
      <cdr:x>0.82022</cdr:x>
      <cdr:y>0.83186</cdr:y>
    </cdr:to>
    <cdr:cxnSp macro="">
      <cdr:nvCxnSpPr>
        <cdr:cNvPr id="27" name="Прямая соединительная линия 26"/>
        <cdr:cNvCxnSpPr/>
      </cdr:nvCxnSpPr>
      <cdr:spPr>
        <a:xfrm xmlns:a="http://schemas.openxmlformats.org/drawingml/2006/main" flipH="1">
          <a:off x="4660630" y="2276227"/>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0.48771</cdr:x>
      <cdr:y>0.13449</cdr:y>
    </cdr:from>
    <cdr:to>
      <cdr:x>0.51229</cdr:x>
      <cdr:y>0.13449</cdr:y>
    </cdr:to>
    <cdr:cxnSp macro="">
      <cdr:nvCxnSpPr>
        <cdr:cNvPr id="36" name="Прямая соединительная линия 35"/>
        <cdr:cNvCxnSpPr/>
      </cdr:nvCxnSpPr>
      <cdr:spPr>
        <a:xfrm xmlns:a="http://schemas.openxmlformats.org/drawingml/2006/main" flipH="1">
          <a:off x="2856864" y="368015"/>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0.18126</cdr:x>
      <cdr:y>0.73611</cdr:y>
    </cdr:from>
    <cdr:to>
      <cdr:x>0.22375</cdr:x>
      <cdr:y>0.73611</cdr:y>
    </cdr:to>
    <cdr:cxnSp macro="">
      <cdr:nvCxnSpPr>
        <cdr:cNvPr id="20" name="Прямая соединительная линия 19"/>
        <cdr:cNvCxnSpPr/>
      </cdr:nvCxnSpPr>
      <cdr:spPr>
        <a:xfrm xmlns:a="http://schemas.openxmlformats.org/drawingml/2006/main">
          <a:off x="614213" y="190821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0.22375</cdr:x>
      <cdr:y>0.63889</cdr:y>
    </cdr:from>
    <cdr:to>
      <cdr:x>0.31938</cdr:x>
      <cdr:y>0.73611</cdr:y>
    </cdr:to>
    <cdr:cxnSp macro="">
      <cdr:nvCxnSpPr>
        <cdr:cNvPr id="22" name="Прямая соединительная линия 21"/>
        <cdr:cNvCxnSpPr/>
      </cdr:nvCxnSpPr>
      <cdr:spPr>
        <a:xfrm xmlns:a="http://schemas.openxmlformats.org/drawingml/2006/main" flipV="1">
          <a:off x="758229" y="1656184"/>
          <a:ext cx="324036"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0.55312</cdr:x>
      <cdr:y>0.12007</cdr:y>
    </cdr:from>
    <cdr:to>
      <cdr:x>0.60625</cdr:x>
      <cdr:y>0.16173</cdr:y>
    </cdr:to>
    <cdr:cxnSp macro="">
      <cdr:nvCxnSpPr>
        <cdr:cNvPr id="30" name="Прямая соединительная линия 29"/>
        <cdr:cNvCxnSpPr/>
      </cdr:nvCxnSpPr>
      <cdr:spPr>
        <a:xfrm xmlns:a="http://schemas.openxmlformats.org/drawingml/2006/main" flipH="1">
          <a:off x="1874353" y="311249"/>
          <a:ext cx="180020"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0.60625</cdr:x>
      <cdr:y>0.12007</cdr:y>
    </cdr:from>
    <cdr:to>
      <cdr:x>0.65937</cdr:x>
      <cdr:y>0.12007</cdr:y>
    </cdr:to>
    <cdr:cxnSp macro="">
      <cdr:nvCxnSpPr>
        <cdr:cNvPr id="32" name="Прямая соединительная линия 31"/>
        <cdr:cNvCxnSpPr/>
      </cdr:nvCxnSpPr>
      <cdr:spPr>
        <a:xfrm xmlns:a="http://schemas.openxmlformats.org/drawingml/2006/main">
          <a:off x="2054373" y="311249"/>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0.18056</cdr:y>
    </cdr:from>
    <cdr:to>
      <cdr:x>0.76562</cdr:x>
      <cdr:y>0.18056</cdr:y>
    </cdr:to>
    <cdr:cxnSp macro="">
      <cdr:nvCxnSpPr>
        <cdr:cNvPr id="38" name="Прямая соединительная линия 37"/>
        <cdr:cNvCxnSpPr/>
      </cdr:nvCxnSpPr>
      <cdr:spPr>
        <a:xfrm xmlns:a="http://schemas.openxmlformats.org/drawingml/2006/main" flipH="1">
          <a:off x="2450417" y="46805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0.64875</cdr:x>
      <cdr:y>0.18056</cdr:y>
    </cdr:from>
    <cdr:to>
      <cdr:x>0.72312</cdr:x>
      <cdr:y>0.22222</cdr:y>
    </cdr:to>
    <cdr:cxnSp macro="">
      <cdr:nvCxnSpPr>
        <cdr:cNvPr id="40" name="Прямая соединительная линия 39"/>
        <cdr:cNvCxnSpPr/>
      </cdr:nvCxnSpPr>
      <cdr:spPr>
        <a:xfrm xmlns:a="http://schemas.openxmlformats.org/drawingml/2006/main" flipH="1">
          <a:off x="2198389" y="468052"/>
          <a:ext cx="252028"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0.61111</cdr:y>
    </cdr:from>
    <cdr:to>
      <cdr:x>0.78687</cdr:x>
      <cdr:y>0.70833</cdr:y>
    </cdr:to>
    <cdr:cxnSp macro="">
      <cdr:nvCxnSpPr>
        <cdr:cNvPr id="49" name="Прямая соединительная линия 48"/>
        <cdr:cNvCxnSpPr/>
      </cdr:nvCxnSpPr>
      <cdr:spPr>
        <a:xfrm xmlns:a="http://schemas.openxmlformats.org/drawingml/2006/main">
          <a:off x="2450417" y="1584177"/>
          <a:ext cx="216024" cy="25202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0.70833</cdr:y>
    </cdr:from>
    <cdr:to>
      <cdr:x>0.82937</cdr:x>
      <cdr:y>0.70833</cdr:y>
    </cdr:to>
    <cdr:cxnSp macro="">
      <cdr:nvCxnSpPr>
        <cdr:cNvPr id="53" name="Прямая соединительная линия 52"/>
        <cdr:cNvCxnSpPr/>
      </cdr:nvCxnSpPr>
      <cdr:spPr>
        <a:xfrm xmlns:a="http://schemas.openxmlformats.org/drawingml/2006/main" flipV="1">
          <a:off x="2666441" y="1836204"/>
          <a:ext cx="144016"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0.7125</cdr:x>
      <cdr:y>0.25896</cdr:y>
    </cdr:from>
    <cdr:to>
      <cdr:x>0.78687</cdr:x>
      <cdr:y>0.31944</cdr:y>
    </cdr:to>
    <cdr:cxnSp macro="">
      <cdr:nvCxnSpPr>
        <cdr:cNvPr id="59" name="Прямая соединительная линия 58"/>
        <cdr:cNvCxnSpPr/>
      </cdr:nvCxnSpPr>
      <cdr:spPr>
        <a:xfrm xmlns:a="http://schemas.openxmlformats.org/drawingml/2006/main" flipV="1">
          <a:off x="2414413" y="671289"/>
          <a:ext cx="252028" cy="15680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0.25896</cdr:y>
    </cdr:from>
    <cdr:to>
      <cdr:x>0.83999</cdr:x>
      <cdr:y>0.25896</cdr:y>
    </cdr:to>
    <cdr:cxnSp macro="">
      <cdr:nvCxnSpPr>
        <cdr:cNvPr id="61" name="Прямая соединительная линия 60"/>
        <cdr:cNvCxnSpPr/>
      </cdr:nvCxnSpPr>
      <cdr:spPr>
        <a:xfrm xmlns:a="http://schemas.openxmlformats.org/drawingml/2006/main" flipH="1">
          <a:off x="2666442" y="671289"/>
          <a:ext cx="18001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0.81612</cdr:x>
      <cdr:y>0.34229</cdr:y>
    </cdr:from>
    <cdr:to>
      <cdr:x>0.86124</cdr:x>
      <cdr:y>0.34229</cdr:y>
    </cdr:to>
    <cdr:cxnSp macro="">
      <cdr:nvCxnSpPr>
        <cdr:cNvPr id="69" name="Прямая соединительная линия 68"/>
        <cdr:cNvCxnSpPr/>
      </cdr:nvCxnSpPr>
      <cdr:spPr>
        <a:xfrm xmlns:a="http://schemas.openxmlformats.org/drawingml/2006/main">
          <a:off x="2765560" y="887313"/>
          <a:ext cx="152897"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0.74437</cdr:x>
      <cdr:y>0.341</cdr:y>
    </cdr:from>
    <cdr:to>
      <cdr:x>0.81612</cdr:x>
      <cdr:y>0.38267</cdr:y>
    </cdr:to>
    <cdr:cxnSp macro="">
      <cdr:nvCxnSpPr>
        <cdr:cNvPr id="71" name="Прямая соединительная линия 70"/>
        <cdr:cNvCxnSpPr/>
      </cdr:nvCxnSpPr>
      <cdr:spPr>
        <a:xfrm xmlns:a="http://schemas.openxmlformats.org/drawingml/2006/main" flipH="1">
          <a:off x="2522424" y="883961"/>
          <a:ext cx="243136" cy="10802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0.58172</cdr:x>
      <cdr:y>0.63794</cdr:y>
    </cdr:from>
    <cdr:to>
      <cdr:x>0.66099</cdr:x>
      <cdr:y>0.66932</cdr:y>
    </cdr:to>
    <cdr:cxnSp macro="">
      <cdr:nvCxnSpPr>
        <cdr:cNvPr id="12" name="Прямая соединительная линия 11"/>
        <cdr:cNvCxnSpPr/>
      </cdr:nvCxnSpPr>
      <cdr:spPr>
        <a:xfrm xmlns:a="http://schemas.openxmlformats.org/drawingml/2006/main" flipV="1">
          <a:off x="2642142" y="4392488"/>
          <a:ext cx="360040"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0.76344</cdr:y>
    </cdr:from>
    <cdr:to>
      <cdr:x>0.75612</cdr:x>
      <cdr:y>0.80527</cdr:y>
    </cdr:to>
    <cdr:cxnSp macro="">
      <cdr:nvCxnSpPr>
        <cdr:cNvPr id="17" name="Прямая соединительная линия 16"/>
        <cdr:cNvCxnSpPr/>
      </cdr:nvCxnSpPr>
      <cdr:spPr>
        <a:xfrm xmlns:a="http://schemas.openxmlformats.org/drawingml/2006/main" flipH="1" flipV="1">
          <a:off x="3362222" y="5256584"/>
          <a:ext cx="72008" cy="28803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0.80527</cdr:y>
    </cdr:from>
    <cdr:to>
      <cdr:x>0.75612</cdr:x>
      <cdr:y>0.80527</cdr:y>
    </cdr:to>
    <cdr:cxnSp macro="">
      <cdr:nvCxnSpPr>
        <cdr:cNvPr id="19" name="Прямая соединительная линия 18"/>
        <cdr:cNvCxnSpPr/>
      </cdr:nvCxnSpPr>
      <cdr:spPr>
        <a:xfrm xmlns:a="http://schemas.openxmlformats.org/drawingml/2006/main">
          <a:off x="3362222" y="5544616"/>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0.81573</cdr:y>
    </cdr:from>
    <cdr:to>
      <cdr:x>0.84839</cdr:x>
      <cdr:y>0.81573</cdr:y>
    </cdr:to>
    <cdr:cxnSp macro="">
      <cdr:nvCxnSpPr>
        <cdr:cNvPr id="33" name="Прямая соединительная линия 32"/>
        <cdr:cNvCxnSpPr/>
      </cdr:nvCxnSpPr>
      <cdr:spPr>
        <a:xfrm xmlns:a="http://schemas.openxmlformats.org/drawingml/2006/main">
          <a:off x="3722262" y="5616624"/>
          <a:ext cx="131064"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0.76344</cdr:y>
    </cdr:from>
    <cdr:to>
      <cdr:x>0.84839</cdr:x>
      <cdr:y>0.81573</cdr:y>
    </cdr:to>
    <cdr:cxnSp macro="">
      <cdr:nvCxnSpPr>
        <cdr:cNvPr id="35" name="Прямая соединительная линия 34"/>
        <cdr:cNvCxnSpPr/>
      </cdr:nvCxnSpPr>
      <cdr:spPr>
        <a:xfrm xmlns:a="http://schemas.openxmlformats.org/drawingml/2006/main">
          <a:off x="3722262" y="5256584"/>
          <a:ext cx="131064"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0.88295</cdr:x>
      <cdr:y>0.78436</cdr:y>
    </cdr:from>
    <cdr:to>
      <cdr:x>0.90578</cdr:x>
      <cdr:y>0.78436</cdr:y>
    </cdr:to>
    <cdr:cxnSp macro="">
      <cdr:nvCxnSpPr>
        <cdr:cNvPr id="45" name="Прямая соединительная линия 44"/>
        <cdr:cNvCxnSpPr/>
      </cdr:nvCxnSpPr>
      <cdr:spPr>
        <a:xfrm xmlns:a="http://schemas.openxmlformats.org/drawingml/2006/main">
          <a:off x="4010294" y="5400600"/>
          <a:ext cx="10368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0.74901</cdr:y>
    </cdr:from>
    <cdr:to>
      <cdr:x>0.88295</cdr:x>
      <cdr:y>0.78436</cdr:y>
    </cdr:to>
    <cdr:cxnSp macro="">
      <cdr:nvCxnSpPr>
        <cdr:cNvPr id="47" name="Прямая соединительная линия 46"/>
        <cdr:cNvCxnSpPr/>
      </cdr:nvCxnSpPr>
      <cdr:spPr>
        <a:xfrm xmlns:a="http://schemas.openxmlformats.org/drawingml/2006/main">
          <a:off x="3888432" y="5157193"/>
          <a:ext cx="121852" cy="24342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0.56587</cdr:x>
      <cdr:y>0.66932</cdr:y>
    </cdr:from>
    <cdr:to>
      <cdr:x>0.58172</cdr:x>
      <cdr:y>0.66932</cdr:y>
    </cdr:to>
    <cdr:cxnSp macro="">
      <cdr:nvCxnSpPr>
        <cdr:cNvPr id="49" name="Прямая соединительная линия 48"/>
        <cdr:cNvCxnSpPr/>
      </cdr:nvCxnSpPr>
      <cdr:spPr>
        <a:xfrm xmlns:a="http://schemas.openxmlformats.org/drawingml/2006/main" flipH="1">
          <a:off x="2570134" y="4608512"/>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0.72809</cdr:y>
    </cdr:from>
    <cdr:to>
      <cdr:x>0.92747</cdr:x>
      <cdr:y>0.74901</cdr:y>
    </cdr:to>
    <cdr:cxnSp macro="">
      <cdr:nvCxnSpPr>
        <cdr:cNvPr id="60" name="Прямая соединительная линия 59"/>
        <cdr:cNvCxnSpPr/>
      </cdr:nvCxnSpPr>
      <cdr:spPr>
        <a:xfrm xmlns:a="http://schemas.openxmlformats.org/drawingml/2006/main">
          <a:off x="4032448" y="5013179"/>
          <a:ext cx="180020" cy="1440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0.92747</cdr:x>
      <cdr:y>0.74901</cdr:y>
    </cdr:from>
    <cdr:to>
      <cdr:x>0.94332</cdr:x>
      <cdr:y>0.74901</cdr:y>
    </cdr:to>
    <cdr:cxnSp macro="">
      <cdr:nvCxnSpPr>
        <cdr:cNvPr id="62" name="Прямая соединительная линия 61"/>
        <cdr:cNvCxnSpPr/>
      </cdr:nvCxnSpPr>
      <cdr:spPr>
        <a:xfrm xmlns:a="http://schemas.openxmlformats.org/drawingml/2006/main" flipV="1">
          <a:off x="4212468" y="5157193"/>
          <a:ext cx="72008"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0.69511</cdr:y>
    </cdr:from>
    <cdr:to>
      <cdr:x>0.94332</cdr:x>
      <cdr:y>0.7124</cdr:y>
    </cdr:to>
    <cdr:cxnSp macro="">
      <cdr:nvCxnSpPr>
        <cdr:cNvPr id="76" name="Прямая соединительная линия 75"/>
        <cdr:cNvCxnSpPr/>
      </cdr:nvCxnSpPr>
      <cdr:spPr>
        <a:xfrm xmlns:a="http://schemas.openxmlformats.org/drawingml/2006/main">
          <a:off x="4104438" y="4786099"/>
          <a:ext cx="180038" cy="11906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0.94332</cdr:x>
      <cdr:y>0.7124</cdr:y>
    </cdr:from>
    <cdr:to>
      <cdr:x>0.95917</cdr:x>
      <cdr:y>0.7124</cdr:y>
    </cdr:to>
    <cdr:cxnSp macro="">
      <cdr:nvCxnSpPr>
        <cdr:cNvPr id="78" name="Прямая соединительная линия 77"/>
        <cdr:cNvCxnSpPr/>
      </cdr:nvCxnSpPr>
      <cdr:spPr>
        <a:xfrm xmlns:a="http://schemas.openxmlformats.org/drawingml/2006/main">
          <a:off x="4284476" y="4905165"/>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0.91161</cdr:x>
      <cdr:y>0.67057</cdr:y>
    </cdr:from>
    <cdr:to>
      <cdr:x>0.95917</cdr:x>
      <cdr:y>0.675</cdr:y>
    </cdr:to>
    <cdr:cxnSp macro="">
      <cdr:nvCxnSpPr>
        <cdr:cNvPr id="85" name="Прямая соединительная линия 84"/>
        <cdr:cNvCxnSpPr/>
      </cdr:nvCxnSpPr>
      <cdr:spPr>
        <a:xfrm xmlns:a="http://schemas.openxmlformats.org/drawingml/2006/main">
          <a:off x="4140460" y="4617133"/>
          <a:ext cx="216024" cy="3048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0.95917</cdr:x>
      <cdr:y>0.675</cdr:y>
    </cdr:from>
    <cdr:to>
      <cdr:x>0.97503</cdr:x>
      <cdr:y>0.675</cdr:y>
    </cdr:to>
    <cdr:cxnSp macro="">
      <cdr:nvCxnSpPr>
        <cdr:cNvPr id="87" name="Прямая соединительная линия 86"/>
        <cdr:cNvCxnSpPr/>
      </cdr:nvCxnSpPr>
      <cdr:spPr>
        <a:xfrm xmlns:a="http://schemas.openxmlformats.org/drawingml/2006/main">
          <a:off x="4356484" y="4647621"/>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0.63794</cdr:y>
    </cdr:from>
    <cdr:to>
      <cdr:x>0.94637</cdr:x>
      <cdr:y>0.64443</cdr:y>
    </cdr:to>
    <cdr:cxnSp macro="">
      <cdr:nvCxnSpPr>
        <cdr:cNvPr id="93" name="Прямая соединительная линия 92"/>
        <cdr:cNvCxnSpPr/>
      </cdr:nvCxnSpPr>
      <cdr:spPr>
        <a:xfrm xmlns:a="http://schemas.openxmlformats.org/drawingml/2006/main" flipH="1">
          <a:off x="4104456" y="4392461"/>
          <a:ext cx="193876" cy="446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0.94637</cdr:x>
      <cdr:y>0.63794</cdr:y>
    </cdr:from>
    <cdr:to>
      <cdr:x>0.96317</cdr:x>
      <cdr:y>0.63794</cdr:y>
    </cdr:to>
    <cdr:cxnSp macro="">
      <cdr:nvCxnSpPr>
        <cdr:cNvPr id="95" name="Прямая соединительная линия 94"/>
        <cdr:cNvCxnSpPr/>
      </cdr:nvCxnSpPr>
      <cdr:spPr>
        <a:xfrm xmlns:a="http://schemas.openxmlformats.org/drawingml/2006/main" flipH="1">
          <a:off x="4298326" y="4392488"/>
          <a:ext cx="7629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0.58168</cdr:y>
    </cdr:from>
    <cdr:to>
      <cdr:x>0.91954</cdr:x>
      <cdr:y>0.60814</cdr:y>
    </cdr:to>
    <cdr:cxnSp macro="">
      <cdr:nvCxnSpPr>
        <cdr:cNvPr id="103" name="Прямая соединительная линия 102"/>
        <cdr:cNvCxnSpPr/>
      </cdr:nvCxnSpPr>
      <cdr:spPr>
        <a:xfrm xmlns:a="http://schemas.openxmlformats.org/drawingml/2006/main" flipH="1">
          <a:off x="4032448" y="4005065"/>
          <a:ext cx="144017" cy="1822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0.9185</cdr:x>
      <cdr:y>0.58168</cdr:y>
    </cdr:from>
    <cdr:to>
      <cdr:x>0.93539</cdr:x>
      <cdr:y>0.58168</cdr:y>
    </cdr:to>
    <cdr:cxnSp macro="">
      <cdr:nvCxnSpPr>
        <cdr:cNvPr id="105" name="Прямая соединительная линия 104"/>
        <cdr:cNvCxnSpPr/>
      </cdr:nvCxnSpPr>
      <cdr:spPr>
        <a:xfrm xmlns:a="http://schemas.openxmlformats.org/drawingml/2006/main">
          <a:off x="4171763" y="4005065"/>
          <a:ext cx="767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0.60657</cdr:y>
    </cdr:from>
    <cdr:to>
      <cdr:x>0.93051</cdr:x>
      <cdr:y>0.62351</cdr:y>
    </cdr:to>
    <cdr:cxnSp macro="">
      <cdr:nvCxnSpPr>
        <cdr:cNvPr id="112" name="Прямая соединительная линия 111"/>
        <cdr:cNvCxnSpPr/>
      </cdr:nvCxnSpPr>
      <cdr:spPr>
        <a:xfrm xmlns:a="http://schemas.openxmlformats.org/drawingml/2006/main" flipH="1">
          <a:off x="4104456" y="4176467"/>
          <a:ext cx="121842" cy="11663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0.93051</cdr:x>
      <cdr:y>0.60657</cdr:y>
    </cdr:from>
    <cdr:to>
      <cdr:x>0.94637</cdr:x>
      <cdr:y>0.60657</cdr:y>
    </cdr:to>
    <cdr:cxnSp macro="">
      <cdr:nvCxnSpPr>
        <cdr:cNvPr id="114" name="Прямая соединительная линия 113"/>
        <cdr:cNvCxnSpPr/>
      </cdr:nvCxnSpPr>
      <cdr:spPr>
        <a:xfrm xmlns:a="http://schemas.openxmlformats.org/drawingml/2006/main">
          <a:off x="4226318" y="4176464"/>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0.54781</cdr:y>
    </cdr:from>
    <cdr:to>
      <cdr:x>0.86405</cdr:x>
      <cdr:y>0.59213</cdr:y>
    </cdr:to>
    <cdr:cxnSp macro="">
      <cdr:nvCxnSpPr>
        <cdr:cNvPr id="123" name="Прямая соединительная линия 122"/>
        <cdr:cNvCxnSpPr/>
      </cdr:nvCxnSpPr>
      <cdr:spPr>
        <a:xfrm xmlns:a="http://schemas.openxmlformats.org/drawingml/2006/main" flipV="1">
          <a:off x="3888432" y="3771911"/>
          <a:ext cx="36004" cy="3051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0.87198</cdr:x>
      <cdr:y>0.56474</cdr:y>
    </cdr:from>
    <cdr:to>
      <cdr:x>0.88295</cdr:x>
      <cdr:y>0.5995</cdr:y>
    </cdr:to>
    <cdr:cxnSp macro="">
      <cdr:nvCxnSpPr>
        <cdr:cNvPr id="125" name="Прямая соединительная линия 124"/>
        <cdr:cNvCxnSpPr/>
      </cdr:nvCxnSpPr>
      <cdr:spPr>
        <a:xfrm xmlns:a="http://schemas.openxmlformats.org/drawingml/2006/main" flipH="1">
          <a:off x="3960440" y="3888451"/>
          <a:ext cx="49845" cy="23934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0.83038</cdr:x>
      <cdr:y>0.53461</cdr:y>
    </cdr:from>
    <cdr:to>
      <cdr:x>0.84027</cdr:x>
      <cdr:y>0.58168</cdr:y>
    </cdr:to>
    <cdr:cxnSp macro="">
      <cdr:nvCxnSpPr>
        <cdr:cNvPr id="143" name="Прямая соединительная линия 142"/>
        <cdr:cNvCxnSpPr/>
      </cdr:nvCxnSpPr>
      <cdr:spPr>
        <a:xfrm xmlns:a="http://schemas.openxmlformats.org/drawingml/2006/main" flipH="1" flipV="1">
          <a:off x="3771527" y="3681029"/>
          <a:ext cx="44911" cy="3240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0.79271</cdr:x>
      <cdr:y>0.53461</cdr:y>
    </cdr:from>
    <cdr:to>
      <cdr:x>0.82441</cdr:x>
      <cdr:y>0.58168</cdr:y>
    </cdr:to>
    <cdr:cxnSp macro="">
      <cdr:nvCxnSpPr>
        <cdr:cNvPr id="166" name="Прямая соединительная линия 165"/>
        <cdr:cNvCxnSpPr/>
      </cdr:nvCxnSpPr>
      <cdr:spPr>
        <a:xfrm xmlns:a="http://schemas.openxmlformats.org/drawingml/2006/main">
          <a:off x="3600400" y="3681029"/>
          <a:ext cx="144000" cy="32406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0.74514</cdr:x>
      <cdr:y>0.53984</cdr:y>
    </cdr:from>
    <cdr:to>
      <cdr:x>0.80856</cdr:x>
      <cdr:y>0.57645</cdr:y>
    </cdr:to>
    <cdr:cxnSp macro="">
      <cdr:nvCxnSpPr>
        <cdr:cNvPr id="177" name="Прямая соединительная линия 176"/>
        <cdr:cNvCxnSpPr/>
      </cdr:nvCxnSpPr>
      <cdr:spPr>
        <a:xfrm xmlns:a="http://schemas.openxmlformats.org/drawingml/2006/main">
          <a:off x="3384376" y="3717033"/>
          <a:ext cx="288035" cy="25204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0.69758</cdr:x>
      <cdr:y>0.54507</cdr:y>
    </cdr:from>
    <cdr:to>
      <cdr:x>0.79271</cdr:x>
      <cdr:y>0.58168</cdr:y>
    </cdr:to>
    <cdr:cxnSp macro="">
      <cdr:nvCxnSpPr>
        <cdr:cNvPr id="181" name="Прямая соединительная линия 180"/>
        <cdr:cNvCxnSpPr/>
      </cdr:nvCxnSpPr>
      <cdr:spPr>
        <a:xfrm xmlns:a="http://schemas.openxmlformats.org/drawingml/2006/main">
          <a:off x="3168352" y="3753037"/>
          <a:ext cx="432069" cy="2520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0.62624</cdr:x>
      <cdr:y>0.57122</cdr:y>
    </cdr:from>
    <cdr:to>
      <cdr:x>0.77685</cdr:x>
      <cdr:y>0.59213</cdr:y>
    </cdr:to>
    <cdr:cxnSp macro="">
      <cdr:nvCxnSpPr>
        <cdr:cNvPr id="192" name="Прямая соединительная линия 191"/>
        <cdr:cNvCxnSpPr/>
      </cdr:nvCxnSpPr>
      <cdr:spPr>
        <a:xfrm xmlns:a="http://schemas.openxmlformats.org/drawingml/2006/main">
          <a:off x="2844316" y="3933057"/>
          <a:ext cx="684071" cy="14398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0.65002</cdr:x>
      <cdr:y>0.55556</cdr:y>
    </cdr:from>
    <cdr:to>
      <cdr:x>0.78478</cdr:x>
      <cdr:y>0.58691</cdr:y>
    </cdr:to>
    <cdr:cxnSp macro="">
      <cdr:nvCxnSpPr>
        <cdr:cNvPr id="196" name="Прямая соединительная линия 195"/>
        <cdr:cNvCxnSpPr/>
      </cdr:nvCxnSpPr>
      <cdr:spPr>
        <a:xfrm xmlns:a="http://schemas.openxmlformats.org/drawingml/2006/main">
          <a:off x="2952328" y="3825253"/>
          <a:ext cx="612068" cy="21581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2945659" cy="4964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5" y="2"/>
            <a:ext cx="2945659" cy="496491"/>
          </a:xfrm>
          <a:prstGeom prst="rect">
            <a:avLst/>
          </a:prstGeom>
        </p:spPr>
        <p:txBody>
          <a:bodyPr vert="horz" lIns="91440" tIns="45720" rIns="91440" bIns="45720" rtlCol="0"/>
          <a:lstStyle>
            <a:lvl1pPr algn="r">
              <a:defRPr sz="1200"/>
            </a:lvl1pPr>
          </a:lstStyle>
          <a:p>
            <a:fld id="{FA04C4E4-6123-4BF7-8041-17B3EA1DBA5A}" type="datetimeFigureOut">
              <a:rPr lang="ru-RU" smtClean="0"/>
              <a:t>13.02.2025</a:t>
            </a:fld>
            <a:endParaRPr lang="ru-RU"/>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6661"/>
            <a:ext cx="5438140" cy="4468416"/>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431599"/>
            <a:ext cx="2945659" cy="49649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431599"/>
            <a:ext cx="2945659" cy="496491"/>
          </a:xfrm>
          <a:prstGeom prst="rect">
            <a:avLst/>
          </a:prstGeom>
        </p:spPr>
        <p:txBody>
          <a:bodyPr vert="horz" lIns="91440" tIns="45720" rIns="91440" bIns="45720" rtlCol="0" anchor="b"/>
          <a:lstStyle>
            <a:lvl1pPr algn="r">
              <a:defRPr sz="1200"/>
            </a:lvl1pPr>
          </a:lstStyle>
          <a:p>
            <a:fld id="{4D2350C4-EB17-4A00-A441-E2DC8A249B0B}" type="slidenum">
              <a:rPr lang="ru-RU" smtClean="0"/>
              <a:t>‹#›</a:t>
            </a:fld>
            <a:endParaRPr lang="ru-RU"/>
          </a:p>
        </p:txBody>
      </p:sp>
    </p:spTree>
    <p:extLst>
      <p:ext uri="{BB962C8B-B14F-4D97-AF65-F5344CB8AC3E}">
        <p14:creationId xmlns:p14="http://schemas.microsoft.com/office/powerpoint/2010/main" val="59348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15</a:t>
            </a:fld>
            <a:endParaRPr lang="ru-RU"/>
          </a:p>
        </p:txBody>
      </p:sp>
    </p:spTree>
    <p:extLst>
      <p:ext uri="{BB962C8B-B14F-4D97-AF65-F5344CB8AC3E}">
        <p14:creationId xmlns:p14="http://schemas.microsoft.com/office/powerpoint/2010/main" val="422060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21</a:t>
            </a:fld>
            <a:endParaRPr lang="ru-RU"/>
          </a:p>
        </p:txBody>
      </p:sp>
    </p:spTree>
    <p:extLst>
      <p:ext uri="{BB962C8B-B14F-4D97-AF65-F5344CB8AC3E}">
        <p14:creationId xmlns:p14="http://schemas.microsoft.com/office/powerpoint/2010/main" val="77523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23</a:t>
            </a:fld>
            <a:endParaRPr lang="ru-RU"/>
          </a:p>
        </p:txBody>
      </p:sp>
    </p:spTree>
    <p:extLst>
      <p:ext uri="{BB962C8B-B14F-4D97-AF65-F5344CB8AC3E}">
        <p14:creationId xmlns:p14="http://schemas.microsoft.com/office/powerpoint/2010/main" val="110803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24</a:t>
            </a:fld>
            <a:endParaRPr lang="ru-RU"/>
          </a:p>
        </p:txBody>
      </p:sp>
    </p:spTree>
    <p:extLst>
      <p:ext uri="{BB962C8B-B14F-4D97-AF65-F5344CB8AC3E}">
        <p14:creationId xmlns:p14="http://schemas.microsoft.com/office/powerpoint/2010/main" val="110803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486375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36273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21699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73330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15010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DE7FAA6-156E-4CE0-A4A1-805B6832F360}" type="datetimeFigureOut">
              <a:rPr lang="ru-RU" smtClean="0"/>
              <a:t>13.02.2025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73039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DE7FAA6-156E-4CE0-A4A1-805B6832F360}" type="datetimeFigureOut">
              <a:rPr lang="ru-RU" smtClean="0"/>
              <a:t>13.02.2025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13611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DE7FAA6-156E-4CE0-A4A1-805B6832F360}" type="datetimeFigureOut">
              <a:rPr lang="ru-RU" smtClean="0"/>
              <a:t>13.02.2025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41529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E7FAA6-156E-4CE0-A4A1-805B6832F360}" type="datetimeFigureOut">
              <a:rPr lang="ru-RU" smtClean="0"/>
              <a:t>13.02.2025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70984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13.02.2025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88009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13.02.2025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07406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85E3-8E0C-46F7-A8C6-ED4F61D52F38}" type="slidenum">
              <a:rPr lang="ru-RU" smtClean="0"/>
              <a:t>‹#›</a:t>
            </a:fld>
            <a:endParaRPr lang="ru-RU"/>
          </a:p>
        </p:txBody>
      </p:sp>
    </p:spTree>
    <p:extLst>
      <p:ext uri="{BB962C8B-B14F-4D97-AF65-F5344CB8AC3E}">
        <p14:creationId xmlns:p14="http://schemas.microsoft.com/office/powerpoint/2010/main" val="3295478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gif"/><Relationship Id="rId4" Type="http://schemas.openxmlformats.org/officeDocument/2006/relationships/image" Target="../media/image32.jpeg"/><Relationship Id="rId9"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30.jpeg"/><Relationship Id="rId4" Type="http://schemas.openxmlformats.org/officeDocument/2006/relationships/image" Target="../media/image39.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08_blg.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19" t="3442" r="-68" b="43008"/>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 xmlns:a16="http://schemas.microsoft.com/office/drawing/2014/main" id="{08FE232E-B9A6-4D86-9F84-1A0BB6306F1A}"/>
              </a:ext>
            </a:extLst>
          </p:cNvPr>
          <p:cNvSpPr/>
          <p:nvPr/>
        </p:nvSpPr>
        <p:spPr>
          <a:xfrm>
            <a:off x="0" y="1323324"/>
            <a:ext cx="9144000" cy="3672408"/>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935596" y="2559364"/>
            <a:ext cx="7272808" cy="1323439"/>
          </a:xfrm>
          <a:prstGeom prst="rect">
            <a:avLst/>
          </a:prstGeom>
          <a:noFill/>
        </p:spPr>
        <p:txBody>
          <a:bodyPr wrap="square" rtlCol="0">
            <a:spAutoFit/>
          </a:bodyPr>
          <a:lstStyle/>
          <a:p>
            <a:pPr algn="ctr">
              <a:defRPr sz="3600" b="1">
                <a:solidFill>
                  <a:srgbClr val="FFFFFF"/>
                </a:solidFill>
              </a:defRPr>
            </a:pPr>
            <a:r>
              <a:rPr lang="en-US" sz="4000" dirty="0"/>
              <a:t>Investment Portfolio of </a:t>
            </a:r>
            <a:endParaRPr lang="en-US" sz="4000" dirty="0" smtClean="0"/>
          </a:p>
          <a:p>
            <a:pPr algn="ctr">
              <a:defRPr sz="3600" b="1">
                <a:solidFill>
                  <a:srgbClr val="FFFFFF"/>
                </a:solidFill>
              </a:defRPr>
            </a:pPr>
            <a:r>
              <a:rPr lang="en-US" sz="4000" dirty="0" smtClean="0"/>
              <a:t>the </a:t>
            </a:r>
            <a:r>
              <a:rPr lang="en-US" sz="4000" dirty="0"/>
              <a:t>c</a:t>
            </a:r>
            <a:r>
              <a:rPr lang="en-US" sz="4000" dirty="0" smtClean="0"/>
              <a:t>ity of Blagoveshchensk</a:t>
            </a:r>
            <a:endParaRPr lang="en-US" sz="4000" dirty="0"/>
          </a:p>
        </p:txBody>
      </p:sp>
      <p:sp>
        <p:nvSpPr>
          <p:cNvPr id="3" name="TextBox 2">
            <a:extLst>
              <a:ext uri="{FF2B5EF4-FFF2-40B4-BE49-F238E27FC236}">
                <a16:creationId xmlns="" xmlns:a16="http://schemas.microsoft.com/office/drawing/2014/main" id="{2BDBA654-F245-4080-ACB9-DF4822063F3D}"/>
              </a:ext>
            </a:extLst>
          </p:cNvPr>
          <p:cNvSpPr txBox="1"/>
          <p:nvPr/>
        </p:nvSpPr>
        <p:spPr>
          <a:xfrm>
            <a:off x="7358882" y="5085185"/>
            <a:ext cx="1389583" cy="646331"/>
          </a:xfrm>
          <a:prstGeom prst="rect">
            <a:avLst/>
          </a:prstGeom>
          <a:noFill/>
        </p:spPr>
        <p:txBody>
          <a:bodyPr wrap="square" rtlCol="0">
            <a:spAutoFit/>
          </a:bodyPr>
          <a:lstStyle/>
          <a:p>
            <a:r>
              <a:rPr lang="ru-RU" sz="3600" b="1" dirty="0" smtClean="0">
                <a:solidFill>
                  <a:srgbClr val="0066CC"/>
                </a:solidFill>
              </a:rPr>
              <a:t>2025</a:t>
            </a:r>
            <a:endParaRPr lang="ru-RU" sz="3600" b="1" dirty="0">
              <a:solidFill>
                <a:srgbClr val="0066CC"/>
              </a:solidFill>
            </a:endParaRPr>
          </a:p>
        </p:txBody>
      </p:sp>
    </p:spTree>
    <p:extLst>
      <p:ext uri="{BB962C8B-B14F-4D97-AF65-F5344CB8AC3E}">
        <p14:creationId xmlns:p14="http://schemas.microsoft.com/office/powerpoint/2010/main" val="2011561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584775"/>
          </a:xfrm>
          <a:prstGeom prst="rect">
            <a:avLst/>
          </a:prstGeom>
        </p:spPr>
        <p:txBody>
          <a:bodyPr wrap="square">
            <a:spAutoFit/>
          </a:bodyPr>
          <a:lstStyle/>
          <a:p>
            <a:r>
              <a:rPr lang="en-US" sz="3200" b="1" dirty="0">
                <a:solidFill>
                  <a:schemeClr val="bg1"/>
                </a:solidFill>
                <a:cs typeface="Arial" pitchFamily="34" charset="0"/>
              </a:rPr>
              <a:t>Logistics and communications</a:t>
            </a:r>
          </a:p>
        </p:txBody>
      </p:sp>
      <p:sp>
        <p:nvSpPr>
          <p:cNvPr id="161" name="TextBox 160"/>
          <p:cNvSpPr txBox="1"/>
          <p:nvPr/>
        </p:nvSpPr>
        <p:spPr>
          <a:xfrm>
            <a:off x="879432" y="1327265"/>
            <a:ext cx="3612695" cy="830997"/>
          </a:xfrm>
          <a:prstGeom prst="rect">
            <a:avLst/>
          </a:prstGeom>
          <a:noFill/>
        </p:spPr>
        <p:txBody>
          <a:bodyPr wrap="square" rtlCol="0">
            <a:spAutoFit/>
          </a:bodyPr>
          <a:lstStyle/>
          <a:p>
            <a:r>
              <a:rPr lang="en-US" sz="2300" b="1" dirty="0">
                <a:solidFill>
                  <a:srgbClr val="0070C0"/>
                </a:solidFill>
                <a:cs typeface="Arial" pitchFamily="34" charset="0"/>
              </a:rPr>
              <a:t>The Blagoveshchensk–</a:t>
            </a:r>
            <a:r>
              <a:rPr lang="en-US" sz="2300" b="1" dirty="0" err="1">
                <a:solidFill>
                  <a:srgbClr val="0070C0"/>
                </a:solidFill>
                <a:cs typeface="Arial" pitchFamily="34" charset="0"/>
              </a:rPr>
              <a:t>Heihe</a:t>
            </a:r>
            <a:r>
              <a:rPr lang="en-US" sz="2300" b="1" dirty="0">
                <a:solidFill>
                  <a:srgbClr val="0070C0"/>
                </a:solidFill>
                <a:cs typeface="Arial" pitchFamily="34" charset="0"/>
              </a:rPr>
              <a:t> Bridge </a:t>
            </a:r>
            <a:endParaRPr lang="ru-RU" sz="2300" b="1" dirty="0">
              <a:solidFill>
                <a:srgbClr val="0070C0"/>
              </a:solidFill>
              <a:cs typeface="Arial" pitchFamily="34" charset="0"/>
            </a:endParaRPr>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10</a:t>
            </a:r>
            <a:endParaRPr lang="ru-RU" sz="2600" b="1" dirty="0">
              <a:cs typeface="Times New Roman" pitchFamily="18" charset="0"/>
            </a:endParaRP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2" name="TextBox 71"/>
          <p:cNvSpPr txBox="1"/>
          <p:nvPr/>
        </p:nvSpPr>
        <p:spPr>
          <a:xfrm>
            <a:off x="159532" y="4315597"/>
            <a:ext cx="4320480" cy="1992533"/>
          </a:xfrm>
          <a:prstGeom prst="rect">
            <a:avLst/>
          </a:prstGeom>
          <a:noFill/>
        </p:spPr>
        <p:txBody>
          <a:bodyPr wrap="square" rtlCol="0">
            <a:spAutoFit/>
          </a:bodyPr>
          <a:lstStyle/>
          <a:p>
            <a:pPr algn="just">
              <a:lnSpc>
                <a:spcPct val="80000"/>
              </a:lnSpc>
            </a:pPr>
            <a:r>
              <a:rPr lang="en-US" sz="1400" b="1" dirty="0">
                <a:solidFill>
                  <a:srgbClr val="0070C0"/>
                </a:solidFill>
              </a:rPr>
              <a:t>The Blagoveshchensk - </a:t>
            </a:r>
            <a:r>
              <a:rPr lang="en-US" sz="1400" b="1" dirty="0" err="1">
                <a:solidFill>
                  <a:srgbClr val="0070C0"/>
                </a:solidFill>
              </a:rPr>
              <a:t>Heihe</a:t>
            </a:r>
            <a:r>
              <a:rPr lang="en-US" sz="1400" b="1" dirty="0">
                <a:solidFill>
                  <a:srgbClr val="0070C0"/>
                </a:solidFill>
              </a:rPr>
              <a:t> Bridge </a:t>
            </a:r>
            <a:r>
              <a:rPr lang="en-US" sz="1400" dirty="0"/>
              <a:t>is the first and only bridge connecting the Russian Federation and the People's Republic of China. The total length of the bridge is </a:t>
            </a:r>
            <a:r>
              <a:rPr lang="en-US" sz="1400" b="1" dirty="0">
                <a:solidFill>
                  <a:schemeClr val="accent6">
                    <a:lumMod val="75000"/>
                  </a:schemeClr>
                </a:solidFill>
              </a:rPr>
              <a:t>1,080.5 m.</a:t>
            </a:r>
            <a:r>
              <a:rPr lang="en-US" sz="1400" dirty="0"/>
              <a:t> The state border runs in the middle of the central span of the bridge. Construction of the bridge began in </a:t>
            </a:r>
            <a:r>
              <a:rPr lang="en-US" sz="1400" b="1" dirty="0">
                <a:solidFill>
                  <a:schemeClr val="accent6">
                    <a:lumMod val="75000"/>
                  </a:schemeClr>
                </a:solidFill>
              </a:rPr>
              <a:t>December 2016 </a:t>
            </a:r>
            <a:r>
              <a:rPr lang="en-US" sz="1400" dirty="0"/>
              <a:t>and was completed in </a:t>
            </a:r>
            <a:r>
              <a:rPr lang="en-US" sz="1400" b="1" dirty="0">
                <a:solidFill>
                  <a:schemeClr val="accent6">
                    <a:lumMod val="75000"/>
                  </a:schemeClr>
                </a:solidFill>
              </a:rPr>
              <a:t>May 2020</a:t>
            </a:r>
            <a:r>
              <a:rPr lang="en-US" sz="1400" dirty="0"/>
              <a:t>, however, due to the coronavirus pandemic, the bridge was opened only </a:t>
            </a:r>
            <a:r>
              <a:rPr lang="en-US" sz="1400" b="1" dirty="0">
                <a:solidFill>
                  <a:schemeClr val="accent6">
                    <a:lumMod val="75000"/>
                  </a:schemeClr>
                </a:solidFill>
              </a:rPr>
              <a:t>on June 10, 2022</a:t>
            </a:r>
            <a:r>
              <a:rPr lang="en-US" sz="1400" dirty="0"/>
              <a:t>. Currently, international traffic across the bridge is limited to cargo transportation. Passenger service is </a:t>
            </a:r>
            <a:r>
              <a:rPr lang="en-US" sz="1400" dirty="0" smtClean="0"/>
              <a:t>planned to be open </a:t>
            </a:r>
            <a:r>
              <a:rPr lang="en-US" sz="1400" dirty="0"/>
              <a:t>in the future.</a:t>
            </a:r>
            <a:endParaRPr lang="ru-RU" sz="1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57" y="1400725"/>
            <a:ext cx="684076" cy="68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927" y="2184215"/>
            <a:ext cx="3617690" cy="20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222" y="1466705"/>
            <a:ext cx="552111" cy="55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5364088" y="1327263"/>
            <a:ext cx="3612695" cy="800219"/>
          </a:xfrm>
          <a:prstGeom prst="rect">
            <a:avLst/>
          </a:prstGeom>
          <a:noFill/>
        </p:spPr>
        <p:txBody>
          <a:bodyPr wrap="square" rtlCol="0">
            <a:spAutoFit/>
          </a:bodyPr>
          <a:lstStyle/>
          <a:p>
            <a:r>
              <a:rPr lang="en-US" sz="2300" b="1" dirty="0" smtClean="0">
                <a:solidFill>
                  <a:srgbClr val="0070C0"/>
                </a:solidFill>
                <a:cs typeface="Arial" pitchFamily="34" charset="0"/>
              </a:rPr>
              <a:t>The Blagoveshchensk </a:t>
            </a:r>
            <a:r>
              <a:rPr lang="en-US" sz="2300" b="1" dirty="0">
                <a:solidFill>
                  <a:srgbClr val="0070C0"/>
                </a:solidFill>
                <a:cs typeface="Arial" pitchFamily="34" charset="0"/>
              </a:rPr>
              <a:t>— </a:t>
            </a:r>
            <a:r>
              <a:rPr lang="en-US" sz="2300" b="1" dirty="0" err="1">
                <a:solidFill>
                  <a:srgbClr val="0070C0"/>
                </a:solidFill>
                <a:cs typeface="Arial" pitchFamily="34" charset="0"/>
              </a:rPr>
              <a:t>Heihe</a:t>
            </a:r>
            <a:r>
              <a:rPr lang="en-US" sz="2300" b="1" dirty="0">
                <a:solidFill>
                  <a:srgbClr val="0070C0"/>
                </a:solidFill>
                <a:cs typeface="Arial" pitchFamily="34" charset="0"/>
              </a:rPr>
              <a:t> Cable Car</a:t>
            </a:r>
            <a:endParaRPr lang="ru-RU" sz="2300" b="1" dirty="0">
              <a:solidFill>
                <a:srgbClr val="0070C0"/>
              </a:solidFill>
              <a:cs typeface="Arial" pitchFamily="34" charset="0"/>
            </a:endParaRPr>
          </a:p>
        </p:txBody>
      </p:sp>
      <p:pic>
        <p:nvPicPr>
          <p:cNvPr id="1031" name="Picture 7" descr="Канатная дорога Благовещенск – Хэйхэ станет центром притяжения туристов —  АМУР.Инфо"/>
          <p:cNvPicPr>
            <a:picLocks noChangeAspect="1" noChangeArrowheads="1"/>
          </p:cNvPicPr>
          <p:nvPr/>
        </p:nvPicPr>
        <p:blipFill rotWithShape="1">
          <a:blip r:embed="rId6">
            <a:extLst>
              <a:ext uri="{28A0092B-C50C-407E-A947-70E740481C1C}">
                <a14:useLocalDpi xmlns:a14="http://schemas.microsoft.com/office/drawing/2010/main" val="0"/>
              </a:ext>
            </a:extLst>
          </a:blip>
          <a:srcRect t="6089"/>
          <a:stretch/>
        </p:blipFill>
        <p:spPr bwMode="auto">
          <a:xfrm>
            <a:off x="4995403" y="2184984"/>
            <a:ext cx="3617690" cy="203491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4734851" y="4327215"/>
            <a:ext cx="4320480" cy="1647823"/>
          </a:xfrm>
          <a:prstGeom prst="rect">
            <a:avLst/>
          </a:prstGeom>
          <a:noFill/>
        </p:spPr>
        <p:txBody>
          <a:bodyPr wrap="square" rtlCol="0">
            <a:spAutoFit/>
          </a:bodyPr>
          <a:lstStyle/>
          <a:p>
            <a:pPr algn="just">
              <a:lnSpc>
                <a:spcPct val="80000"/>
              </a:lnSpc>
            </a:pPr>
            <a:r>
              <a:rPr lang="en-US" sz="1400" dirty="0"/>
              <a:t>In addition to The Blagoveshchensk - </a:t>
            </a:r>
            <a:r>
              <a:rPr lang="en-US" sz="1400" dirty="0" err="1"/>
              <a:t>Heihe</a:t>
            </a:r>
            <a:r>
              <a:rPr lang="en-US" sz="1400" dirty="0"/>
              <a:t> </a:t>
            </a:r>
            <a:r>
              <a:rPr lang="en-US" sz="1400" dirty="0" smtClean="0"/>
              <a:t>Bridge, </a:t>
            </a:r>
            <a:r>
              <a:rPr lang="en-US" sz="1400" dirty="0"/>
              <a:t>a </a:t>
            </a:r>
            <a:r>
              <a:rPr lang="en-US" sz="1400" b="1" dirty="0">
                <a:solidFill>
                  <a:srgbClr val="0070C0"/>
                </a:solidFill>
              </a:rPr>
              <a:t>cross-border cable car </a:t>
            </a:r>
            <a:r>
              <a:rPr lang="en-US" sz="1400" dirty="0"/>
              <a:t>is currently under construction across the Amur River between Blagoveshchensk and </a:t>
            </a:r>
            <a:r>
              <a:rPr lang="en-US" sz="1400" dirty="0" err="1"/>
              <a:t>Heihe</a:t>
            </a:r>
            <a:r>
              <a:rPr lang="en-US" sz="1400" dirty="0"/>
              <a:t>. The start of construction was given </a:t>
            </a:r>
            <a:r>
              <a:rPr lang="en-US" sz="1400" b="1" dirty="0">
                <a:solidFill>
                  <a:schemeClr val="accent6">
                    <a:lumMod val="75000"/>
                  </a:schemeClr>
                </a:solidFill>
              </a:rPr>
              <a:t>on July 18, 2019</a:t>
            </a:r>
            <a:r>
              <a:rPr lang="en-US" sz="1400" dirty="0"/>
              <a:t>. Initially, the commissioning was planned to be carried out in </a:t>
            </a:r>
            <a:r>
              <a:rPr lang="en-US" sz="1400" b="1" dirty="0">
                <a:solidFill>
                  <a:schemeClr val="accent6">
                    <a:lumMod val="75000"/>
                  </a:schemeClr>
                </a:solidFill>
              </a:rPr>
              <a:t>the first half of 2023</a:t>
            </a:r>
            <a:r>
              <a:rPr lang="en-US" sz="1400" dirty="0"/>
              <a:t>, but due to difficulties with the supply of equipment necessary for the completion of the work, the launch was postponed to </a:t>
            </a:r>
            <a:r>
              <a:rPr lang="en-US" sz="1400" b="1" dirty="0">
                <a:solidFill>
                  <a:schemeClr val="accent6">
                    <a:lumMod val="75000"/>
                  </a:schemeClr>
                </a:solidFill>
              </a:rPr>
              <a:t>the summer of 2025</a:t>
            </a:r>
            <a:r>
              <a:rPr lang="en-US" sz="1400" dirty="0"/>
              <a:t>.</a:t>
            </a:r>
            <a:endParaRPr lang="ru-RU" sz="1400" dirty="0" smtClean="0"/>
          </a:p>
        </p:txBody>
      </p:sp>
    </p:spTree>
    <p:extLst>
      <p:ext uri="{BB962C8B-B14F-4D97-AF65-F5344CB8AC3E}">
        <p14:creationId xmlns:p14="http://schemas.microsoft.com/office/powerpoint/2010/main" val="3220760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192.168.1.2\управление экономического развития и инвестиций\Отдел развития предпринимательства и инвестиций\Инвестиционный паспорт\2024\Картинки к паспорту\2nnzu4d9d6o47lfqjnur565qyidx86x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
          <a:stretch/>
        </p:blipFill>
        <p:spPr bwMode="auto">
          <a:xfrm>
            <a:off x="6096865" y="160473"/>
            <a:ext cx="3010724" cy="2087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2" descr="Картинки по запросу благовещенск танцующие пенсионер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11</a:t>
            </a:r>
            <a:endParaRPr lang="ru-RU" sz="2600" b="1" dirty="0">
              <a:cs typeface="Times New Roman" pitchFamily="18" charset="0"/>
            </a:endParaRPr>
          </a:p>
        </p:txBody>
      </p:sp>
      <p:pic>
        <p:nvPicPr>
          <p:cNvPr id="9"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2" r="3322" b="2805"/>
          <a:stretch/>
        </p:blipFill>
        <p:spPr bwMode="auto">
          <a:xfrm>
            <a:off x="6140507" y="4482007"/>
            <a:ext cx="2992891" cy="2076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8nfjyzyjwrzuvraqg7tsra0k0jqrm0h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8"/>
          <a:stretch/>
        </p:blipFill>
        <p:spPr bwMode="auto">
          <a:xfrm>
            <a:off x="36903" y="4451724"/>
            <a:ext cx="2977003" cy="2084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twgmxv61r9g6tt32zeps3jazxyrk7vy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8" t="1197" r="-1" b="-1"/>
          <a:stretch/>
        </p:blipFill>
        <p:spPr bwMode="auto">
          <a:xfrm>
            <a:off x="3013907" y="160338"/>
            <a:ext cx="3082957" cy="2087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yugpw7lf2ljd13dnfc0ln6g6kt0ze1r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39" t="713" r="1739"/>
          <a:stretch/>
        </p:blipFill>
        <p:spPr bwMode="auto">
          <a:xfrm>
            <a:off x="6096864" y="4452642"/>
            <a:ext cx="3010724" cy="2063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a9iiw0mtbgtt2bntq5bk64t6o2fr083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5" t="1182" r="1905"/>
          <a:stretch/>
        </p:blipFill>
        <p:spPr bwMode="auto">
          <a:xfrm>
            <a:off x="36904" y="160474"/>
            <a:ext cx="2977003" cy="2087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us9150n1kt1zrk0ew1v62rj790hvnufu.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64" t="-677" r="4762" b="171"/>
          <a:stretch/>
        </p:blipFill>
        <p:spPr bwMode="auto">
          <a:xfrm>
            <a:off x="36904" y="2240898"/>
            <a:ext cx="2977003" cy="221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j3irha4m2962vlt117upppz6ybn4zxd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8" r="3408" b="-308"/>
          <a:stretch/>
        </p:blipFill>
        <p:spPr bwMode="auto">
          <a:xfrm>
            <a:off x="3013907" y="2240898"/>
            <a:ext cx="3082958" cy="2211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tquh9uclya3opk586iasr5rnhq3f0bdv.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98" t="3017" r="2098" b="2165"/>
          <a:stretch/>
        </p:blipFill>
        <p:spPr bwMode="auto">
          <a:xfrm>
            <a:off x="3013907" y="4451723"/>
            <a:ext cx="3082957" cy="20845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fnf8d82lzze00p8plxoy56lmhqxm9hjn.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5" t="4138" r="13586" b="1299"/>
          <a:stretch/>
        </p:blipFill>
        <p:spPr bwMode="auto">
          <a:xfrm>
            <a:off x="6096864" y="2247696"/>
            <a:ext cx="3010724" cy="2204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063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423009071"/>
              </p:ext>
            </p:extLst>
          </p:nvPr>
        </p:nvGraphicFramePr>
        <p:xfrm>
          <a:off x="259780" y="2500566"/>
          <a:ext cx="4284476" cy="1872209"/>
        </p:xfrm>
        <a:graphic>
          <a:graphicData uri="http://schemas.openxmlformats.org/drawingml/2006/chart">
            <c:chart xmlns:c="http://schemas.openxmlformats.org/drawingml/2006/chart" xmlns:r="http://schemas.openxmlformats.org/officeDocument/2006/relationships" r:id="rId2"/>
          </a:graphicData>
        </a:graphic>
      </p:graphicFrame>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gp0a5hnzsqm92tf9ga8tg016hvauo0a4.jpg"/>
          <p:cNvPicPr>
            <a:picLocks noChangeAspect="1" noChangeArrowheads="1"/>
          </p:cNvPicPr>
          <p:nvPr/>
        </p:nvPicPr>
        <p:blipFill rotWithShape="1">
          <a:blip r:embed="rId3">
            <a:extLst>
              <a:ext uri="{28A0092B-C50C-407E-A947-70E740481C1C}">
                <a14:useLocalDpi xmlns:a14="http://schemas.microsoft.com/office/drawing/2010/main" val="0"/>
              </a:ext>
            </a:extLst>
          </a:blip>
          <a:srcRect l="8" t="32006" r="-8" b="52050"/>
          <a:stretch/>
        </p:blipFill>
        <p:spPr bwMode="auto">
          <a:xfrm>
            <a:off x="0" y="0"/>
            <a:ext cx="9143999"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 y="-1"/>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47778"/>
            <a:ext cx="5544616" cy="584775"/>
          </a:xfrm>
          <a:prstGeom prst="rect">
            <a:avLst/>
          </a:prstGeom>
        </p:spPr>
        <p:txBody>
          <a:bodyPr wrap="square">
            <a:spAutoFit/>
          </a:bodyPr>
          <a:lstStyle/>
          <a:p>
            <a:r>
              <a:rPr lang="en-US" sz="3200" b="1" dirty="0">
                <a:solidFill>
                  <a:schemeClr val="bg1"/>
                </a:solidFill>
                <a:cs typeface="Arial" pitchFamily="34" charset="0"/>
              </a:rPr>
              <a:t>Population and </a:t>
            </a:r>
            <a:r>
              <a:rPr lang="en-US" sz="3200" b="1" dirty="0" smtClean="0">
                <a:solidFill>
                  <a:schemeClr val="bg1"/>
                </a:solidFill>
                <a:cs typeface="Arial" pitchFamily="34" charset="0"/>
              </a:rPr>
              <a:t>labor resources</a:t>
            </a:r>
            <a:endParaRPr lang="en-US" sz="3200" b="1" dirty="0">
              <a:solidFill>
                <a:schemeClr val="bg1"/>
              </a:solidFill>
              <a:cs typeface="Arial" pitchFamily="34" charset="0"/>
            </a:endParaRPr>
          </a:p>
        </p:txBody>
      </p:sp>
      <p:sp>
        <p:nvSpPr>
          <p:cNvPr id="10" name="TextBox 9"/>
          <p:cNvSpPr txBox="1"/>
          <p:nvPr/>
        </p:nvSpPr>
        <p:spPr>
          <a:xfrm>
            <a:off x="80641" y="2625190"/>
            <a:ext cx="4680520" cy="461665"/>
          </a:xfrm>
          <a:prstGeom prst="rect">
            <a:avLst/>
          </a:prstGeom>
          <a:noFill/>
        </p:spPr>
        <p:txBody>
          <a:bodyPr wrap="square" rtlCol="0">
            <a:spAutoFit/>
          </a:bodyPr>
          <a:lstStyle/>
          <a:p>
            <a:pPr algn="ctr"/>
            <a:r>
              <a:rPr lang="en-US" sz="1200" b="1" dirty="0">
                <a:solidFill>
                  <a:srgbClr val="0066CC"/>
                </a:solidFill>
              </a:rPr>
              <a:t>The growth rate of the average annual population of the urban district of Blagoveshchensk for the period from 2014 to 2023, %</a:t>
            </a:r>
            <a:endParaRPr lang="ru-RU" sz="1200" b="1" dirty="0">
              <a:solidFill>
                <a:srgbClr val="0066CC"/>
              </a:solidFill>
            </a:endParaRPr>
          </a:p>
        </p:txBody>
      </p:sp>
      <p:sp>
        <p:nvSpPr>
          <p:cNvPr id="3" name="TextBox 2"/>
          <p:cNvSpPr txBox="1"/>
          <p:nvPr/>
        </p:nvSpPr>
        <p:spPr>
          <a:xfrm>
            <a:off x="199329" y="4761148"/>
            <a:ext cx="4464496" cy="1277273"/>
          </a:xfrm>
          <a:prstGeom prst="rect">
            <a:avLst/>
          </a:prstGeom>
          <a:noFill/>
        </p:spPr>
        <p:txBody>
          <a:bodyPr wrap="square" rtlCol="0">
            <a:spAutoFit/>
          </a:bodyPr>
          <a:lstStyle/>
          <a:p>
            <a:pPr algn="just"/>
            <a:r>
              <a:rPr lang="en-US" sz="1100" b="1" dirty="0">
                <a:solidFill>
                  <a:schemeClr val="accent6">
                    <a:lumMod val="75000"/>
                  </a:schemeClr>
                </a:solidFill>
              </a:rPr>
              <a:t>52.8% </a:t>
            </a:r>
            <a:r>
              <a:rPr lang="en-US" sz="1100" dirty="0"/>
              <a:t>of the city's population are women, </a:t>
            </a:r>
            <a:r>
              <a:rPr lang="en-US" sz="1100" b="1" dirty="0">
                <a:solidFill>
                  <a:schemeClr val="accent6">
                    <a:lumMod val="75000"/>
                  </a:schemeClr>
                </a:solidFill>
              </a:rPr>
              <a:t>47.2%</a:t>
            </a:r>
            <a:r>
              <a:rPr lang="en-US" sz="1100" dirty="0"/>
              <a:t> are men, respectively. </a:t>
            </a:r>
            <a:endParaRPr lang="ru-RU" sz="1100" dirty="0" smtClean="0"/>
          </a:p>
          <a:p>
            <a:pPr algn="just"/>
            <a:r>
              <a:rPr lang="en-US" sz="1100" dirty="0" smtClean="0"/>
              <a:t>The </a:t>
            </a:r>
            <a:r>
              <a:rPr lang="en-US" sz="1100" dirty="0"/>
              <a:t>average age of the population is </a:t>
            </a:r>
            <a:r>
              <a:rPr lang="en-US" sz="1100" b="1" dirty="0">
                <a:solidFill>
                  <a:schemeClr val="accent6">
                    <a:lumMod val="75000"/>
                  </a:schemeClr>
                </a:solidFill>
              </a:rPr>
              <a:t>38</a:t>
            </a:r>
            <a:r>
              <a:rPr lang="en-US" sz="1100" dirty="0"/>
              <a:t> </a:t>
            </a:r>
            <a:r>
              <a:rPr lang="en-US" sz="1100" dirty="0" smtClean="0"/>
              <a:t>years</a:t>
            </a:r>
            <a:r>
              <a:rPr lang="ru-RU" sz="1100" dirty="0" smtClean="0"/>
              <a:t> </a:t>
            </a:r>
            <a:r>
              <a:rPr lang="en-US" sz="1100" dirty="0" smtClean="0"/>
              <a:t>old. </a:t>
            </a:r>
          </a:p>
          <a:p>
            <a:pPr algn="just"/>
            <a:r>
              <a:rPr lang="en-US" sz="1100" dirty="0" smtClean="0"/>
              <a:t>The </a:t>
            </a:r>
            <a:r>
              <a:rPr lang="en-US" sz="1100" dirty="0"/>
              <a:t>working–age population is </a:t>
            </a:r>
            <a:r>
              <a:rPr lang="en-US" sz="1100" b="1" dirty="0" smtClean="0">
                <a:solidFill>
                  <a:schemeClr val="accent6">
                    <a:lumMod val="75000"/>
                  </a:schemeClr>
                </a:solidFill>
              </a:rPr>
              <a:t>162,8</a:t>
            </a:r>
            <a:r>
              <a:rPr lang="en-US" sz="1100" dirty="0" smtClean="0"/>
              <a:t> </a:t>
            </a:r>
            <a:r>
              <a:rPr lang="en-US" sz="1100" dirty="0"/>
              <a:t>thousand people. </a:t>
            </a:r>
            <a:endParaRPr lang="en-US" sz="1100" dirty="0" smtClean="0"/>
          </a:p>
          <a:p>
            <a:pPr algn="just"/>
            <a:r>
              <a:rPr lang="en-US" sz="1100" dirty="0" smtClean="0"/>
              <a:t>As </a:t>
            </a:r>
            <a:r>
              <a:rPr lang="en-US" sz="1100" dirty="0"/>
              <a:t>of </a:t>
            </a:r>
            <a:r>
              <a:rPr lang="en-US" sz="1100" b="1" dirty="0">
                <a:solidFill>
                  <a:schemeClr val="accent6">
                    <a:lumMod val="75000"/>
                  </a:schemeClr>
                </a:solidFill>
              </a:rPr>
              <a:t>01.01.2024</a:t>
            </a:r>
            <a:r>
              <a:rPr lang="en-US" sz="1100" dirty="0"/>
              <a:t>, </a:t>
            </a:r>
            <a:r>
              <a:rPr lang="en-US" sz="1100" b="1" dirty="0">
                <a:solidFill>
                  <a:schemeClr val="accent6">
                    <a:lumMod val="75000"/>
                  </a:schemeClr>
                </a:solidFill>
              </a:rPr>
              <a:t>562</a:t>
            </a:r>
            <a:r>
              <a:rPr lang="en-US" sz="1100" dirty="0"/>
              <a:t> people were registered as unemployed in Blagoveshchensk in state institutions of the employment service. </a:t>
            </a:r>
            <a:endParaRPr lang="en-US" sz="1100" dirty="0" smtClean="0"/>
          </a:p>
          <a:p>
            <a:pPr algn="just"/>
            <a:r>
              <a:rPr lang="en-US" sz="1100" dirty="0" smtClean="0"/>
              <a:t>The </a:t>
            </a:r>
            <a:r>
              <a:rPr lang="en-US" sz="1100" dirty="0"/>
              <a:t>registered unemployment rate is </a:t>
            </a:r>
            <a:r>
              <a:rPr lang="en-US" sz="1100" b="1" dirty="0">
                <a:solidFill>
                  <a:schemeClr val="accent6">
                    <a:lumMod val="75000"/>
                  </a:schemeClr>
                </a:solidFill>
              </a:rPr>
              <a:t>0.3% </a:t>
            </a:r>
            <a:r>
              <a:rPr lang="en-US" sz="1100" dirty="0"/>
              <a:t>(of the working-age population).</a:t>
            </a:r>
            <a:endParaRPr lang="ru-RU" sz="1100" dirty="0"/>
          </a:p>
        </p:txBody>
      </p:sp>
      <p:cxnSp>
        <p:nvCxnSpPr>
          <p:cNvPr id="11" name="Прямая соединительная линия 10"/>
          <p:cNvCxnSpPr/>
          <p:nvPr/>
        </p:nvCxnSpPr>
        <p:spPr>
          <a:xfrm>
            <a:off x="471601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12</a:t>
            </a:r>
            <a:endParaRPr lang="ru-RU" sz="2600" b="1" dirty="0">
              <a:cs typeface="Times New Roman" pitchFamily="18" charset="0"/>
            </a:endParaRPr>
          </a:p>
        </p:txBody>
      </p:sp>
      <p:sp>
        <p:nvSpPr>
          <p:cNvPr id="8" name="TextBox 7"/>
          <p:cNvSpPr txBox="1"/>
          <p:nvPr/>
        </p:nvSpPr>
        <p:spPr>
          <a:xfrm>
            <a:off x="188653" y="1616266"/>
            <a:ext cx="4464496" cy="938719"/>
          </a:xfrm>
          <a:prstGeom prst="rect">
            <a:avLst/>
          </a:prstGeom>
          <a:noFill/>
        </p:spPr>
        <p:txBody>
          <a:bodyPr wrap="square" rtlCol="0">
            <a:spAutoFit/>
          </a:bodyPr>
          <a:lstStyle/>
          <a:p>
            <a:pPr lvl="0" algn="just" hangingPunct="0"/>
            <a:r>
              <a:rPr lang="en-US" sz="1100" kern="0" dirty="0">
                <a:solidFill>
                  <a:srgbClr val="000000"/>
                </a:solidFill>
                <a:cs typeface="Calibri"/>
                <a:sym typeface="Calibri"/>
              </a:rPr>
              <a:t>According to </a:t>
            </a:r>
            <a:r>
              <a:rPr lang="en-US" sz="1100" kern="0" dirty="0" err="1">
                <a:solidFill>
                  <a:srgbClr val="000000"/>
                </a:solidFill>
                <a:cs typeface="Calibri"/>
                <a:sym typeface="Calibri"/>
              </a:rPr>
              <a:t>Rosstat</a:t>
            </a:r>
            <a:r>
              <a:rPr lang="en-US" sz="1100" kern="0" dirty="0">
                <a:solidFill>
                  <a:srgbClr val="000000"/>
                </a:solidFill>
                <a:cs typeface="Calibri"/>
                <a:sym typeface="Calibri"/>
              </a:rPr>
              <a:t>, taking into account the results of the All-Russian Population Census of </a:t>
            </a:r>
            <a:r>
              <a:rPr lang="en-US" sz="1100" kern="0" dirty="0" smtClean="0">
                <a:solidFill>
                  <a:srgbClr val="000000"/>
                </a:solidFill>
                <a:cs typeface="Calibri"/>
                <a:sym typeface="Calibri"/>
              </a:rPr>
              <a:t>2020</a:t>
            </a:r>
            <a:r>
              <a:rPr lang="ru-RU" sz="1100" kern="0" dirty="0" smtClean="0">
                <a:solidFill>
                  <a:srgbClr val="000000"/>
                </a:solidFill>
                <a:cs typeface="Calibri"/>
                <a:sym typeface="Calibri"/>
              </a:rPr>
              <a:t> (01.10.2021)</a:t>
            </a:r>
            <a:r>
              <a:rPr lang="en-US" sz="1100" kern="0" dirty="0" smtClean="0">
                <a:solidFill>
                  <a:srgbClr val="000000"/>
                </a:solidFill>
                <a:cs typeface="Calibri"/>
                <a:sym typeface="Calibri"/>
              </a:rPr>
              <a:t>, </a:t>
            </a:r>
            <a:r>
              <a:rPr lang="en-US" sz="1100" kern="0" dirty="0">
                <a:solidFill>
                  <a:srgbClr val="000000"/>
                </a:solidFill>
                <a:cs typeface="Calibri"/>
                <a:sym typeface="Calibri"/>
              </a:rPr>
              <a:t>the permanent population of the city of Blagoveshchensk on 01.01.2023 is </a:t>
            </a:r>
            <a:r>
              <a:rPr lang="en-US" sz="1100" b="1" kern="0" dirty="0" smtClean="0">
                <a:solidFill>
                  <a:srgbClr val="F79646">
                    <a:lumMod val="75000"/>
                  </a:srgbClr>
                </a:solidFill>
                <a:cs typeface="Calibri"/>
                <a:sym typeface="Calibri"/>
              </a:rPr>
              <a:t>24</a:t>
            </a:r>
            <a:r>
              <a:rPr lang="ru-RU" sz="1100" b="1" kern="0" dirty="0" smtClean="0">
                <a:solidFill>
                  <a:srgbClr val="F79646">
                    <a:lumMod val="75000"/>
                  </a:srgbClr>
                </a:solidFill>
                <a:cs typeface="Calibri"/>
                <a:sym typeface="Calibri"/>
              </a:rPr>
              <a:t>5 244</a:t>
            </a:r>
            <a:r>
              <a:rPr lang="en-US" sz="1100" kern="0" dirty="0" smtClean="0">
                <a:solidFill>
                  <a:srgbClr val="000000"/>
                </a:solidFill>
                <a:cs typeface="Calibri"/>
                <a:sym typeface="Calibri"/>
              </a:rPr>
              <a:t> </a:t>
            </a:r>
            <a:r>
              <a:rPr lang="en-US" sz="1100" kern="0" dirty="0">
                <a:solidFill>
                  <a:srgbClr val="000000"/>
                </a:solidFill>
                <a:cs typeface="Calibri"/>
                <a:sym typeface="Calibri"/>
              </a:rPr>
              <a:t>people and in January-December 2022 decreased by 520 people. Or 0.2%. The average annual population for 2022 is </a:t>
            </a:r>
            <a:r>
              <a:rPr lang="en-US" sz="1100" b="1" kern="0" dirty="0">
                <a:solidFill>
                  <a:srgbClr val="F79646">
                    <a:lumMod val="75000"/>
                  </a:srgbClr>
                </a:solidFill>
                <a:cs typeface="Calibri"/>
                <a:sym typeface="Calibri"/>
              </a:rPr>
              <a:t>246</a:t>
            </a:r>
            <a:r>
              <a:rPr lang="ru-RU" sz="1100" b="1" kern="0" dirty="0">
                <a:solidFill>
                  <a:srgbClr val="F79646">
                    <a:lumMod val="75000"/>
                  </a:srgbClr>
                </a:solidFill>
                <a:cs typeface="Calibri"/>
                <a:sym typeface="Calibri"/>
              </a:rPr>
              <a:t> </a:t>
            </a:r>
            <a:r>
              <a:rPr lang="ru-RU" sz="1100" b="1" kern="0" dirty="0" smtClean="0">
                <a:solidFill>
                  <a:srgbClr val="F79646">
                    <a:lumMod val="75000"/>
                  </a:srgbClr>
                </a:solidFill>
                <a:cs typeface="Calibri"/>
                <a:sym typeface="Calibri"/>
              </a:rPr>
              <a:t>62</a:t>
            </a:r>
            <a:r>
              <a:rPr lang="en-US" sz="1100" b="1" kern="0" dirty="0" smtClean="0">
                <a:solidFill>
                  <a:srgbClr val="F79646">
                    <a:lumMod val="75000"/>
                  </a:srgbClr>
                </a:solidFill>
                <a:cs typeface="Calibri"/>
                <a:sym typeface="Calibri"/>
              </a:rPr>
              <a:t>4 </a:t>
            </a:r>
            <a:r>
              <a:rPr lang="en-US" sz="1100" kern="0" dirty="0">
                <a:solidFill>
                  <a:srgbClr val="000000"/>
                </a:solidFill>
                <a:cs typeface="Calibri"/>
                <a:sym typeface="Calibri"/>
              </a:rPr>
              <a:t>people.</a:t>
            </a:r>
            <a:endParaRPr lang="ru-RU" sz="1100" kern="0" dirty="0">
              <a:solidFill>
                <a:srgbClr val="000000"/>
              </a:solidFill>
              <a:cs typeface="Calibri"/>
              <a:sym typeface="Calibri"/>
            </a:endParaRPr>
          </a:p>
        </p:txBody>
      </p:sp>
      <p:sp>
        <p:nvSpPr>
          <p:cNvPr id="26" name="TextBox 25"/>
          <p:cNvSpPr txBox="1"/>
          <p:nvPr/>
        </p:nvSpPr>
        <p:spPr>
          <a:xfrm>
            <a:off x="80641" y="1339266"/>
            <a:ext cx="4680520" cy="276999"/>
          </a:xfrm>
          <a:prstGeom prst="rect">
            <a:avLst/>
          </a:prstGeom>
          <a:noFill/>
        </p:spPr>
        <p:txBody>
          <a:bodyPr wrap="square" rtlCol="0">
            <a:spAutoFit/>
          </a:bodyPr>
          <a:lstStyle/>
          <a:p>
            <a:pPr algn="ctr"/>
            <a:r>
              <a:rPr lang="en-US" sz="1200" b="1" dirty="0">
                <a:solidFill>
                  <a:srgbClr val="0066CC"/>
                </a:solidFill>
              </a:rPr>
              <a:t>Population of the city of Blagoveshchensk</a:t>
            </a:r>
          </a:p>
        </p:txBody>
      </p:sp>
      <p:graphicFrame>
        <p:nvGraphicFramePr>
          <p:cNvPr id="2" name="Диаграмма 1"/>
          <p:cNvGraphicFramePr/>
          <p:nvPr>
            <p:extLst>
              <p:ext uri="{D42A27DB-BD31-4B8C-83A1-F6EECF244321}">
                <p14:modId xmlns:p14="http://schemas.microsoft.com/office/powerpoint/2010/main" val="3354931507"/>
              </p:ext>
            </p:extLst>
          </p:nvPr>
        </p:nvGraphicFramePr>
        <p:xfrm>
          <a:off x="4716014" y="1389982"/>
          <a:ext cx="4391099" cy="25430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Диаграмма 24"/>
          <p:cNvGraphicFramePr/>
          <p:nvPr>
            <p:extLst>
              <p:ext uri="{D42A27DB-BD31-4B8C-83A1-F6EECF244321}">
                <p14:modId xmlns:p14="http://schemas.microsoft.com/office/powerpoint/2010/main" val="3619045189"/>
              </p:ext>
            </p:extLst>
          </p:nvPr>
        </p:nvGraphicFramePr>
        <p:xfrm>
          <a:off x="4716014" y="3884052"/>
          <a:ext cx="4391099" cy="254307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3059024" y="3229952"/>
            <a:ext cx="781893" cy="246221"/>
          </a:xfrm>
          <a:prstGeom prst="rect">
            <a:avLst/>
          </a:prstGeom>
          <a:noFill/>
        </p:spPr>
        <p:txBody>
          <a:bodyPr wrap="square" rtlCol="0">
            <a:spAutoFit/>
          </a:bodyPr>
          <a:lstStyle/>
          <a:p>
            <a:pPr algn="ctr"/>
            <a:r>
              <a:rPr lang="ru-RU" sz="1000" b="1" dirty="0" smtClean="0">
                <a:solidFill>
                  <a:schemeClr val="accent6">
                    <a:lumMod val="75000"/>
                  </a:schemeClr>
                </a:solidFill>
              </a:rPr>
              <a:t>2020</a:t>
            </a:r>
            <a:endParaRPr lang="ru-RU" sz="1000" b="1" dirty="0">
              <a:solidFill>
                <a:schemeClr val="accent6">
                  <a:lumMod val="75000"/>
                </a:schemeClr>
              </a:solidFill>
            </a:endParaRPr>
          </a:p>
        </p:txBody>
      </p:sp>
      <p:cxnSp>
        <p:nvCxnSpPr>
          <p:cNvPr id="9" name="Прямая соединительная линия 8"/>
          <p:cNvCxnSpPr/>
          <p:nvPr/>
        </p:nvCxnSpPr>
        <p:spPr>
          <a:xfrm flipV="1">
            <a:off x="3449971" y="3698007"/>
            <a:ext cx="0" cy="30910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641" y="4484149"/>
            <a:ext cx="4680520" cy="276999"/>
          </a:xfrm>
          <a:prstGeom prst="rect">
            <a:avLst/>
          </a:prstGeom>
          <a:noFill/>
        </p:spPr>
        <p:txBody>
          <a:bodyPr wrap="square" rtlCol="0">
            <a:spAutoFit/>
          </a:bodyPr>
          <a:lstStyle/>
          <a:p>
            <a:pPr algn="ctr"/>
            <a:r>
              <a:rPr lang="en-US" sz="1200" b="1" dirty="0">
                <a:solidFill>
                  <a:srgbClr val="0066CC"/>
                </a:solidFill>
              </a:rPr>
              <a:t>Age and gender </a:t>
            </a:r>
            <a:r>
              <a:rPr lang="en-US" sz="1200" b="1" dirty="0" smtClean="0">
                <a:solidFill>
                  <a:srgbClr val="0066CC"/>
                </a:solidFill>
              </a:rPr>
              <a:t>of </a:t>
            </a:r>
            <a:r>
              <a:rPr lang="en-US" sz="1200" b="1" dirty="0">
                <a:solidFill>
                  <a:srgbClr val="0066CC"/>
                </a:solidFill>
              </a:rPr>
              <a:t>the population of the city of Blagoveshchensk</a:t>
            </a:r>
            <a:endParaRPr lang="ru-RU" sz="1200" b="1" dirty="0">
              <a:solidFill>
                <a:srgbClr val="0066CC"/>
              </a:solidFill>
            </a:endParaRPr>
          </a:p>
        </p:txBody>
      </p:sp>
    </p:spTree>
    <p:extLst>
      <p:ext uri="{BB962C8B-B14F-4D97-AF65-F5344CB8AC3E}">
        <p14:creationId xmlns:p14="http://schemas.microsoft.com/office/powerpoint/2010/main" val="2608832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52" r="1255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13</a:t>
            </a:r>
            <a:endParaRPr lang="ru-RU" sz="2600" b="1" dirty="0">
              <a:cs typeface="Times New Roman" pitchFamily="18" charset="0"/>
            </a:endParaRPr>
          </a:p>
        </p:txBody>
      </p:sp>
    </p:spTree>
    <p:extLst>
      <p:ext uri="{BB962C8B-B14F-4D97-AF65-F5344CB8AC3E}">
        <p14:creationId xmlns:p14="http://schemas.microsoft.com/office/powerpoint/2010/main" val="3303942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3\Картинки\a682e4b3-adc3-49af-9f88-c6720334f7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28" r="13889"/>
          <a:stretch/>
        </p:blipFill>
        <p:spPr bwMode="auto">
          <a:xfrm>
            <a:off x="7187968" y="4866041"/>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3\Картинки\44431642-bc62-46b0-b3e0-ea6d14fd66f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19" t="3001" r="12681" b="1424"/>
          <a:stretch/>
        </p:blipFill>
        <p:spPr bwMode="auto">
          <a:xfrm>
            <a:off x="5832656" y="4869883"/>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3\Картинки\мрлсжнщрг.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1246" y="4869883"/>
            <a:ext cx="1645980" cy="1595994"/>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3\Картинки\bef7e5a5-04d4-423b-87c5-abe645e6105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22" r="12789"/>
          <a:stretch/>
        </p:blipFill>
        <p:spPr bwMode="auto">
          <a:xfrm>
            <a:off x="3079636" y="4866040"/>
            <a:ext cx="1631353"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 name="Picture 2" descr="\\192.168.1.2\управление экономического развития и инвестиций\Отдел развития предпринимательства и инвестиций\Инвестиционный паспорт\2023\Картинки\аарора.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8" b="1"/>
          <a:stretch/>
        </p:blipFill>
        <p:spPr bwMode="auto">
          <a:xfrm>
            <a:off x="1583668" y="4844317"/>
            <a:ext cx="1642996" cy="1621560"/>
          </a:xfrm>
          <a:prstGeom prst="ellipse">
            <a:avLst/>
          </a:prstGeom>
          <a:ln w="28575" cap="rnd">
            <a:solidFill>
              <a:srgbClr val="0066CC"/>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3\Картинки\пыпл.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902" b="19684"/>
          <a:stretch/>
        </p:blipFill>
        <p:spPr bwMode="auto">
          <a:xfrm>
            <a:off x="325612" y="4867920"/>
            <a:ext cx="1632504" cy="159795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3284" y="348736"/>
            <a:ext cx="4680520" cy="584775"/>
          </a:xfrm>
          <a:prstGeom prst="rect">
            <a:avLst/>
          </a:prstGeom>
        </p:spPr>
        <p:txBody>
          <a:bodyPr wrap="square">
            <a:spAutoFit/>
          </a:bodyPr>
          <a:lstStyle/>
          <a:p>
            <a:r>
              <a:rPr lang="en-US" sz="3200" b="1" dirty="0" smtClean="0">
                <a:solidFill>
                  <a:schemeClr val="bg1"/>
                </a:solidFill>
                <a:cs typeface="Arial" pitchFamily="34" charset="0"/>
              </a:rPr>
              <a:t>Tourism</a:t>
            </a:r>
            <a:endParaRPr lang="ru-RU" sz="3200" dirty="0">
              <a:solidFill>
                <a:schemeClr val="bg1"/>
              </a:solidFill>
              <a:cs typeface="Arial" pitchFamily="34" charset="0"/>
            </a:endParaRPr>
          </a:p>
        </p:txBody>
      </p:sp>
      <p:sp>
        <p:nvSpPr>
          <p:cNvPr id="2" name="Прямоугольник 1"/>
          <p:cNvSpPr/>
          <p:nvPr/>
        </p:nvSpPr>
        <p:spPr>
          <a:xfrm>
            <a:off x="251520" y="1700808"/>
            <a:ext cx="4104456" cy="1954381"/>
          </a:xfrm>
          <a:prstGeom prst="rect">
            <a:avLst/>
          </a:prstGeom>
        </p:spPr>
        <p:txBody>
          <a:bodyPr wrap="square">
            <a:spAutoFit/>
          </a:bodyPr>
          <a:lstStyle/>
          <a:p>
            <a:pPr lvl="0" algn="just" hangingPunct="0">
              <a:spcBef>
                <a:spcPts val="600"/>
              </a:spcBef>
              <a:defRPr sz="1100"/>
            </a:pPr>
            <a:r>
              <a:rPr lang="en-US" sz="1100" kern="0" dirty="0">
                <a:solidFill>
                  <a:srgbClr val="000000"/>
                </a:solidFill>
                <a:cs typeface="Calibri"/>
                <a:sym typeface="Calibri"/>
              </a:rPr>
              <a:t>A long history and unique attractions make the city attractive for the inbound tourism development. Here you can see: the oldest on the Far East Amur Regional Drama Theatre, </a:t>
            </a:r>
            <a:r>
              <a:rPr lang="en-US" sz="1100" kern="0" dirty="0" err="1">
                <a:solidFill>
                  <a:srgbClr val="000000"/>
                </a:solidFill>
                <a:cs typeface="Calibri"/>
                <a:sym typeface="Calibri"/>
              </a:rPr>
              <a:t>Novikov-Daurskiy</a:t>
            </a:r>
            <a:r>
              <a:rPr lang="en-US" sz="1100" kern="0" dirty="0">
                <a:solidFill>
                  <a:srgbClr val="000000"/>
                </a:solidFill>
                <a:cs typeface="Calibri"/>
                <a:sym typeface="Calibri"/>
              </a:rPr>
              <a:t> Amur Regional Museum, diocesan female school (now Amur Pedagogical College) which was opened in 1901 by a decree of the Holy Governing Synod, the first city public library founded in 1859, the marine college, operating since 1899 (now Amur branch of the Admiral G.I. </a:t>
            </a:r>
            <a:r>
              <a:rPr lang="en-US" sz="1100" kern="0" dirty="0" err="1">
                <a:solidFill>
                  <a:srgbClr val="000000"/>
                </a:solidFill>
                <a:cs typeface="Calibri"/>
                <a:sym typeface="Calibri"/>
              </a:rPr>
              <a:t>Nevelskoy</a:t>
            </a:r>
            <a:r>
              <a:rPr lang="en-US" sz="1100" kern="0" dirty="0">
                <a:solidFill>
                  <a:srgbClr val="000000"/>
                </a:solidFill>
                <a:cs typeface="Calibri"/>
                <a:sym typeface="Calibri"/>
              </a:rPr>
              <a:t> Maritime State University), </a:t>
            </a:r>
            <a:r>
              <a:rPr lang="en-US" sz="1100" kern="0" dirty="0" err="1">
                <a:solidFill>
                  <a:srgbClr val="000000"/>
                </a:solidFill>
                <a:cs typeface="Calibri"/>
                <a:sym typeface="Calibri"/>
              </a:rPr>
              <a:t>Alekseevskaya</a:t>
            </a:r>
            <a:r>
              <a:rPr lang="en-US" sz="1100" kern="0" dirty="0">
                <a:solidFill>
                  <a:srgbClr val="000000"/>
                </a:solidFill>
                <a:cs typeface="Calibri"/>
                <a:sym typeface="Calibri"/>
              </a:rPr>
              <a:t> female grammar school (now Municipal autonomous educational institution "</a:t>
            </a:r>
            <a:r>
              <a:rPr lang="en-US" sz="1100" kern="0" dirty="0" err="1">
                <a:solidFill>
                  <a:srgbClr val="000000"/>
                </a:solidFill>
                <a:cs typeface="Calibri"/>
                <a:sym typeface="Calibri"/>
              </a:rPr>
              <a:t>Alekseevskaya</a:t>
            </a:r>
            <a:r>
              <a:rPr lang="en-US" sz="1100" kern="0" dirty="0">
                <a:solidFill>
                  <a:srgbClr val="000000"/>
                </a:solidFill>
                <a:cs typeface="Calibri"/>
                <a:sym typeface="Calibri"/>
              </a:rPr>
              <a:t> Gymnasium of Blagoveshchensk"), which is operating since 1912.</a:t>
            </a:r>
          </a:p>
        </p:txBody>
      </p:sp>
      <p:cxnSp>
        <p:nvCxnSpPr>
          <p:cNvPr id="8" name="Прямая соединительная линия 7"/>
          <p:cNvCxnSpPr/>
          <p:nvPr/>
        </p:nvCxnSpPr>
        <p:spPr>
          <a:xfrm>
            <a:off x="4564071" y="1340769"/>
            <a:ext cx="0" cy="32897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6393869" y="1412777"/>
            <a:ext cx="940387" cy="276999"/>
          </a:xfrm>
          <a:prstGeom prst="rect">
            <a:avLst/>
          </a:prstGeom>
        </p:spPr>
        <p:txBody>
          <a:bodyPr wrap="none">
            <a:spAutoFit/>
          </a:bodyPr>
          <a:lstStyle/>
          <a:p>
            <a:pPr algn="ctr">
              <a:defRPr sz="1800" b="1" i="0" u="none" strike="noStrike" kern="1200" baseline="0">
                <a:solidFill>
                  <a:sysClr val="windowText" lastClr="000000"/>
                </a:solidFill>
                <a:latin typeface="+mn-lt"/>
                <a:ea typeface="+mn-ea"/>
                <a:cs typeface="+mn-cs"/>
              </a:defRPr>
            </a:pPr>
            <a:r>
              <a:rPr lang="en-US" sz="1200" dirty="0" smtClean="0">
                <a:solidFill>
                  <a:srgbClr val="0070C0"/>
                </a:solidFill>
              </a:rPr>
              <a:t>Tourist flow</a:t>
            </a:r>
            <a:endParaRPr lang="ru-RU" sz="1200" dirty="0">
              <a:solidFill>
                <a:srgbClr val="0070C0"/>
              </a:solidFill>
            </a:endParaRPr>
          </a:p>
        </p:txBody>
      </p:sp>
      <p:sp>
        <p:nvSpPr>
          <p:cNvPr id="12" name="Прямоугольник 11"/>
          <p:cNvSpPr/>
          <p:nvPr/>
        </p:nvSpPr>
        <p:spPr>
          <a:xfrm>
            <a:off x="7289386" y="1916832"/>
            <a:ext cx="1440160" cy="754053"/>
          </a:xfrm>
          <a:prstGeom prst="rect">
            <a:avLst/>
          </a:prstGeom>
          <a:noFill/>
        </p:spPr>
        <p:txBody>
          <a:bodyPr wrap="square" rtlCol="0">
            <a:spAutoFit/>
          </a:bodyPr>
          <a:lstStyle/>
          <a:p>
            <a:pPr lvl="0" algn="ctr" hangingPunct="0"/>
            <a:r>
              <a:rPr lang="ru-RU" sz="1300" b="1" kern="0" dirty="0">
                <a:solidFill>
                  <a:srgbClr val="F79646">
                    <a:lumMod val="75000"/>
                  </a:srgbClr>
                </a:solidFill>
                <a:cs typeface="Calibri"/>
                <a:sym typeface="Calibri"/>
              </a:rPr>
              <a:t>99%</a:t>
            </a:r>
            <a:r>
              <a:rPr lang="ru-RU" sz="1000" kern="0" dirty="0">
                <a:solidFill>
                  <a:srgbClr val="000000"/>
                </a:solidFill>
                <a:cs typeface="Calibri"/>
                <a:sym typeface="Calibri"/>
              </a:rPr>
              <a:t> </a:t>
            </a:r>
            <a:r>
              <a:rPr lang="en-US" sz="1000" kern="0" dirty="0">
                <a:solidFill>
                  <a:srgbClr val="000000"/>
                </a:solidFill>
                <a:cs typeface="Calibri"/>
                <a:sym typeface="Calibri"/>
              </a:rPr>
              <a:t>foreign consumers of tourist services – </a:t>
            </a:r>
            <a:r>
              <a:rPr lang="en-US" sz="1000" b="1" kern="0" dirty="0">
                <a:solidFill>
                  <a:srgbClr val="000000"/>
                </a:solidFill>
                <a:cs typeface="Calibri"/>
                <a:sym typeface="Calibri"/>
              </a:rPr>
              <a:t>Chinese tourists</a:t>
            </a:r>
          </a:p>
        </p:txBody>
      </p:sp>
      <p:sp>
        <p:nvSpPr>
          <p:cNvPr id="13" name="Прямоугольник 12"/>
          <p:cNvSpPr/>
          <p:nvPr/>
        </p:nvSpPr>
        <p:spPr>
          <a:xfrm>
            <a:off x="253284" y="3696123"/>
            <a:ext cx="4167962" cy="769441"/>
          </a:xfrm>
          <a:prstGeom prst="rect">
            <a:avLst/>
          </a:prstGeom>
        </p:spPr>
        <p:txBody>
          <a:bodyPr wrap="square">
            <a:spAutoFit/>
          </a:bodyPr>
          <a:lstStyle/>
          <a:p>
            <a:pPr lvl="0" algn="just" hangingPunct="0"/>
            <a:r>
              <a:rPr lang="en-US" sz="1100" kern="0" dirty="0">
                <a:solidFill>
                  <a:srgbClr val="000000"/>
                </a:solidFill>
                <a:cs typeface="Calibri"/>
                <a:sym typeface="Calibri"/>
              </a:rPr>
              <a:t>Tourist interest in Blagoveshchensk is represented by blocks of wooden buildings with allotment gardens of 19th century, brick buildings of the early 20th century, excavations of ancient pangolins, which are located in the city area.</a:t>
            </a:r>
          </a:p>
        </p:txBody>
      </p:sp>
      <p:sp>
        <p:nvSpPr>
          <p:cNvPr id="14" name="Прямоугольник 13"/>
          <p:cNvSpPr/>
          <p:nvPr/>
        </p:nvSpPr>
        <p:spPr>
          <a:xfrm>
            <a:off x="251520" y="1412777"/>
            <a:ext cx="4088597" cy="276999"/>
          </a:xfrm>
          <a:prstGeom prst="rect">
            <a:avLst/>
          </a:prstGeom>
        </p:spPr>
        <p:txBody>
          <a:bodyPr wrap="square">
            <a:spAutoFit/>
          </a:bodyPr>
          <a:lstStyle/>
          <a:p>
            <a:pPr lvl="0" algn="just" hangingPunct="0">
              <a:spcBef>
                <a:spcPts val="600"/>
              </a:spcBef>
              <a:defRPr sz="1200" b="1">
                <a:solidFill>
                  <a:srgbClr val="0070C0"/>
                </a:solidFill>
              </a:defRPr>
            </a:pPr>
            <a:r>
              <a:rPr lang="en-US" sz="1200" b="1" kern="0" dirty="0">
                <a:solidFill>
                  <a:srgbClr val="0070C0"/>
                </a:solidFill>
                <a:cs typeface="Calibri"/>
                <a:sym typeface="Calibri"/>
              </a:rPr>
              <a:t>The city of Blagoveshchensk </a:t>
            </a:r>
            <a:r>
              <a:rPr lang="en-US" sz="1100" b="1" kern="0" dirty="0">
                <a:solidFill>
                  <a:srgbClr val="000000"/>
                </a:solidFill>
                <a:cs typeface="Calibri"/>
                <a:sym typeface="Calibri"/>
              </a:rPr>
              <a:t>possesses</a:t>
            </a:r>
            <a:r>
              <a:rPr lang="en-US" sz="1100" b="1" kern="0" dirty="0">
                <a:solidFill>
                  <a:srgbClr val="002060"/>
                </a:solidFill>
                <a:cs typeface="Calibri"/>
                <a:sym typeface="Calibri"/>
              </a:rPr>
              <a:t> </a:t>
            </a:r>
            <a:r>
              <a:rPr lang="en-US" sz="1100" b="1" kern="0" dirty="0">
                <a:solidFill>
                  <a:srgbClr val="000000"/>
                </a:solidFill>
                <a:cs typeface="Calibri"/>
                <a:sym typeface="Calibri"/>
              </a:rPr>
              <a:t>great</a:t>
            </a:r>
            <a:r>
              <a:rPr lang="en-US" sz="1100" b="1" kern="0" dirty="0">
                <a:solidFill>
                  <a:srgbClr val="002060"/>
                </a:solidFill>
                <a:cs typeface="Calibri"/>
                <a:sym typeface="Calibri"/>
              </a:rPr>
              <a:t> </a:t>
            </a:r>
            <a:r>
              <a:rPr lang="en-US" sz="1200" b="1" kern="0" dirty="0">
                <a:solidFill>
                  <a:srgbClr val="0070C0"/>
                </a:solidFill>
                <a:cs typeface="Calibri"/>
                <a:sym typeface="Calibri"/>
              </a:rPr>
              <a:t>tourism potential. </a:t>
            </a:r>
          </a:p>
        </p:txBody>
      </p:sp>
      <p:sp>
        <p:nvSpPr>
          <p:cNvPr id="15" name="TextBox 14"/>
          <p:cNvSpPr txBox="1"/>
          <p:nvPr/>
        </p:nvSpPr>
        <p:spPr>
          <a:xfrm>
            <a:off x="7268966" y="2924944"/>
            <a:ext cx="1481000" cy="292388"/>
          </a:xfrm>
          <a:prstGeom prst="rect">
            <a:avLst/>
          </a:prstGeom>
          <a:noFill/>
        </p:spPr>
        <p:txBody>
          <a:bodyPr wrap="square" rtlCol="0">
            <a:spAutoFit/>
          </a:bodyPr>
          <a:lstStyle/>
          <a:p>
            <a:r>
              <a:rPr lang="en-US" sz="1200" b="1" dirty="0" smtClean="0"/>
              <a:t>Tour operators</a:t>
            </a:r>
            <a:r>
              <a:rPr lang="ru-RU" sz="1200" b="1" dirty="0" smtClean="0"/>
              <a:t> </a:t>
            </a:r>
            <a:r>
              <a:rPr lang="ru-RU" sz="1200" b="1" dirty="0"/>
              <a:t>- </a:t>
            </a:r>
            <a:r>
              <a:rPr lang="ru-RU" sz="1300" b="1" dirty="0" smtClean="0">
                <a:solidFill>
                  <a:schemeClr val="accent6">
                    <a:lumMod val="75000"/>
                  </a:schemeClr>
                </a:solidFill>
              </a:rPr>
              <a:t>17</a:t>
            </a:r>
            <a:endParaRPr lang="ru-RU" sz="1300" b="1" dirty="0">
              <a:solidFill>
                <a:schemeClr val="accent6">
                  <a:lumMod val="75000"/>
                </a:schemeClr>
              </a:solidFill>
            </a:endParaRPr>
          </a:p>
        </p:txBody>
      </p:sp>
      <p:sp>
        <p:nvSpPr>
          <p:cNvPr id="16" name="TextBox 15"/>
          <p:cNvSpPr txBox="1"/>
          <p:nvPr/>
        </p:nvSpPr>
        <p:spPr>
          <a:xfrm>
            <a:off x="6956145" y="3698277"/>
            <a:ext cx="2106642" cy="590931"/>
          </a:xfrm>
          <a:prstGeom prst="rect">
            <a:avLst/>
          </a:prstGeom>
          <a:noFill/>
        </p:spPr>
        <p:txBody>
          <a:bodyPr wrap="square" rtlCol="0">
            <a:spAutoFit/>
          </a:bodyPr>
          <a:lstStyle/>
          <a:p>
            <a:pPr algn="ctr">
              <a:lnSpc>
                <a:spcPct val="90000"/>
              </a:lnSpc>
            </a:pPr>
            <a:r>
              <a:rPr lang="en-US" sz="1200" b="1" dirty="0"/>
              <a:t>Hotels and other accommodation facilities </a:t>
            </a:r>
            <a:r>
              <a:rPr lang="ru-RU" sz="1200" b="1" dirty="0" smtClean="0"/>
              <a:t>– </a:t>
            </a:r>
            <a:r>
              <a:rPr lang="ru-RU" sz="1300" b="1" dirty="0" smtClean="0">
                <a:solidFill>
                  <a:schemeClr val="accent6">
                    <a:lumMod val="75000"/>
                  </a:schemeClr>
                </a:solidFill>
              </a:rPr>
              <a:t>64</a:t>
            </a:r>
            <a:endParaRPr lang="ru-RU" sz="1300" b="1" dirty="0">
              <a:solidFill>
                <a:schemeClr val="accent6">
                  <a:lumMod val="75000"/>
                </a:schemeClr>
              </a:solidFill>
            </a:endParaRPr>
          </a:p>
          <a:p>
            <a:pPr algn="ctr">
              <a:lnSpc>
                <a:spcPct val="90000"/>
              </a:lnSpc>
            </a:pPr>
            <a:r>
              <a:rPr lang="ru-RU" sz="1100" b="1" dirty="0" smtClean="0"/>
              <a:t>(</a:t>
            </a:r>
            <a:r>
              <a:rPr lang="en-US" sz="1100" b="1" dirty="0" smtClean="0"/>
              <a:t>number of rooms 13</a:t>
            </a:r>
            <a:r>
              <a:rPr lang="ru-RU" sz="1100" b="1" dirty="0" smtClean="0"/>
              <a:t>96)</a:t>
            </a:r>
            <a:endParaRPr lang="ru-RU" sz="1100" b="1" dirty="0"/>
          </a:p>
        </p:txBody>
      </p:sp>
      <p:graphicFrame>
        <p:nvGraphicFramePr>
          <p:cNvPr id="25" name="Диаграмма 24"/>
          <p:cNvGraphicFramePr/>
          <p:nvPr>
            <p:extLst>
              <p:ext uri="{D42A27DB-BD31-4B8C-83A1-F6EECF244321}">
                <p14:modId xmlns:p14="http://schemas.microsoft.com/office/powerpoint/2010/main" val="2165016491"/>
              </p:ext>
            </p:extLst>
          </p:nvPr>
        </p:nvGraphicFramePr>
        <p:xfrm>
          <a:off x="4340117" y="1772816"/>
          <a:ext cx="2762488" cy="2857674"/>
        </p:xfrm>
        <a:graphic>
          <a:graphicData uri="http://schemas.openxmlformats.org/drawingml/2006/chart">
            <c:chart xmlns:c="http://schemas.openxmlformats.org/drawingml/2006/chart" xmlns:r="http://schemas.openxmlformats.org/officeDocument/2006/relationships" r:id="rId9"/>
          </a:graphicData>
        </a:graphic>
      </p:graphicFrame>
      <p:sp>
        <p:nvSpPr>
          <p:cNvPr id="23" name="Прямоугольник 2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14</a:t>
            </a:r>
            <a:endParaRPr lang="ru-RU" sz="2600" b="1" dirty="0">
              <a:cs typeface="Times New Roman" pitchFamily="18" charset="0"/>
            </a:endParaRP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9843" y="5781392"/>
            <a:ext cx="792089" cy="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222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mdfyy6xwo8oaqjtzt7lymly914p1pp0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50" r="4449"/>
          <a:stretch/>
        </p:blipFill>
        <p:spPr bwMode="auto">
          <a:xfrm>
            <a:off x="7584179" y="2015228"/>
            <a:ext cx="1293016" cy="1007797"/>
          </a:xfrm>
          <a:prstGeom prst="roundRect">
            <a:avLst>
              <a:gd name="adj" fmla="val 8594"/>
            </a:avLst>
          </a:prstGeom>
          <a:solidFill>
            <a:srgbClr val="FFFFFF">
              <a:shade val="85000"/>
            </a:srgbClr>
          </a:solidFill>
          <a:ln w="31750">
            <a:solidFill>
              <a:srgbClr val="0066CC"/>
            </a:solidFill>
          </a:ln>
          <a:effectLst/>
          <a:extLst/>
        </p:spPr>
      </p:pic>
      <p:pic>
        <p:nvPicPr>
          <p:cNvPr id="2057"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ignu8heoyolbqht11yeiddpwr5wb8g3u.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12" t="5354" r="4571" b="5354"/>
          <a:stretch/>
        </p:blipFill>
        <p:spPr bwMode="auto">
          <a:xfrm>
            <a:off x="6464927" y="2204865"/>
            <a:ext cx="1293016" cy="1007796"/>
          </a:xfrm>
          <a:prstGeom prst="roundRect">
            <a:avLst>
              <a:gd name="adj" fmla="val 8594"/>
            </a:avLst>
          </a:prstGeom>
          <a:solidFill>
            <a:srgbClr val="FFFFFF">
              <a:shade val="85000"/>
            </a:srgbClr>
          </a:solidFill>
          <a:ln w="31750">
            <a:solidFill>
              <a:srgbClr val="0066CC"/>
            </a:solidFill>
          </a:ln>
          <a:effectLs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9537y9yncvfrtfn4zxsco5v38wtlzap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45" r="7246"/>
          <a:stretch/>
        </p:blipFill>
        <p:spPr bwMode="auto">
          <a:xfrm>
            <a:off x="2663180" y="3271984"/>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hvntv0mf12vz3dq5zthvaqoflnqjfl6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47" r="5746"/>
          <a:stretch/>
        </p:blipFill>
        <p:spPr bwMode="auto">
          <a:xfrm>
            <a:off x="1513223" y="2989804"/>
            <a:ext cx="1293017" cy="1007797"/>
          </a:xfrm>
          <a:prstGeom prst="roundRect">
            <a:avLst>
              <a:gd name="adj" fmla="val 8594"/>
            </a:avLst>
          </a:prstGeom>
          <a:solidFill>
            <a:srgbClr val="FFFFFF">
              <a:shade val="85000"/>
            </a:srgbClr>
          </a:solidFill>
          <a:ln w="31750">
            <a:solidFill>
              <a:srgbClr val="0066CC"/>
            </a:solidFill>
          </a:ln>
          <a:effectLst/>
          <a:extLst/>
        </p:spPr>
      </p:pic>
      <p:sp>
        <p:nvSpPr>
          <p:cNvPr id="3" name="TextBox 2"/>
          <p:cNvSpPr txBox="1"/>
          <p:nvPr/>
        </p:nvSpPr>
        <p:spPr>
          <a:xfrm>
            <a:off x="251520" y="4331049"/>
            <a:ext cx="3816424" cy="1615827"/>
          </a:xfrm>
          <a:prstGeom prst="rect">
            <a:avLst/>
          </a:prstGeom>
          <a:noFill/>
        </p:spPr>
        <p:txBody>
          <a:bodyPr wrap="square" rtlCol="0">
            <a:spAutoFit/>
          </a:bodyPr>
          <a:lstStyle/>
          <a:p>
            <a:pPr algn="just"/>
            <a:r>
              <a:rPr lang="en-US" sz="1100" dirty="0"/>
              <a:t>In its activities to develop friendly and mutually beneficial economic and cultural ties with cities of foreign countries, Blagoveshchensk closely cooperates with the municipal authorities of Russian and foreign cities in the field of economics, education, culture.</a:t>
            </a:r>
          </a:p>
          <a:p>
            <a:pPr algn="just"/>
            <a:r>
              <a:rPr lang="en-US" sz="1100" dirty="0"/>
              <a:t>International events are widely covered in the mass media, both in Blagoveshchensk and in our foreign partner cities, which helps to attract public attention to issues of strengthening international and twinning cooperation.</a:t>
            </a:r>
          </a:p>
        </p:txBody>
      </p:sp>
      <p:sp>
        <p:nvSpPr>
          <p:cNvPr id="8" name="TextBox 7"/>
          <p:cNvSpPr txBox="1"/>
          <p:nvPr/>
        </p:nvSpPr>
        <p:spPr>
          <a:xfrm>
            <a:off x="1024438" y="1319460"/>
            <a:ext cx="6984776" cy="430887"/>
          </a:xfrm>
          <a:prstGeom prst="rect">
            <a:avLst/>
          </a:prstGeom>
          <a:noFill/>
        </p:spPr>
        <p:txBody>
          <a:bodyPr wrap="square" rtlCol="0">
            <a:spAutoFit/>
          </a:bodyPr>
          <a:lstStyle/>
          <a:p>
            <a:pPr lvl="0" algn="ctr" hangingPunct="0">
              <a:defRPr sz="1100"/>
            </a:pPr>
            <a:r>
              <a:rPr lang="en-US" sz="1100" kern="0" dirty="0">
                <a:solidFill>
                  <a:srgbClr val="000000"/>
                </a:solidFill>
                <a:cs typeface="Calibri"/>
                <a:sym typeface="Calibri"/>
              </a:rPr>
              <a:t>Domestic tourism development is the priority direction of tourism, including </a:t>
            </a:r>
            <a:r>
              <a:rPr lang="en-US" sz="1100" b="1" kern="0" dirty="0">
                <a:solidFill>
                  <a:srgbClr val="F79646">
                    <a:lumMod val="75000"/>
                  </a:srgbClr>
                </a:solidFill>
                <a:cs typeface="Calibri"/>
                <a:sym typeface="Calibri"/>
              </a:rPr>
              <a:t>business, event, culture and active tourism</a:t>
            </a:r>
            <a:r>
              <a:rPr lang="en-US" sz="1100" kern="0" dirty="0">
                <a:solidFill>
                  <a:srgbClr val="000000"/>
                </a:solidFill>
                <a:cs typeface="Calibri"/>
                <a:sym typeface="Calibri"/>
              </a:rPr>
              <a:t>.</a:t>
            </a:r>
          </a:p>
        </p:txBody>
      </p:sp>
      <p:sp>
        <p:nvSpPr>
          <p:cNvPr id="9" name="TextBox 8"/>
          <p:cNvSpPr txBox="1"/>
          <p:nvPr/>
        </p:nvSpPr>
        <p:spPr>
          <a:xfrm>
            <a:off x="251520" y="1881808"/>
            <a:ext cx="3816424" cy="1107996"/>
          </a:xfrm>
          <a:prstGeom prst="rect">
            <a:avLst/>
          </a:prstGeom>
          <a:noFill/>
        </p:spPr>
        <p:txBody>
          <a:bodyPr wrap="square" rtlCol="0">
            <a:spAutoFit/>
          </a:bodyPr>
          <a:lstStyle/>
          <a:p>
            <a:pPr algn="just"/>
            <a:r>
              <a:rPr lang="en-US" sz="1100" dirty="0"/>
              <a:t>The city of Blagoveshchensk has a favorable geographical location, which creates all the prerequisites for the development of tourism. The Russian city of Blagoveshchensk in the Amur Region and the city of </a:t>
            </a:r>
            <a:r>
              <a:rPr lang="en-US" sz="1100" dirty="0" err="1"/>
              <a:t>Heihe</a:t>
            </a:r>
            <a:r>
              <a:rPr lang="en-US" sz="1100" dirty="0"/>
              <a:t> in the Heilongjiang province of China are the only pair of cities located on the border of the two states.</a:t>
            </a:r>
          </a:p>
        </p:txBody>
      </p:sp>
      <p:sp>
        <p:nvSpPr>
          <p:cNvPr id="10" name="TextBox 9"/>
          <p:cNvSpPr txBox="1"/>
          <p:nvPr/>
        </p:nvSpPr>
        <p:spPr>
          <a:xfrm>
            <a:off x="4083737" y="3335598"/>
            <a:ext cx="4824536" cy="2800767"/>
          </a:xfrm>
          <a:prstGeom prst="rect">
            <a:avLst/>
          </a:prstGeom>
          <a:noFill/>
        </p:spPr>
        <p:txBody>
          <a:bodyPr wrap="square" rtlCol="0">
            <a:spAutoFit/>
          </a:bodyPr>
          <a:lstStyle/>
          <a:p>
            <a:pPr algn="just"/>
            <a:r>
              <a:rPr lang="en-US" sz="1100" dirty="0" smtClean="0"/>
              <a:t>From </a:t>
            </a:r>
            <a:r>
              <a:rPr lang="en-US" sz="1100" dirty="0"/>
              <a:t>May 26 to 28, 2023, </a:t>
            </a:r>
            <a:r>
              <a:rPr lang="en-US" sz="1100" b="1" dirty="0">
                <a:solidFill>
                  <a:schemeClr val="accent6">
                    <a:lumMod val="75000"/>
                  </a:schemeClr>
                </a:solidFill>
              </a:rPr>
              <a:t>the international exhibition and forum "Amurexpo-2024"</a:t>
            </a:r>
            <a:r>
              <a:rPr lang="en-US" sz="1100" dirty="0"/>
              <a:t> was held in the territory of the city of Blagoveshchensk in the Social and Cultural Center. The forum consisted </a:t>
            </a:r>
            <a:r>
              <a:rPr lang="en-US" sz="1100" dirty="0" smtClean="0"/>
              <a:t>of </a:t>
            </a:r>
            <a:r>
              <a:rPr lang="en-US" sz="1100" dirty="0"/>
              <a:t>business, cultural and sports </a:t>
            </a:r>
            <a:r>
              <a:rPr lang="en-US" sz="1100" dirty="0" smtClean="0"/>
              <a:t>events: </a:t>
            </a:r>
            <a:r>
              <a:rPr lang="en-US" sz="1100" dirty="0"/>
              <a:t>round tables, exhibitions, plenary and visiting sessions, panel discussion, concerts, master classes by Russian and Chinese masters, a street sports festival, demonstrations of traditional Chinese martial arts – </a:t>
            </a:r>
            <a:r>
              <a:rPr lang="en-US" sz="1100" dirty="0" err="1"/>
              <a:t>wushu</a:t>
            </a:r>
            <a:r>
              <a:rPr lang="en-US" sz="1100" dirty="0"/>
              <a:t>. A stand of the Blagoveshchensk – </a:t>
            </a:r>
            <a:r>
              <a:rPr lang="en-US" sz="1100" dirty="0" err="1"/>
              <a:t>Heihe</a:t>
            </a:r>
            <a:r>
              <a:rPr lang="en-US" sz="1100" dirty="0"/>
              <a:t> Cross-border Agglomeration was presented by the administration of the city of Blagoveshchensk (RF) together with the city of </a:t>
            </a:r>
            <a:r>
              <a:rPr lang="en-US" sz="1100" dirty="0" err="1"/>
              <a:t>Heihe</a:t>
            </a:r>
            <a:r>
              <a:rPr lang="en-US" sz="1100" dirty="0"/>
              <a:t> (PRC).</a:t>
            </a:r>
            <a:endParaRPr lang="ru-RU" sz="1100" dirty="0" smtClean="0"/>
          </a:p>
          <a:p>
            <a:pPr algn="just"/>
            <a:r>
              <a:rPr lang="en-US" sz="1100" dirty="0"/>
              <a:t>On August 25-26, the </a:t>
            </a:r>
            <a:r>
              <a:rPr lang="en-US" sz="1100" b="1" dirty="0">
                <a:solidFill>
                  <a:schemeClr val="accent6">
                    <a:lumMod val="75000"/>
                  </a:schemeClr>
                </a:solidFill>
              </a:rPr>
              <a:t>international Russian-Chinese gastronomic festival "Shores of Taste"</a:t>
            </a:r>
            <a:r>
              <a:rPr lang="en-US" sz="1100" dirty="0"/>
              <a:t> was held on the Amur River embankment. As part of the cultural and entertainment program, a series of events were held aimed at creating and popularizing the gastronomic brand of the region, training and conducting master classes for hospitality entrepreneurs</a:t>
            </a:r>
            <a:r>
              <a:rPr lang="en-US" sz="1100" dirty="0" smtClean="0"/>
              <a:t>.</a:t>
            </a:r>
          </a:p>
          <a:p>
            <a:pPr algn="just"/>
            <a:r>
              <a:rPr lang="en-US" sz="1100" b="1" dirty="0">
                <a:solidFill>
                  <a:schemeClr val="accent6">
                    <a:lumMod val="75000"/>
                  </a:schemeClr>
                </a:solidFill>
              </a:rPr>
              <a:t>A Tourism Department </a:t>
            </a:r>
            <a:r>
              <a:rPr lang="en-US" sz="1100" dirty="0"/>
              <a:t>has been established in the Blagoveshchensk city administration.</a:t>
            </a:r>
            <a:endParaRPr lang="ru-RU" sz="1100" dirty="0" smtClean="0"/>
          </a:p>
        </p:txBody>
      </p:sp>
      <p:pic>
        <p:nvPicPr>
          <p:cNvPr id="2056"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6vjth13pq248aglu4pu9iovnqgku92j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518" r="5975"/>
          <a:stretch/>
        </p:blipFill>
        <p:spPr bwMode="auto">
          <a:xfrm>
            <a:off x="377929" y="3271986"/>
            <a:ext cx="1293017" cy="1007797"/>
          </a:xfrm>
          <a:prstGeom prst="roundRect">
            <a:avLst>
              <a:gd name="adj" fmla="val 8594"/>
            </a:avLst>
          </a:prstGeom>
          <a:solidFill>
            <a:srgbClr val="FFFFFF">
              <a:shade val="85000"/>
            </a:srgbClr>
          </a:solidFill>
          <a:ln w="31750" cmpd="sng">
            <a:solidFill>
              <a:srgbClr val="0066CC"/>
            </a:solidFill>
          </a:ln>
          <a:effectLst/>
          <a:extLst/>
        </p:spPr>
      </p:pic>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sej8oomp7dk3adhwxmummjruhf43fna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46" r="7246"/>
          <a:stretch/>
        </p:blipFill>
        <p:spPr bwMode="auto">
          <a:xfrm>
            <a:off x="5312799" y="2015229"/>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3"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ele27tir24lg0kkvj6bacfvb4k1o3g3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247" r="7247"/>
          <a:stretch/>
        </p:blipFill>
        <p:spPr bwMode="auto">
          <a:xfrm>
            <a:off x="4160671" y="2204865"/>
            <a:ext cx="1293015" cy="1007796"/>
          </a:xfrm>
          <a:prstGeom prst="roundRect">
            <a:avLst>
              <a:gd name="adj" fmla="val 8594"/>
            </a:avLst>
          </a:prstGeom>
          <a:solidFill>
            <a:srgbClr val="FFFFFF">
              <a:shade val="85000"/>
            </a:srgbClr>
          </a:solidFill>
          <a:ln w="31750">
            <a:solidFill>
              <a:srgbClr val="0066CC"/>
            </a:solidFill>
          </a:ln>
          <a:effectLst/>
          <a:extLst/>
        </p:spPr>
      </p:pic>
      <p:pic>
        <p:nvPicPr>
          <p:cNvPr id="1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10">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51520" y="348736"/>
            <a:ext cx="4680520" cy="584775"/>
          </a:xfrm>
          <a:prstGeom prst="rect">
            <a:avLst/>
          </a:prstGeom>
        </p:spPr>
        <p:txBody>
          <a:bodyPr wrap="square">
            <a:spAutoFit/>
          </a:bodyPr>
          <a:lstStyle/>
          <a:p>
            <a:r>
              <a:rPr lang="en-US" sz="3200" b="1" dirty="0" smtClean="0">
                <a:solidFill>
                  <a:schemeClr val="bg1"/>
                </a:solidFill>
                <a:cs typeface="Arial" pitchFamily="34" charset="0"/>
              </a:rPr>
              <a:t>Tourism</a:t>
            </a:r>
            <a:endParaRPr lang="ru-RU" sz="3200" dirty="0">
              <a:solidFill>
                <a:schemeClr val="bg1"/>
              </a:solidFill>
              <a:cs typeface="Arial" pitchFamily="34" charset="0"/>
            </a:endParaRPr>
          </a:p>
        </p:txBody>
      </p:sp>
      <p:sp>
        <p:nvSpPr>
          <p:cNvPr id="20" name="Прямоугольник 1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15</a:t>
            </a:r>
            <a:endParaRPr lang="ru-RU" sz="2600" b="1" dirty="0">
              <a:cs typeface="Times New Roman" pitchFamily="18" charset="0"/>
            </a:endParaRPr>
          </a:p>
        </p:txBody>
      </p:sp>
    </p:spTree>
    <p:extLst>
      <p:ext uri="{BB962C8B-B14F-4D97-AF65-F5344CB8AC3E}">
        <p14:creationId xmlns:p14="http://schemas.microsoft.com/office/powerpoint/2010/main" val="271580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школа1.jpg"/>
          <p:cNvPicPr>
            <a:picLocks noChangeAspect="1" noChangeArrowheads="1"/>
          </p:cNvPicPr>
          <p:nvPr/>
        </p:nvPicPr>
        <p:blipFill rotWithShape="1">
          <a:blip r:embed="rId2">
            <a:extLst>
              <a:ext uri="{28A0092B-C50C-407E-A947-70E740481C1C}">
                <a14:useLocalDpi xmlns:a14="http://schemas.microsoft.com/office/drawing/2010/main" val="0"/>
              </a:ext>
            </a:extLst>
          </a:blip>
          <a:srcRect l="5554" r="5556"/>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16</a:t>
            </a:r>
            <a:endParaRPr lang="ru-RU" sz="2600" b="1" dirty="0">
              <a:cs typeface="Times New Roman" pitchFamily="18" charset="0"/>
            </a:endParaRPr>
          </a:p>
        </p:txBody>
      </p:sp>
    </p:spTree>
    <p:extLst>
      <p:ext uri="{BB962C8B-B14F-4D97-AF65-F5344CB8AC3E}">
        <p14:creationId xmlns:p14="http://schemas.microsoft.com/office/powerpoint/2010/main" val="2691037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087.jpg">
            <a:extLst>
              <a:ext uri="{FF2B5EF4-FFF2-40B4-BE49-F238E27FC236}">
                <a16:creationId xmlns:a16="http://schemas.microsoft.com/office/drawing/2014/main" xmlns="" id="{86F0EA8A-8B2A-EA77-3DCB-CBAD80B18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87" b="55319"/>
          <a:stretch/>
        </p:blipFill>
        <p:spPr bwMode="auto">
          <a:xfrm>
            <a:off x="0" y="-447514"/>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331" name="Прямоугольник 36"/>
          <p:cNvSpPr/>
          <p:nvPr/>
        </p:nvSpPr>
        <p:spPr>
          <a:xfrm>
            <a:off x="0" y="-447515"/>
            <a:ext cx="9180514"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332" name="TextBox 5"/>
          <p:cNvSpPr txBox="1"/>
          <p:nvPr/>
        </p:nvSpPr>
        <p:spPr>
          <a:xfrm>
            <a:off x="235660" y="-74077"/>
            <a:ext cx="5760642" cy="5847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600" b="1">
                <a:solidFill>
                  <a:srgbClr val="FFFFFF"/>
                </a:solidFill>
              </a:defRPr>
            </a:lvl1pPr>
          </a:lstStyle>
          <a:p>
            <a:r>
              <a:rPr sz="3200" dirty="0"/>
              <a:t>Social infrastructure</a:t>
            </a:r>
          </a:p>
        </p:txBody>
      </p:sp>
      <p:sp>
        <p:nvSpPr>
          <p:cNvPr id="333" name="TextBox 6"/>
          <p:cNvSpPr txBox="1"/>
          <p:nvPr/>
        </p:nvSpPr>
        <p:spPr>
          <a:xfrm>
            <a:off x="179511" y="1556791"/>
            <a:ext cx="4176466" cy="54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1100"/>
            </a:lvl1pPr>
          </a:lstStyle>
          <a:p>
            <a:r>
              <a:t>Blagoveshchensk is one of the biggest centers of education and science of the Far East. It possesses huge labor force and intellectual potential.</a:t>
            </a:r>
          </a:p>
        </p:txBody>
      </p:sp>
      <p:sp>
        <p:nvSpPr>
          <p:cNvPr id="334" name="TextBox 7"/>
          <p:cNvSpPr txBox="1"/>
          <p:nvPr/>
        </p:nvSpPr>
        <p:spPr>
          <a:xfrm>
            <a:off x="323527" y="1268759"/>
            <a:ext cx="4032450" cy="29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b="1">
                <a:solidFill>
                  <a:srgbClr val="E46C0A"/>
                </a:solidFill>
              </a:defRPr>
            </a:lvl1pPr>
          </a:lstStyle>
          <a:p>
            <a:r>
              <a:t>Education</a:t>
            </a:r>
          </a:p>
        </p:txBody>
      </p:sp>
      <p:sp>
        <p:nvSpPr>
          <p:cNvPr id="335" name="TextBox 8"/>
          <p:cNvSpPr txBox="1"/>
          <p:nvPr/>
        </p:nvSpPr>
        <p:spPr>
          <a:xfrm>
            <a:off x="4716015" y="1268759"/>
            <a:ext cx="4032450" cy="29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b="1">
                <a:solidFill>
                  <a:srgbClr val="E46C0A"/>
                </a:solidFill>
              </a:defRPr>
            </a:lvl1pPr>
          </a:lstStyle>
          <a:p>
            <a:r>
              <a:t>Health service</a:t>
            </a:r>
          </a:p>
        </p:txBody>
      </p:sp>
      <p:sp>
        <p:nvSpPr>
          <p:cNvPr id="336" name="TextBox 9"/>
          <p:cNvSpPr txBox="1"/>
          <p:nvPr/>
        </p:nvSpPr>
        <p:spPr>
          <a:xfrm>
            <a:off x="4716016" y="1484783"/>
            <a:ext cx="4355977"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100"/>
            </a:pPr>
            <a:r>
              <a:rPr dirty="0"/>
              <a:t>On the territory of Blagoveshchensk there are </a:t>
            </a:r>
            <a:r>
              <a:rPr sz="1500" b="1" dirty="0" smtClean="0">
                <a:solidFill>
                  <a:srgbClr val="E46C0A"/>
                </a:solidFill>
              </a:rPr>
              <a:t>2</a:t>
            </a:r>
            <a:r>
              <a:rPr lang="ru-RU" sz="1500" b="1" dirty="0">
                <a:solidFill>
                  <a:srgbClr val="E46C0A"/>
                </a:solidFill>
              </a:rPr>
              <a:t>7</a:t>
            </a:r>
            <a:r>
              <a:rPr dirty="0" smtClean="0"/>
              <a:t> </a:t>
            </a:r>
            <a:r>
              <a:rPr dirty="0"/>
              <a:t>treatment and prevention institutions:</a:t>
            </a:r>
          </a:p>
        </p:txBody>
      </p:sp>
      <p:sp>
        <p:nvSpPr>
          <p:cNvPr id="337" name="Прямая соединительная линия 10"/>
          <p:cNvSpPr/>
          <p:nvPr/>
        </p:nvSpPr>
        <p:spPr>
          <a:xfrm flipH="1">
            <a:off x="4564069" y="1340767"/>
            <a:ext cx="1" cy="5184577"/>
          </a:xfrm>
          <a:prstGeom prst="line">
            <a:avLst/>
          </a:prstGeom>
          <a:ln w="28575">
            <a:solidFill>
              <a:srgbClr val="0070C0"/>
            </a:solidFill>
          </a:ln>
        </p:spPr>
        <p:txBody>
          <a:bodyPr lIns="45719" rIns="45719"/>
          <a:lstStyle/>
          <a:p>
            <a:endParaRPr/>
          </a:p>
        </p:txBody>
      </p:sp>
      <p:sp>
        <p:nvSpPr>
          <p:cNvPr id="338" name="TextBox 11"/>
          <p:cNvSpPr txBox="1"/>
          <p:nvPr/>
        </p:nvSpPr>
        <p:spPr>
          <a:xfrm>
            <a:off x="6300192" y="1916832"/>
            <a:ext cx="1080121"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6</a:t>
            </a:r>
            <a:endParaRPr sz="1100" dirty="0"/>
          </a:p>
          <a:p>
            <a:pPr algn="ctr">
              <a:defRPr sz="1100" b="1"/>
            </a:pPr>
            <a:r>
              <a:rPr dirty="0"/>
              <a:t>hospitals</a:t>
            </a:r>
          </a:p>
        </p:txBody>
      </p:sp>
      <p:sp>
        <p:nvSpPr>
          <p:cNvPr id="339" name="TextBox 12"/>
          <p:cNvSpPr txBox="1"/>
          <p:nvPr/>
        </p:nvSpPr>
        <p:spPr>
          <a:xfrm>
            <a:off x="4716015" y="1916832"/>
            <a:ext cx="1476166"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6</a:t>
            </a:r>
            <a:r>
              <a:rPr sz="1100" b="0" dirty="0" smtClean="0">
                <a:solidFill>
                  <a:srgbClr val="000000"/>
                </a:solidFill>
              </a:rPr>
              <a:t> </a:t>
            </a:r>
            <a:endParaRPr sz="1100" dirty="0"/>
          </a:p>
          <a:p>
            <a:pPr algn="ctr">
              <a:defRPr sz="1100" b="1"/>
            </a:pPr>
            <a:r>
              <a:rPr dirty="0"/>
              <a:t>outpatient hospitals</a:t>
            </a:r>
          </a:p>
        </p:txBody>
      </p:sp>
      <p:sp>
        <p:nvSpPr>
          <p:cNvPr id="340" name="TextBox 13"/>
          <p:cNvSpPr txBox="1"/>
          <p:nvPr/>
        </p:nvSpPr>
        <p:spPr>
          <a:xfrm>
            <a:off x="6228184" y="2598003"/>
            <a:ext cx="1296145" cy="612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t>1</a:t>
            </a:r>
            <a:endParaRPr sz="1100"/>
          </a:p>
          <a:p>
            <a:pPr algn="ctr">
              <a:defRPr sz="1100" b="1"/>
            </a:pPr>
            <a:r>
              <a:t>ambulance</a:t>
            </a:r>
          </a:p>
          <a:p>
            <a:pPr algn="ctr">
              <a:defRPr sz="1100" b="1"/>
            </a:pPr>
            <a:r>
              <a:t>station</a:t>
            </a:r>
          </a:p>
        </p:txBody>
      </p:sp>
      <p:sp>
        <p:nvSpPr>
          <p:cNvPr id="341" name="TextBox 15"/>
          <p:cNvSpPr txBox="1"/>
          <p:nvPr/>
        </p:nvSpPr>
        <p:spPr>
          <a:xfrm>
            <a:off x="4716015" y="2600835"/>
            <a:ext cx="1440162" cy="612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dirty="0"/>
              <a:t>1</a:t>
            </a:r>
            <a:endParaRPr sz="1100" dirty="0"/>
          </a:p>
          <a:p>
            <a:pPr algn="ctr">
              <a:defRPr sz="1100" b="1"/>
            </a:pPr>
            <a:r>
              <a:rPr dirty="0"/>
              <a:t>blood transfusion station</a:t>
            </a:r>
          </a:p>
        </p:txBody>
      </p:sp>
      <p:sp>
        <p:nvSpPr>
          <p:cNvPr id="342" name="TextBox 16"/>
          <p:cNvSpPr txBox="1"/>
          <p:nvPr/>
        </p:nvSpPr>
        <p:spPr>
          <a:xfrm>
            <a:off x="7668344" y="2636912"/>
            <a:ext cx="1152129"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9</a:t>
            </a:r>
            <a:r>
              <a:rPr sz="1100" b="0" dirty="0" smtClean="0">
                <a:solidFill>
                  <a:srgbClr val="000000"/>
                </a:solidFill>
              </a:rPr>
              <a:t> </a:t>
            </a:r>
            <a:endParaRPr sz="1100" dirty="0"/>
          </a:p>
          <a:p>
            <a:pPr algn="ctr">
              <a:defRPr sz="1100" b="1"/>
            </a:pPr>
            <a:r>
              <a:rPr lang="en-US" dirty="0"/>
              <a:t>centers, sanatoriums, bureaus</a:t>
            </a:r>
            <a:endParaRPr dirty="0"/>
          </a:p>
        </p:txBody>
      </p:sp>
      <p:sp>
        <p:nvSpPr>
          <p:cNvPr id="343" name="TextBox 17"/>
          <p:cNvSpPr txBox="1"/>
          <p:nvPr/>
        </p:nvSpPr>
        <p:spPr>
          <a:xfrm>
            <a:off x="7516665" y="1916832"/>
            <a:ext cx="1447824" cy="612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t>4</a:t>
            </a:r>
            <a:endParaRPr sz="1100"/>
          </a:p>
          <a:p>
            <a:pPr algn="ctr">
              <a:defRPr sz="1100" b="1"/>
            </a:pPr>
            <a:r>
              <a:t>health facilities of a specific type</a:t>
            </a:r>
          </a:p>
        </p:txBody>
      </p:sp>
      <p:sp>
        <p:nvSpPr>
          <p:cNvPr id="344" name="TextBox 18"/>
          <p:cNvSpPr txBox="1"/>
          <p:nvPr/>
        </p:nvSpPr>
        <p:spPr>
          <a:xfrm>
            <a:off x="2267743" y="2132856"/>
            <a:ext cx="2232249"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dirty="0"/>
              <a:t>2</a:t>
            </a:r>
            <a:r>
              <a:rPr lang="en-US" dirty="0"/>
              <a:t>1</a:t>
            </a:r>
            <a:endParaRPr sz="1100" dirty="0"/>
          </a:p>
          <a:p>
            <a:pPr algn="ctr">
              <a:defRPr sz="1100" b="1"/>
            </a:pPr>
            <a:r>
              <a:rPr dirty="0"/>
              <a:t>Comprehensive institutions</a:t>
            </a:r>
          </a:p>
        </p:txBody>
      </p:sp>
      <p:sp>
        <p:nvSpPr>
          <p:cNvPr id="345" name="TextBox 21"/>
          <p:cNvSpPr txBox="1"/>
          <p:nvPr/>
        </p:nvSpPr>
        <p:spPr>
          <a:xfrm>
            <a:off x="143507" y="2132856"/>
            <a:ext cx="2196246"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17</a:t>
            </a:r>
            <a:endParaRPr sz="1100" dirty="0"/>
          </a:p>
          <a:p>
            <a:pPr algn="ctr">
              <a:defRPr sz="1100" b="1"/>
            </a:pPr>
            <a:r>
              <a:rPr dirty="0"/>
              <a:t>Pre-school educational institutions </a:t>
            </a:r>
          </a:p>
        </p:txBody>
      </p:sp>
      <p:sp>
        <p:nvSpPr>
          <p:cNvPr id="346" name="TextBox 22"/>
          <p:cNvSpPr txBox="1"/>
          <p:nvPr/>
        </p:nvSpPr>
        <p:spPr>
          <a:xfrm>
            <a:off x="2411759" y="2780927"/>
            <a:ext cx="2016225"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4</a:t>
            </a:r>
            <a:endParaRPr dirty="0"/>
          </a:p>
          <a:p>
            <a:pPr algn="ctr">
              <a:defRPr sz="1100" b="1"/>
            </a:pPr>
            <a:r>
              <a:rPr dirty="0"/>
              <a:t> Universities</a:t>
            </a:r>
          </a:p>
        </p:txBody>
      </p:sp>
      <p:sp>
        <p:nvSpPr>
          <p:cNvPr id="347" name="TextBox 25"/>
          <p:cNvSpPr txBox="1"/>
          <p:nvPr/>
        </p:nvSpPr>
        <p:spPr>
          <a:xfrm>
            <a:off x="179511" y="2780927"/>
            <a:ext cx="2196246"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dirty="0" smtClean="0"/>
              <a:t>1</a:t>
            </a:r>
            <a:r>
              <a:rPr lang="ru-RU" dirty="0" smtClean="0"/>
              <a:t>3</a:t>
            </a:r>
            <a:endParaRPr sz="1100" dirty="0"/>
          </a:p>
          <a:p>
            <a:pPr algn="ctr">
              <a:defRPr sz="1100" b="1"/>
            </a:pPr>
            <a:r>
              <a:rPr dirty="0"/>
              <a:t>Vocational education institutions</a:t>
            </a:r>
          </a:p>
        </p:txBody>
      </p:sp>
      <p:sp>
        <p:nvSpPr>
          <p:cNvPr id="348" name="TextBox 20"/>
          <p:cNvSpPr txBox="1"/>
          <p:nvPr/>
        </p:nvSpPr>
        <p:spPr>
          <a:xfrm>
            <a:off x="235660" y="3625279"/>
            <a:ext cx="4032450" cy="29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b="1">
                <a:solidFill>
                  <a:srgbClr val="E46C0A"/>
                </a:solidFill>
              </a:defRPr>
            </a:lvl1pPr>
          </a:lstStyle>
          <a:p>
            <a:r>
              <a:rPr dirty="0"/>
              <a:t>Culture</a:t>
            </a:r>
          </a:p>
        </p:txBody>
      </p:sp>
      <p:sp>
        <p:nvSpPr>
          <p:cNvPr id="349" name="TextBox 24"/>
          <p:cNvSpPr txBox="1"/>
          <p:nvPr/>
        </p:nvSpPr>
        <p:spPr>
          <a:xfrm>
            <a:off x="4716015" y="3573016"/>
            <a:ext cx="4032450" cy="29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b="1">
                <a:solidFill>
                  <a:srgbClr val="E46C0A"/>
                </a:solidFill>
              </a:defRPr>
            </a:lvl1pPr>
          </a:lstStyle>
          <a:p>
            <a:r>
              <a:t>Physical Culture and Sport</a:t>
            </a:r>
          </a:p>
        </p:txBody>
      </p:sp>
      <p:sp>
        <p:nvSpPr>
          <p:cNvPr id="350" name="TextBox 26"/>
          <p:cNvSpPr txBox="1"/>
          <p:nvPr/>
        </p:nvSpPr>
        <p:spPr>
          <a:xfrm>
            <a:off x="5796136" y="4941168"/>
            <a:ext cx="2088233" cy="6617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612</a:t>
            </a:r>
            <a:endParaRPr sz="1100" dirty="0"/>
          </a:p>
          <a:p>
            <a:pPr algn="ctr">
              <a:defRPr sz="1100" b="1"/>
            </a:pPr>
            <a:r>
              <a:rPr dirty="0"/>
              <a:t>sport facilities</a:t>
            </a:r>
            <a:r>
              <a:rPr b="0" dirty="0"/>
              <a:t>, </a:t>
            </a:r>
          </a:p>
          <a:p>
            <a:pPr algn="ctr">
              <a:defRPr sz="1100"/>
            </a:pPr>
            <a:r>
              <a:rPr dirty="0"/>
              <a:t>including:</a:t>
            </a:r>
          </a:p>
        </p:txBody>
      </p:sp>
      <p:sp>
        <p:nvSpPr>
          <p:cNvPr id="351" name="TextBox 27"/>
          <p:cNvSpPr txBox="1"/>
          <p:nvPr/>
        </p:nvSpPr>
        <p:spPr>
          <a:xfrm>
            <a:off x="179512" y="4221088"/>
            <a:ext cx="1584176"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en-US" sz="1400" dirty="0">
                <a:solidFill>
                  <a:schemeClr val="accent6">
                    <a:lumMod val="75000"/>
                  </a:schemeClr>
                </a:solidFill>
              </a:rPr>
              <a:t>2 + 10 branches</a:t>
            </a:r>
            <a:endParaRPr sz="1400" dirty="0">
              <a:solidFill>
                <a:schemeClr val="accent6">
                  <a:lumMod val="75000"/>
                </a:schemeClr>
              </a:solidFill>
            </a:endParaRPr>
          </a:p>
          <a:p>
            <a:pPr algn="ctr">
              <a:defRPr sz="1100" b="1"/>
            </a:pPr>
            <a:r>
              <a:rPr dirty="0"/>
              <a:t>cultural and leisure centers</a:t>
            </a:r>
          </a:p>
        </p:txBody>
      </p:sp>
      <p:sp>
        <p:nvSpPr>
          <p:cNvPr id="352" name="TextBox 28"/>
          <p:cNvSpPr txBox="1"/>
          <p:nvPr/>
        </p:nvSpPr>
        <p:spPr>
          <a:xfrm>
            <a:off x="251519" y="5949280"/>
            <a:ext cx="2232250" cy="243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100"/>
            </a:pPr>
            <a:r>
              <a:rPr dirty="0"/>
              <a:t>Amur Regional </a:t>
            </a:r>
            <a:r>
              <a:rPr b="1" dirty="0">
                <a:solidFill>
                  <a:srgbClr val="0070C0"/>
                </a:solidFill>
              </a:rPr>
              <a:t>concert hall</a:t>
            </a:r>
          </a:p>
        </p:txBody>
      </p:sp>
      <p:sp>
        <p:nvSpPr>
          <p:cNvPr id="353" name="TextBox 30"/>
          <p:cNvSpPr txBox="1"/>
          <p:nvPr/>
        </p:nvSpPr>
        <p:spPr>
          <a:xfrm>
            <a:off x="2319843" y="5949279"/>
            <a:ext cx="2108142"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100"/>
            </a:pPr>
            <a:r>
              <a:rPr b="1" dirty="0">
                <a:solidFill>
                  <a:srgbClr val="0070C0"/>
                </a:solidFill>
              </a:rPr>
              <a:t>Novikov-</a:t>
            </a:r>
            <a:r>
              <a:rPr b="1" dirty="0" err="1">
                <a:solidFill>
                  <a:srgbClr val="0070C0"/>
                </a:solidFill>
              </a:rPr>
              <a:t>Daurskiy</a:t>
            </a:r>
            <a:r>
              <a:rPr b="1" dirty="0">
                <a:solidFill>
                  <a:srgbClr val="0070C0"/>
                </a:solidFill>
              </a:rPr>
              <a:t> </a:t>
            </a:r>
            <a:r>
              <a:rPr dirty="0"/>
              <a:t>Amur Regional </a:t>
            </a:r>
            <a:r>
              <a:rPr b="1" dirty="0">
                <a:solidFill>
                  <a:srgbClr val="0070C0"/>
                </a:solidFill>
              </a:rPr>
              <a:t>Museum </a:t>
            </a:r>
          </a:p>
        </p:txBody>
      </p:sp>
      <p:sp>
        <p:nvSpPr>
          <p:cNvPr id="354" name="TextBox 31"/>
          <p:cNvSpPr txBox="1"/>
          <p:nvPr/>
        </p:nvSpPr>
        <p:spPr>
          <a:xfrm>
            <a:off x="2339751" y="5013176"/>
            <a:ext cx="2160241"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100"/>
            </a:pPr>
            <a:r>
              <a:rPr dirty="0"/>
              <a:t>Amur Regional </a:t>
            </a:r>
            <a:r>
              <a:rPr b="1" dirty="0">
                <a:solidFill>
                  <a:srgbClr val="0070C0"/>
                </a:solidFill>
              </a:rPr>
              <a:t>Puppet Theatre</a:t>
            </a:r>
            <a:r>
              <a:rPr dirty="0"/>
              <a:t>,</a:t>
            </a:r>
          </a:p>
          <a:p>
            <a:pPr algn="ctr">
              <a:defRPr sz="1100"/>
            </a:pPr>
            <a:r>
              <a:rPr dirty="0"/>
              <a:t>Amur Regional </a:t>
            </a:r>
            <a:r>
              <a:rPr b="1" dirty="0">
                <a:solidFill>
                  <a:srgbClr val="0070C0"/>
                </a:solidFill>
              </a:rPr>
              <a:t>Drama Theatre</a:t>
            </a:r>
          </a:p>
        </p:txBody>
      </p:sp>
      <p:sp>
        <p:nvSpPr>
          <p:cNvPr id="355" name="TextBox 32"/>
          <p:cNvSpPr txBox="1"/>
          <p:nvPr/>
        </p:nvSpPr>
        <p:spPr>
          <a:xfrm>
            <a:off x="1763688" y="4221088"/>
            <a:ext cx="1224137" cy="6617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dirty="0">
                <a:solidFill>
                  <a:schemeClr val="accent6">
                    <a:lumMod val="75000"/>
                  </a:schemeClr>
                </a:solidFill>
              </a:rPr>
              <a:t>3</a:t>
            </a:r>
          </a:p>
          <a:p>
            <a:pPr algn="ctr">
              <a:defRPr sz="1100" b="1"/>
            </a:pPr>
            <a:r>
              <a:rPr dirty="0"/>
              <a:t>Public amusement parks</a:t>
            </a:r>
          </a:p>
        </p:txBody>
      </p:sp>
      <p:sp>
        <p:nvSpPr>
          <p:cNvPr id="356" name="TextBox 33"/>
          <p:cNvSpPr txBox="1"/>
          <p:nvPr/>
        </p:nvSpPr>
        <p:spPr>
          <a:xfrm>
            <a:off x="3059832" y="4221088"/>
            <a:ext cx="1296145" cy="6617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5</a:t>
            </a:r>
            <a:endParaRPr dirty="0"/>
          </a:p>
          <a:p>
            <a:pPr algn="ctr">
              <a:defRPr sz="1100" b="1"/>
            </a:pPr>
            <a:r>
              <a:rPr dirty="0"/>
              <a:t>Art schools for children</a:t>
            </a:r>
          </a:p>
        </p:txBody>
      </p:sp>
      <p:sp>
        <p:nvSpPr>
          <p:cNvPr id="357" name="TextBox 4"/>
          <p:cNvSpPr txBox="1"/>
          <p:nvPr/>
        </p:nvSpPr>
        <p:spPr>
          <a:xfrm>
            <a:off x="4788023" y="3861048"/>
            <a:ext cx="4104458"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sz="1500" b="1">
                <a:solidFill>
                  <a:srgbClr val="E46C0A"/>
                </a:solidFill>
              </a:defRPr>
            </a:pPr>
            <a:r>
              <a:rPr lang="ru-RU" dirty="0" smtClean="0"/>
              <a:t>118,6</a:t>
            </a:r>
            <a:r>
              <a:rPr dirty="0" smtClean="0"/>
              <a:t> </a:t>
            </a:r>
            <a:r>
              <a:rPr sz="1100" dirty="0">
                <a:solidFill>
                  <a:srgbClr val="000000"/>
                </a:solidFill>
              </a:rPr>
              <a:t>thousand citizens </a:t>
            </a:r>
            <a:r>
              <a:rPr sz="1100" b="0" dirty="0">
                <a:solidFill>
                  <a:srgbClr val="000000"/>
                </a:solidFill>
              </a:rPr>
              <a:t>do sport on a regular basis. </a:t>
            </a:r>
            <a:r>
              <a:rPr sz="1100" b="0" dirty="0">
                <a:solidFill>
                  <a:schemeClr val="tx1"/>
                </a:solidFill>
              </a:rPr>
              <a:t>Annually </a:t>
            </a:r>
            <a:r>
              <a:rPr lang="en-US" sz="1100" b="0" dirty="0">
                <a:solidFill>
                  <a:schemeClr val="tx1"/>
                </a:solidFill>
              </a:rPr>
              <a:t>about</a:t>
            </a:r>
            <a:r>
              <a:rPr sz="1100" b="0" dirty="0">
                <a:solidFill>
                  <a:schemeClr val="tx1"/>
                </a:solidFill>
              </a:rPr>
              <a:t> </a:t>
            </a:r>
            <a:r>
              <a:rPr lang="ru-RU" sz="1500" b="1" dirty="0" smtClean="0">
                <a:solidFill>
                  <a:srgbClr val="E46C0A"/>
                </a:solidFill>
              </a:rPr>
              <a:t>230</a:t>
            </a:r>
            <a:r>
              <a:rPr sz="1100" b="0" dirty="0" smtClean="0">
                <a:solidFill>
                  <a:srgbClr val="000000"/>
                </a:solidFill>
              </a:rPr>
              <a:t> </a:t>
            </a:r>
            <a:r>
              <a:rPr sz="1100" dirty="0">
                <a:solidFill>
                  <a:srgbClr val="000000"/>
                </a:solidFill>
              </a:rPr>
              <a:t>sport events </a:t>
            </a:r>
            <a:r>
              <a:rPr sz="1100" b="0" dirty="0">
                <a:solidFill>
                  <a:srgbClr val="000000"/>
                </a:solidFill>
              </a:rPr>
              <a:t>are hold in the city. </a:t>
            </a:r>
          </a:p>
        </p:txBody>
      </p:sp>
      <p:sp>
        <p:nvSpPr>
          <p:cNvPr id="358" name="TextBox 40"/>
          <p:cNvSpPr txBox="1"/>
          <p:nvPr/>
        </p:nvSpPr>
        <p:spPr>
          <a:xfrm>
            <a:off x="7668342" y="5622339"/>
            <a:ext cx="1080122" cy="6617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dirty="0"/>
              <a:t>3</a:t>
            </a:r>
            <a:r>
              <a:rPr dirty="0">
                <a:solidFill>
                  <a:srgbClr val="000000"/>
                </a:solidFill>
              </a:rPr>
              <a:t> </a:t>
            </a:r>
          </a:p>
          <a:p>
            <a:pPr algn="ctr">
              <a:defRPr sz="1100" b="1"/>
            </a:pPr>
            <a:r>
              <a:rPr dirty="0"/>
              <a:t>stadiums with </a:t>
            </a:r>
            <a:r>
              <a:rPr lang="en-US" dirty="0"/>
              <a:t>stands</a:t>
            </a:r>
            <a:endParaRPr dirty="0"/>
          </a:p>
        </p:txBody>
      </p:sp>
      <p:sp>
        <p:nvSpPr>
          <p:cNvPr id="359" name="TextBox 41"/>
          <p:cNvSpPr txBox="1"/>
          <p:nvPr/>
        </p:nvSpPr>
        <p:spPr>
          <a:xfrm>
            <a:off x="4924376" y="5647599"/>
            <a:ext cx="1022947"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dirty="0"/>
              <a:t>8</a:t>
            </a:r>
            <a:r>
              <a:rPr lang="en-US" dirty="0"/>
              <a:t>9</a:t>
            </a:r>
            <a:r>
              <a:rPr sz="1100" dirty="0">
                <a:solidFill>
                  <a:srgbClr val="000000"/>
                </a:solidFill>
              </a:rPr>
              <a:t> </a:t>
            </a:r>
            <a:endParaRPr sz="1100" dirty="0"/>
          </a:p>
          <a:p>
            <a:pPr algn="ctr">
              <a:defRPr sz="1100" b="1"/>
            </a:pPr>
            <a:r>
              <a:rPr dirty="0"/>
              <a:t>gyms</a:t>
            </a:r>
          </a:p>
        </p:txBody>
      </p:sp>
      <p:sp>
        <p:nvSpPr>
          <p:cNvPr id="360" name="TextBox 43"/>
          <p:cNvSpPr txBox="1"/>
          <p:nvPr/>
        </p:nvSpPr>
        <p:spPr>
          <a:xfrm>
            <a:off x="6264187" y="5647150"/>
            <a:ext cx="1152129"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en-US" sz="1500" dirty="0"/>
              <a:t>6</a:t>
            </a:r>
            <a:r>
              <a:rPr sz="1500" dirty="0"/>
              <a:t> </a:t>
            </a:r>
          </a:p>
          <a:p>
            <a:pPr algn="ctr">
              <a:defRPr sz="1100" b="1"/>
            </a:pPr>
            <a:r>
              <a:rPr dirty="0"/>
              <a:t>swimming pools</a:t>
            </a:r>
          </a:p>
        </p:txBody>
      </p:sp>
      <p:sp>
        <p:nvSpPr>
          <p:cNvPr id="361" name="TextBox 42"/>
          <p:cNvSpPr txBox="1"/>
          <p:nvPr/>
        </p:nvSpPr>
        <p:spPr>
          <a:xfrm>
            <a:off x="5004047" y="4581128"/>
            <a:ext cx="3824089" cy="3231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500" b="1">
                <a:solidFill>
                  <a:srgbClr val="E46C0A"/>
                </a:solidFill>
              </a:defRPr>
            </a:pPr>
            <a:r>
              <a:rPr lang="ru-RU" dirty="0" smtClean="0"/>
              <a:t>6</a:t>
            </a:r>
            <a:r>
              <a:rPr sz="1100" b="0" dirty="0" smtClean="0">
                <a:solidFill>
                  <a:srgbClr val="000000"/>
                </a:solidFill>
              </a:rPr>
              <a:t> </a:t>
            </a:r>
            <a:r>
              <a:rPr sz="1100" dirty="0">
                <a:solidFill>
                  <a:srgbClr val="000000"/>
                </a:solidFill>
              </a:rPr>
              <a:t>sport schools for the youth</a:t>
            </a:r>
          </a:p>
        </p:txBody>
      </p:sp>
      <p:sp>
        <p:nvSpPr>
          <p:cNvPr id="362" name="TextBox 44"/>
          <p:cNvSpPr txBox="1"/>
          <p:nvPr/>
        </p:nvSpPr>
        <p:spPr>
          <a:xfrm>
            <a:off x="251519" y="4005064"/>
            <a:ext cx="3672409" cy="243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100"/>
            </a:lvl1pPr>
          </a:lstStyle>
          <a:p>
            <a:r>
              <a:t>On the territory of the city there are:</a:t>
            </a:r>
          </a:p>
        </p:txBody>
      </p:sp>
      <p:sp>
        <p:nvSpPr>
          <p:cNvPr id="363" name="TextBox 47"/>
          <p:cNvSpPr txBox="1"/>
          <p:nvPr/>
        </p:nvSpPr>
        <p:spPr>
          <a:xfrm>
            <a:off x="179512" y="5023831"/>
            <a:ext cx="2160242" cy="853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100"/>
            </a:pPr>
            <a:r>
              <a:rPr dirty="0"/>
              <a:t>Amur Regional </a:t>
            </a:r>
            <a:r>
              <a:rPr b="1" dirty="0">
                <a:solidFill>
                  <a:srgbClr val="0070C0"/>
                </a:solidFill>
              </a:rPr>
              <a:t>Research and Children’s libraries</a:t>
            </a:r>
            <a:r>
              <a:rPr dirty="0"/>
              <a:t>,</a:t>
            </a:r>
          </a:p>
          <a:p>
            <a:pPr algn="ctr">
              <a:defRPr sz="1100"/>
            </a:pPr>
            <a:r>
              <a:rPr dirty="0"/>
              <a:t>Municipal information </a:t>
            </a:r>
            <a:r>
              <a:rPr b="1" dirty="0">
                <a:solidFill>
                  <a:srgbClr val="0070C0"/>
                </a:solidFill>
              </a:rPr>
              <a:t>library system</a:t>
            </a:r>
            <a:r>
              <a:rPr dirty="0"/>
              <a:t>, which unites </a:t>
            </a:r>
            <a:r>
              <a:rPr b="1" dirty="0">
                <a:solidFill>
                  <a:srgbClr val="0070C0"/>
                </a:solidFill>
              </a:rPr>
              <a:t>12 libraries</a:t>
            </a:r>
          </a:p>
        </p:txBody>
      </p:sp>
      <p:sp>
        <p:nvSpPr>
          <p:cNvPr id="364" name="Прямоугольник 35"/>
          <p:cNvSpPr txBox="1"/>
          <p:nvPr/>
        </p:nvSpPr>
        <p:spPr>
          <a:xfrm>
            <a:off x="8535527" y="-274133"/>
            <a:ext cx="428962" cy="4924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600" b="1">
                <a:solidFill>
                  <a:srgbClr val="FFFFFF"/>
                </a:solidFill>
              </a:defRPr>
            </a:lvl1pPr>
          </a:lstStyle>
          <a:p>
            <a:r>
              <a:rPr dirty="0" smtClean="0"/>
              <a:t>1</a:t>
            </a:r>
            <a:r>
              <a:rPr lang="ru-RU" dirty="0"/>
              <a:t>7</a:t>
            </a:r>
            <a:endParaRPr dirty="0"/>
          </a:p>
        </p:txBody>
      </p:sp>
    </p:spTree>
    <p:extLst>
      <p:ext uri="{BB962C8B-B14F-4D97-AF65-F5344CB8AC3E}">
        <p14:creationId xmlns:p14="http://schemas.microsoft.com/office/powerpoint/2010/main" val="2947359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3">
            <a:extLst>
              <a:ext uri="{28A0092B-C50C-407E-A947-70E740481C1C}">
                <a14:useLocalDpi xmlns:a14="http://schemas.microsoft.com/office/drawing/2010/main" val="0"/>
              </a:ext>
            </a:extLst>
          </a:blip>
          <a:srcRect l="7185" r="7260" b="37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18</a:t>
            </a:r>
            <a:endParaRPr lang="ru-RU" sz="2600" b="1" dirty="0">
              <a:cs typeface="Times New Roman" pitchFamily="18" charset="0"/>
            </a:endParaRPr>
          </a:p>
        </p:txBody>
      </p:sp>
    </p:spTree>
    <p:extLst>
      <p:ext uri="{BB962C8B-B14F-4D97-AF65-F5344CB8AC3E}">
        <p14:creationId xmlns:p14="http://schemas.microsoft.com/office/powerpoint/2010/main" val="18814349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2">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Диаграмма 21"/>
          <p:cNvGraphicFramePr/>
          <p:nvPr>
            <p:extLst>
              <p:ext uri="{D42A27DB-BD31-4B8C-83A1-F6EECF244321}">
                <p14:modId xmlns:p14="http://schemas.microsoft.com/office/powerpoint/2010/main" val="3569699110"/>
              </p:ext>
            </p:extLst>
          </p:nvPr>
        </p:nvGraphicFramePr>
        <p:xfrm>
          <a:off x="-396552" y="4483687"/>
          <a:ext cx="3480048" cy="2320032"/>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251520" y="349821"/>
            <a:ext cx="4824536" cy="584775"/>
          </a:xfrm>
          <a:prstGeom prst="rect">
            <a:avLst/>
          </a:prstGeom>
          <a:noFill/>
        </p:spPr>
        <p:txBody>
          <a:bodyPr wrap="square" rtlCol="0">
            <a:spAutoFit/>
          </a:bodyPr>
          <a:lstStyle/>
          <a:p>
            <a:r>
              <a:rPr lang="en-US" sz="3200" b="1" dirty="0" smtClean="0">
                <a:solidFill>
                  <a:schemeClr val="bg1"/>
                </a:solidFill>
              </a:rPr>
              <a:t>Economic potential</a:t>
            </a:r>
            <a:endParaRPr lang="ru-RU" sz="3200" b="1" dirty="0">
              <a:solidFill>
                <a:schemeClr val="bg1"/>
              </a:solidFill>
            </a:endParaRPr>
          </a:p>
        </p:txBody>
      </p:sp>
      <p:sp>
        <p:nvSpPr>
          <p:cNvPr id="7" name="TextBox 6"/>
          <p:cNvSpPr txBox="1"/>
          <p:nvPr/>
        </p:nvSpPr>
        <p:spPr>
          <a:xfrm>
            <a:off x="323528" y="1196752"/>
            <a:ext cx="4032448" cy="523220"/>
          </a:xfrm>
          <a:prstGeom prst="rect">
            <a:avLst/>
          </a:prstGeom>
          <a:noFill/>
        </p:spPr>
        <p:txBody>
          <a:bodyPr wrap="square" rtlCol="0">
            <a:spAutoFit/>
          </a:bodyPr>
          <a:lstStyle/>
          <a:p>
            <a:pPr algn="ctr"/>
            <a:r>
              <a:rPr lang="en-US" sz="1400" b="1" dirty="0">
                <a:solidFill>
                  <a:schemeClr val="accent6">
                    <a:lumMod val="75000"/>
                  </a:schemeClr>
                </a:solidFill>
              </a:rPr>
              <a:t>Economic and social indicators of development of Blagoveshchensk in </a:t>
            </a:r>
            <a:r>
              <a:rPr lang="en-US" sz="1400" b="1" dirty="0" smtClean="0">
                <a:solidFill>
                  <a:schemeClr val="accent6">
                    <a:lumMod val="75000"/>
                  </a:schemeClr>
                </a:solidFill>
              </a:rPr>
              <a:t>2023</a:t>
            </a:r>
            <a:endParaRPr lang="en-US" sz="1400" b="1" dirty="0">
              <a:solidFill>
                <a:schemeClr val="accent6">
                  <a:lumMod val="75000"/>
                </a:schemeClr>
              </a:solidFill>
            </a:endParaRPr>
          </a:p>
        </p:txBody>
      </p:sp>
      <p:cxnSp>
        <p:nvCxnSpPr>
          <p:cNvPr id="11" name="Прямая соединительная линия 10"/>
          <p:cNvCxnSpPr/>
          <p:nvPr/>
        </p:nvCxnSpPr>
        <p:spPr>
          <a:xfrm>
            <a:off x="4572000"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16016" y="1196752"/>
            <a:ext cx="4176464" cy="523220"/>
          </a:xfrm>
          <a:prstGeom prst="rect">
            <a:avLst/>
          </a:prstGeom>
          <a:noFill/>
        </p:spPr>
        <p:txBody>
          <a:bodyPr wrap="square" rtlCol="0">
            <a:spAutoFit/>
          </a:bodyPr>
          <a:lstStyle/>
          <a:p>
            <a:pPr algn="ctr"/>
            <a:r>
              <a:rPr lang="en-US" sz="1400" b="1" dirty="0">
                <a:solidFill>
                  <a:schemeClr val="accent6">
                    <a:lumMod val="75000"/>
                  </a:schemeClr>
                </a:solidFill>
              </a:rPr>
              <a:t>Structure of fixed-capital investments (excluding SMEs). Types of economic activities, % </a:t>
            </a:r>
          </a:p>
        </p:txBody>
      </p:sp>
      <p:sp>
        <p:nvSpPr>
          <p:cNvPr id="3" name="Прямоугольник 2"/>
          <p:cNvSpPr/>
          <p:nvPr/>
        </p:nvSpPr>
        <p:spPr>
          <a:xfrm>
            <a:off x="179513" y="1762217"/>
            <a:ext cx="2160241" cy="907941"/>
          </a:xfrm>
          <a:prstGeom prst="rect">
            <a:avLst/>
          </a:prstGeom>
          <a:noFill/>
        </p:spPr>
        <p:txBody>
          <a:bodyPr wrap="square" rtlCol="0">
            <a:spAutoFit/>
          </a:bodyPr>
          <a:lstStyle/>
          <a:p>
            <a:pPr algn="ctr">
              <a:defRPr sz="1000"/>
            </a:pPr>
            <a:r>
              <a:rPr lang="en-US" dirty="0"/>
              <a:t>Turnover of organizations, which are not classified as small business enterprises (including medium-sized businesses) – </a:t>
            </a:r>
          </a:p>
          <a:p>
            <a:pPr algn="ctr"/>
            <a:r>
              <a:rPr lang="ru-RU" sz="1300" b="1" dirty="0" smtClean="0">
                <a:solidFill>
                  <a:schemeClr val="accent6">
                    <a:lumMod val="75000"/>
                  </a:schemeClr>
                </a:solidFill>
              </a:rPr>
              <a:t>275 649</a:t>
            </a:r>
            <a:r>
              <a:rPr lang="en-US" sz="1300" b="1" dirty="0" smtClean="0">
                <a:solidFill>
                  <a:schemeClr val="accent6">
                    <a:lumMod val="75000"/>
                  </a:schemeClr>
                </a:solidFill>
              </a:rPr>
              <a:t>,</a:t>
            </a:r>
            <a:r>
              <a:rPr lang="ru-RU" sz="1300" b="1" dirty="0">
                <a:solidFill>
                  <a:schemeClr val="accent6">
                    <a:lumMod val="75000"/>
                  </a:schemeClr>
                </a:solidFill>
              </a:rPr>
              <a:t>9</a:t>
            </a:r>
            <a:r>
              <a:rPr lang="ru-RU" sz="1000" dirty="0" smtClean="0"/>
              <a:t> </a:t>
            </a:r>
            <a:r>
              <a:rPr lang="en-US" sz="1000" b="1" dirty="0"/>
              <a:t>million rubles</a:t>
            </a:r>
            <a:endParaRPr lang="ru-RU" sz="1000" b="1" dirty="0"/>
          </a:p>
        </p:txBody>
      </p:sp>
      <p:sp>
        <p:nvSpPr>
          <p:cNvPr id="9" name="Прямоугольник 8"/>
          <p:cNvSpPr/>
          <p:nvPr/>
        </p:nvSpPr>
        <p:spPr>
          <a:xfrm>
            <a:off x="2195736" y="1772817"/>
            <a:ext cx="2232249" cy="600164"/>
          </a:xfrm>
          <a:prstGeom prst="rect">
            <a:avLst/>
          </a:prstGeom>
          <a:noFill/>
        </p:spPr>
        <p:txBody>
          <a:bodyPr wrap="square" rtlCol="0">
            <a:spAutoFit/>
          </a:bodyPr>
          <a:lstStyle/>
          <a:p>
            <a:pPr algn="ctr">
              <a:defRPr sz="1000"/>
            </a:pPr>
            <a:r>
              <a:rPr lang="en-US" dirty="0"/>
              <a:t>Share of profitable enterprises (excluding small business enterprises) – </a:t>
            </a:r>
          </a:p>
          <a:p>
            <a:pPr algn="ctr"/>
            <a:r>
              <a:rPr lang="ru-RU" sz="1300" b="1" dirty="0" smtClean="0">
                <a:solidFill>
                  <a:schemeClr val="accent6">
                    <a:lumMod val="75000"/>
                  </a:schemeClr>
                </a:solidFill>
              </a:rPr>
              <a:t>75,9%</a:t>
            </a:r>
            <a:endParaRPr lang="ru-RU" sz="1000" b="1" dirty="0"/>
          </a:p>
        </p:txBody>
      </p:sp>
      <p:sp>
        <p:nvSpPr>
          <p:cNvPr id="13" name="Прямоугольник 12"/>
          <p:cNvSpPr/>
          <p:nvPr/>
        </p:nvSpPr>
        <p:spPr>
          <a:xfrm>
            <a:off x="179512" y="2718792"/>
            <a:ext cx="2160240" cy="446276"/>
          </a:xfrm>
          <a:prstGeom prst="rect">
            <a:avLst/>
          </a:prstGeom>
          <a:noFill/>
        </p:spPr>
        <p:txBody>
          <a:bodyPr wrap="square" rtlCol="0">
            <a:spAutoFit/>
          </a:bodyPr>
          <a:lstStyle/>
          <a:p>
            <a:pPr algn="ctr">
              <a:defRPr sz="1000"/>
            </a:pPr>
            <a:r>
              <a:rPr lang="en-US" dirty="0"/>
              <a:t>Amount of new housing – </a:t>
            </a:r>
          </a:p>
          <a:p>
            <a:pPr algn="ctr"/>
            <a:r>
              <a:rPr lang="ru-RU" sz="1300" b="1" dirty="0" smtClean="0">
                <a:solidFill>
                  <a:schemeClr val="accent6">
                    <a:lumMod val="75000"/>
                  </a:schemeClr>
                </a:solidFill>
              </a:rPr>
              <a:t>157,8</a:t>
            </a:r>
            <a:r>
              <a:rPr lang="ru-RU" sz="1000" dirty="0" smtClean="0"/>
              <a:t> </a:t>
            </a:r>
            <a:r>
              <a:rPr lang="en-US" sz="1000" b="1" dirty="0">
                <a:solidFill>
                  <a:srgbClr val="000000"/>
                </a:solidFill>
              </a:rPr>
              <a:t>thousand square meters</a:t>
            </a:r>
            <a:endParaRPr lang="ru-RU" sz="1000" b="1" dirty="0"/>
          </a:p>
        </p:txBody>
      </p:sp>
      <p:sp>
        <p:nvSpPr>
          <p:cNvPr id="14" name="Прямоугольник 13"/>
          <p:cNvSpPr/>
          <p:nvPr/>
        </p:nvSpPr>
        <p:spPr>
          <a:xfrm>
            <a:off x="179512" y="3212977"/>
            <a:ext cx="2160240" cy="446276"/>
          </a:xfrm>
          <a:prstGeom prst="rect">
            <a:avLst/>
          </a:prstGeom>
          <a:noFill/>
        </p:spPr>
        <p:txBody>
          <a:bodyPr wrap="square" rtlCol="0">
            <a:spAutoFit/>
          </a:bodyPr>
          <a:lstStyle/>
          <a:p>
            <a:pPr algn="ctr">
              <a:defRPr sz="1000"/>
            </a:pPr>
            <a:r>
              <a:rPr lang="en-US" dirty="0"/>
              <a:t>Retail </a:t>
            </a:r>
            <a:r>
              <a:rPr lang="en-US" dirty="0" smtClean="0"/>
              <a:t>trade turnover </a:t>
            </a:r>
            <a:r>
              <a:rPr lang="en-US" dirty="0"/>
              <a:t>– </a:t>
            </a:r>
          </a:p>
          <a:p>
            <a:pPr algn="ctr"/>
            <a:r>
              <a:rPr lang="ru-RU" sz="1300" b="1" dirty="0" smtClean="0">
                <a:solidFill>
                  <a:schemeClr val="accent6">
                    <a:lumMod val="75000"/>
                  </a:schemeClr>
                </a:solidFill>
              </a:rPr>
              <a:t>68 542</a:t>
            </a:r>
            <a:r>
              <a:rPr lang="en-US" sz="1300" b="1" dirty="0" smtClean="0">
                <a:solidFill>
                  <a:schemeClr val="accent6">
                    <a:lumMod val="75000"/>
                  </a:schemeClr>
                </a:solidFill>
              </a:rPr>
              <a:t>,</a:t>
            </a:r>
            <a:r>
              <a:rPr lang="ru-RU" sz="1300" b="1" dirty="0">
                <a:solidFill>
                  <a:schemeClr val="accent6">
                    <a:lumMod val="75000"/>
                  </a:schemeClr>
                </a:solidFill>
              </a:rPr>
              <a:t>8</a:t>
            </a:r>
            <a:r>
              <a:rPr lang="ru-RU" sz="1000" dirty="0" smtClean="0"/>
              <a:t> </a:t>
            </a:r>
            <a:r>
              <a:rPr lang="en-US" sz="1000" b="1" dirty="0"/>
              <a:t>million rubles</a:t>
            </a:r>
            <a:endParaRPr lang="ru-RU" sz="1000" b="1" dirty="0"/>
          </a:p>
        </p:txBody>
      </p:sp>
      <p:sp>
        <p:nvSpPr>
          <p:cNvPr id="15" name="Прямоугольник 14"/>
          <p:cNvSpPr/>
          <p:nvPr/>
        </p:nvSpPr>
        <p:spPr>
          <a:xfrm>
            <a:off x="2257712" y="2718792"/>
            <a:ext cx="2160240" cy="446276"/>
          </a:xfrm>
          <a:prstGeom prst="rect">
            <a:avLst/>
          </a:prstGeom>
          <a:noFill/>
        </p:spPr>
        <p:txBody>
          <a:bodyPr wrap="square" rtlCol="0">
            <a:spAutoFit/>
          </a:bodyPr>
          <a:lstStyle/>
          <a:p>
            <a:pPr algn="ctr">
              <a:defRPr sz="1000"/>
            </a:pPr>
            <a:r>
              <a:rPr lang="en-US" dirty="0"/>
              <a:t>Amount of “Building” sector  – </a:t>
            </a:r>
          </a:p>
          <a:p>
            <a:pPr algn="ctr"/>
            <a:r>
              <a:rPr lang="ru-RU" sz="1300" b="1" dirty="0" smtClean="0">
                <a:solidFill>
                  <a:schemeClr val="accent6">
                    <a:lumMod val="75000"/>
                  </a:schemeClr>
                </a:solidFill>
              </a:rPr>
              <a:t>17 773</a:t>
            </a:r>
            <a:r>
              <a:rPr lang="en-US" sz="1300" b="1" dirty="0" smtClean="0">
                <a:solidFill>
                  <a:schemeClr val="accent6">
                    <a:lumMod val="75000"/>
                  </a:schemeClr>
                </a:solidFill>
              </a:rPr>
              <a:t>,</a:t>
            </a:r>
            <a:r>
              <a:rPr lang="ru-RU" sz="1300" b="1" dirty="0">
                <a:solidFill>
                  <a:schemeClr val="accent6">
                    <a:lumMod val="75000"/>
                  </a:schemeClr>
                </a:solidFill>
              </a:rPr>
              <a:t>4</a:t>
            </a:r>
            <a:r>
              <a:rPr lang="ru-RU" sz="1000" dirty="0" smtClean="0"/>
              <a:t> </a:t>
            </a:r>
            <a:r>
              <a:rPr lang="en-US" sz="1000" b="1" dirty="0"/>
              <a:t>million rubles</a:t>
            </a:r>
            <a:endParaRPr lang="ru-RU" sz="1000" b="1" dirty="0"/>
          </a:p>
        </p:txBody>
      </p:sp>
      <p:sp>
        <p:nvSpPr>
          <p:cNvPr id="16" name="Прямоугольник 15"/>
          <p:cNvSpPr/>
          <p:nvPr/>
        </p:nvSpPr>
        <p:spPr>
          <a:xfrm>
            <a:off x="2267744" y="3212977"/>
            <a:ext cx="2160240" cy="446276"/>
          </a:xfrm>
          <a:prstGeom prst="rect">
            <a:avLst/>
          </a:prstGeom>
          <a:noFill/>
        </p:spPr>
        <p:txBody>
          <a:bodyPr wrap="square" rtlCol="0">
            <a:spAutoFit/>
          </a:bodyPr>
          <a:lstStyle/>
          <a:p>
            <a:pPr algn="ctr">
              <a:defRPr sz="1000"/>
            </a:pPr>
            <a:r>
              <a:rPr lang="en-US" dirty="0"/>
              <a:t>Amount of paid services for citizens – </a:t>
            </a:r>
          </a:p>
          <a:p>
            <a:pPr algn="ctr"/>
            <a:r>
              <a:rPr lang="ru-RU" sz="1300" b="1" dirty="0" smtClean="0">
                <a:solidFill>
                  <a:schemeClr val="accent6">
                    <a:lumMod val="75000"/>
                  </a:schemeClr>
                </a:solidFill>
              </a:rPr>
              <a:t>16 765</a:t>
            </a:r>
            <a:r>
              <a:rPr lang="en-US" sz="1300" b="1" dirty="0" smtClean="0">
                <a:solidFill>
                  <a:schemeClr val="accent6">
                    <a:lumMod val="75000"/>
                  </a:schemeClr>
                </a:solidFill>
              </a:rPr>
              <a:t>,</a:t>
            </a:r>
            <a:r>
              <a:rPr lang="ru-RU" sz="1300" b="1" dirty="0">
                <a:solidFill>
                  <a:schemeClr val="accent6">
                    <a:lumMod val="75000"/>
                  </a:schemeClr>
                </a:solidFill>
              </a:rPr>
              <a:t>8</a:t>
            </a:r>
            <a:r>
              <a:rPr lang="ru-RU" sz="1000" dirty="0" smtClean="0"/>
              <a:t> </a:t>
            </a:r>
            <a:r>
              <a:rPr lang="en-US" sz="1000" b="1" dirty="0"/>
              <a:t>million rubles</a:t>
            </a:r>
            <a:endParaRPr lang="ru-RU" sz="1000" b="1" dirty="0"/>
          </a:p>
        </p:txBody>
      </p:sp>
      <p:sp>
        <p:nvSpPr>
          <p:cNvPr id="18" name="Прямоугольник 17"/>
          <p:cNvSpPr/>
          <p:nvPr/>
        </p:nvSpPr>
        <p:spPr>
          <a:xfrm>
            <a:off x="179512" y="3620925"/>
            <a:ext cx="4232613" cy="446276"/>
          </a:xfrm>
          <a:prstGeom prst="rect">
            <a:avLst/>
          </a:prstGeom>
          <a:noFill/>
        </p:spPr>
        <p:txBody>
          <a:bodyPr wrap="square" rtlCol="0">
            <a:spAutoFit/>
          </a:bodyPr>
          <a:lstStyle/>
          <a:p>
            <a:pPr algn="ctr"/>
            <a:r>
              <a:rPr lang="en-US" sz="1000" dirty="0"/>
              <a:t>Average nominal monthly wages (excluding small business enterprises) – </a:t>
            </a:r>
            <a:r>
              <a:rPr lang="en-US" sz="1000" dirty="0" smtClean="0"/>
              <a:t> </a:t>
            </a:r>
          </a:p>
          <a:p>
            <a:pPr algn="ctr"/>
            <a:r>
              <a:rPr lang="ru-RU" sz="1300" b="1" dirty="0" smtClean="0">
                <a:solidFill>
                  <a:schemeClr val="accent6">
                    <a:lumMod val="75000"/>
                  </a:schemeClr>
                </a:solidFill>
              </a:rPr>
              <a:t>77 291</a:t>
            </a:r>
            <a:r>
              <a:rPr lang="en-US" sz="1300" b="1" dirty="0" smtClean="0">
                <a:solidFill>
                  <a:schemeClr val="accent6">
                    <a:lumMod val="75000"/>
                  </a:schemeClr>
                </a:solidFill>
              </a:rPr>
              <a:t>,</a:t>
            </a:r>
            <a:r>
              <a:rPr lang="ru-RU" sz="1300" b="1" dirty="0">
                <a:solidFill>
                  <a:schemeClr val="accent6">
                    <a:lumMod val="75000"/>
                  </a:schemeClr>
                </a:solidFill>
              </a:rPr>
              <a:t>3</a:t>
            </a:r>
            <a:r>
              <a:rPr lang="ru-RU" sz="1000" dirty="0" smtClean="0"/>
              <a:t> </a:t>
            </a:r>
            <a:r>
              <a:rPr lang="en-US" sz="1000" b="1" dirty="0" smtClean="0"/>
              <a:t>rubles</a:t>
            </a:r>
            <a:endParaRPr lang="ru-RU" sz="1000" b="1" dirty="0"/>
          </a:p>
        </p:txBody>
      </p:sp>
      <p:sp>
        <p:nvSpPr>
          <p:cNvPr id="2" name="TextBox 1"/>
          <p:cNvSpPr txBox="1"/>
          <p:nvPr/>
        </p:nvSpPr>
        <p:spPr>
          <a:xfrm>
            <a:off x="323528" y="4246961"/>
            <a:ext cx="4032448" cy="461665"/>
          </a:xfrm>
          <a:prstGeom prst="rect">
            <a:avLst/>
          </a:prstGeom>
          <a:noFill/>
        </p:spPr>
        <p:txBody>
          <a:bodyPr wrap="square" rtlCol="0">
            <a:spAutoFit/>
          </a:bodyPr>
          <a:lstStyle/>
          <a:p>
            <a:pPr algn="ctr">
              <a:defRPr sz="1200" b="1">
                <a:solidFill>
                  <a:srgbClr val="0070C0"/>
                </a:solidFill>
              </a:defRPr>
            </a:pPr>
            <a:r>
              <a:rPr lang="en-US" dirty="0"/>
              <a:t>Amount of fixed-capital investments (excluding SBE). </a:t>
            </a:r>
          </a:p>
          <a:p>
            <a:pPr algn="ctr">
              <a:defRPr sz="1200" b="1">
                <a:solidFill>
                  <a:srgbClr val="0070C0"/>
                </a:solidFill>
              </a:defRPr>
            </a:pPr>
            <a:r>
              <a:rPr lang="en-US" dirty="0"/>
              <a:t>Sources of funding, %</a:t>
            </a:r>
          </a:p>
        </p:txBody>
      </p:sp>
      <p:sp>
        <p:nvSpPr>
          <p:cNvPr id="20" name="TextBox 19"/>
          <p:cNvSpPr txBox="1"/>
          <p:nvPr/>
        </p:nvSpPr>
        <p:spPr>
          <a:xfrm>
            <a:off x="950121" y="5435904"/>
            <a:ext cx="792089" cy="600164"/>
          </a:xfrm>
          <a:prstGeom prst="rect">
            <a:avLst/>
          </a:prstGeom>
          <a:noFill/>
        </p:spPr>
        <p:txBody>
          <a:bodyPr wrap="square" rtlCol="0">
            <a:spAutoFit/>
          </a:bodyPr>
          <a:lstStyle/>
          <a:p>
            <a:pPr algn="ctr"/>
            <a:r>
              <a:rPr lang="ru-RU" sz="1300" b="1" dirty="0" smtClean="0">
                <a:solidFill>
                  <a:schemeClr val="accent6">
                    <a:lumMod val="75000"/>
                  </a:schemeClr>
                </a:solidFill>
              </a:rPr>
              <a:t>52 442,1</a:t>
            </a:r>
            <a:r>
              <a:rPr lang="ru-RU" sz="1000" dirty="0" smtClean="0"/>
              <a:t> </a:t>
            </a:r>
            <a:r>
              <a:rPr lang="en-US" sz="1000" b="1" dirty="0" smtClean="0"/>
              <a:t>million rubles</a:t>
            </a:r>
            <a:endParaRPr lang="ru-RU" sz="1000" b="1" dirty="0"/>
          </a:p>
        </p:txBody>
      </p:sp>
      <p:cxnSp>
        <p:nvCxnSpPr>
          <p:cNvPr id="24" name="Прямая соединительная линия 23"/>
          <p:cNvCxnSpPr/>
          <p:nvPr/>
        </p:nvCxnSpPr>
        <p:spPr>
          <a:xfrm flipH="1" flipV="1">
            <a:off x="1835696" y="6129300"/>
            <a:ext cx="252028" cy="21602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11761" y="4797152"/>
            <a:ext cx="2016224" cy="1015663"/>
          </a:xfrm>
          <a:prstGeom prst="rect">
            <a:avLst/>
          </a:prstGeom>
          <a:noFill/>
        </p:spPr>
        <p:txBody>
          <a:bodyPr wrap="square" rtlCol="0">
            <a:spAutoFit/>
          </a:bodyPr>
          <a:lstStyle/>
          <a:p>
            <a:pPr algn="just"/>
            <a:r>
              <a:rPr lang="en-US" sz="1000" dirty="0"/>
              <a:t>In the structure of investments in fixed assets, own funds account for </a:t>
            </a:r>
            <a:r>
              <a:rPr lang="en-US" sz="1000" b="1" dirty="0">
                <a:solidFill>
                  <a:schemeClr val="accent6">
                    <a:lumMod val="75000"/>
                  </a:schemeClr>
                </a:solidFill>
              </a:rPr>
              <a:t>63.7%</a:t>
            </a:r>
            <a:r>
              <a:rPr lang="en-US" sz="1000" dirty="0"/>
              <a:t>; attracted funds – </a:t>
            </a:r>
            <a:r>
              <a:rPr lang="en-US" sz="1000" b="1" dirty="0">
                <a:solidFill>
                  <a:schemeClr val="accent6">
                    <a:lumMod val="75000"/>
                  </a:schemeClr>
                </a:solidFill>
              </a:rPr>
              <a:t>36.3%</a:t>
            </a:r>
            <a:r>
              <a:rPr lang="en-US" sz="1000" dirty="0"/>
              <a:t>, of which budgetary funds – </a:t>
            </a:r>
            <a:r>
              <a:rPr lang="en-US" sz="1000" b="1" dirty="0">
                <a:solidFill>
                  <a:schemeClr val="accent6">
                    <a:lumMod val="75000"/>
                  </a:schemeClr>
                </a:solidFill>
              </a:rPr>
              <a:t>75%</a:t>
            </a:r>
            <a:r>
              <a:rPr lang="en-US" sz="1000" dirty="0"/>
              <a:t>, funds from extra–budgetary funds – </a:t>
            </a:r>
            <a:r>
              <a:rPr lang="en-US" sz="1000" b="1" dirty="0">
                <a:solidFill>
                  <a:schemeClr val="accent6">
                    <a:lumMod val="75000"/>
                  </a:schemeClr>
                </a:solidFill>
              </a:rPr>
              <a:t>0.1%</a:t>
            </a:r>
            <a:r>
              <a:rPr lang="en-US" sz="1000" dirty="0"/>
              <a:t>, others - </a:t>
            </a:r>
            <a:r>
              <a:rPr lang="en-US" sz="1000" b="1" dirty="0">
                <a:solidFill>
                  <a:schemeClr val="accent6">
                    <a:lumMod val="75000"/>
                  </a:schemeClr>
                </a:solidFill>
              </a:rPr>
              <a:t>3.7%</a:t>
            </a:r>
            <a:r>
              <a:rPr lang="en-US" sz="1000" dirty="0"/>
              <a:t>.</a:t>
            </a:r>
            <a:endParaRPr lang="ru-RU" sz="1000" dirty="0"/>
          </a:p>
        </p:txBody>
      </p:sp>
      <p:graphicFrame>
        <p:nvGraphicFramePr>
          <p:cNvPr id="27" name="Диаграмма 26"/>
          <p:cNvGraphicFramePr/>
          <p:nvPr>
            <p:extLst>
              <p:ext uri="{D42A27DB-BD31-4B8C-83A1-F6EECF244321}">
                <p14:modId xmlns:p14="http://schemas.microsoft.com/office/powerpoint/2010/main" val="3351725020"/>
              </p:ext>
            </p:extLst>
          </p:nvPr>
        </p:nvGraphicFramePr>
        <p:xfrm>
          <a:off x="4535996" y="1571567"/>
          <a:ext cx="4536504" cy="4984328"/>
        </p:xfrm>
        <a:graphic>
          <a:graphicData uri="http://schemas.openxmlformats.org/drawingml/2006/chart">
            <c:chart xmlns:c="http://schemas.openxmlformats.org/drawingml/2006/chart" xmlns:r="http://schemas.openxmlformats.org/officeDocument/2006/relationships" r:id="rId4"/>
          </a:graphicData>
        </a:graphic>
      </p:graphicFrame>
      <p:sp>
        <p:nvSpPr>
          <p:cNvPr id="29" name="Прямоугольник 2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19</a:t>
            </a:r>
            <a:endParaRPr lang="ru-RU" sz="2600" b="1" dirty="0">
              <a:cs typeface="Times New Roman" pitchFamily="18" charset="0"/>
            </a:endParaRPr>
          </a:p>
        </p:txBody>
      </p:sp>
    </p:spTree>
    <p:extLst>
      <p:ext uri="{BB962C8B-B14F-4D97-AF65-F5344CB8AC3E}">
        <p14:creationId xmlns:p14="http://schemas.microsoft.com/office/powerpoint/2010/main" val="640033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0" y="135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 xmlns:a16="http://schemas.microsoft.com/office/drawing/2014/main" id="{08FE232E-B9A6-4D86-9F84-1A0BB6306F1A}"/>
              </a:ext>
            </a:extLst>
          </p:cNvPr>
          <p:cNvSpPr/>
          <p:nvPr/>
        </p:nvSpPr>
        <p:spPr>
          <a:xfrm>
            <a:off x="0" y="5924549"/>
            <a:ext cx="9144000" cy="93345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 xmlns:a16="http://schemas.microsoft.com/office/drawing/2014/main" id="{05F22500-26D0-4BF7-97B2-E29474497BFD}"/>
              </a:ext>
            </a:extLst>
          </p:cNvPr>
          <p:cNvSpPr/>
          <p:nvPr/>
        </p:nvSpPr>
        <p:spPr>
          <a:xfrm>
            <a:off x="1907704" y="6220300"/>
            <a:ext cx="5328591" cy="369332"/>
          </a:xfrm>
          <a:prstGeom prst="rect">
            <a:avLst/>
          </a:prstGeom>
        </p:spPr>
        <p:txBody>
          <a:bodyPr wrap="square">
            <a:spAutoFit/>
          </a:bodyPr>
          <a:lstStyle/>
          <a:p>
            <a:pPr algn="ctr"/>
            <a:r>
              <a:rPr lang="en-US" b="1" dirty="0">
                <a:solidFill>
                  <a:schemeClr val="bg1"/>
                </a:solidFill>
              </a:rPr>
              <a:t>The publication contains </a:t>
            </a:r>
            <a:r>
              <a:rPr lang="en-US" b="1" dirty="0" smtClean="0">
                <a:solidFill>
                  <a:schemeClr val="bg1"/>
                </a:solidFill>
              </a:rPr>
              <a:t>the information </a:t>
            </a:r>
            <a:r>
              <a:rPr lang="en-US" b="1" dirty="0">
                <a:solidFill>
                  <a:schemeClr val="bg1"/>
                </a:solidFill>
              </a:rPr>
              <a:t>for </a:t>
            </a:r>
            <a:r>
              <a:rPr lang="en-US" b="1" dirty="0" smtClean="0">
                <a:solidFill>
                  <a:schemeClr val="bg1"/>
                </a:solidFill>
              </a:rPr>
              <a:t>202</a:t>
            </a:r>
            <a:r>
              <a:rPr lang="ru-RU" b="1" dirty="0">
                <a:solidFill>
                  <a:schemeClr val="bg1"/>
                </a:solidFill>
              </a:rPr>
              <a:t>4</a:t>
            </a:r>
            <a:endParaRPr lang="en-US" b="1" dirty="0">
              <a:solidFill>
                <a:schemeClr val="bg1"/>
              </a:solidFill>
            </a:endParaRPr>
          </a:p>
        </p:txBody>
      </p:sp>
    </p:spTree>
    <p:extLst>
      <p:ext uri="{BB962C8B-B14F-4D97-AF65-F5344CB8AC3E}">
        <p14:creationId xmlns:p14="http://schemas.microsoft.com/office/powerpoint/2010/main" val="4287552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Диаграмма 29"/>
          <p:cNvGraphicFramePr/>
          <p:nvPr>
            <p:extLst>
              <p:ext uri="{D42A27DB-BD31-4B8C-83A1-F6EECF244321}">
                <p14:modId xmlns:p14="http://schemas.microsoft.com/office/powerpoint/2010/main" val="3914826580"/>
              </p:ext>
            </p:extLst>
          </p:nvPr>
        </p:nvGraphicFramePr>
        <p:xfrm>
          <a:off x="-404225" y="1772816"/>
          <a:ext cx="6280042" cy="26143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Диаграмма 24"/>
          <p:cNvGraphicFramePr/>
          <p:nvPr>
            <p:extLst>
              <p:ext uri="{D42A27DB-BD31-4B8C-83A1-F6EECF244321}">
                <p14:modId xmlns:p14="http://schemas.microsoft.com/office/powerpoint/2010/main" val="2055869095"/>
              </p:ext>
            </p:extLst>
          </p:nvPr>
        </p:nvGraphicFramePr>
        <p:xfrm>
          <a:off x="418992" y="4249117"/>
          <a:ext cx="5857744"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Диаграмма 25"/>
          <p:cNvGraphicFramePr/>
          <p:nvPr>
            <p:extLst>
              <p:ext uri="{D42A27DB-BD31-4B8C-83A1-F6EECF244321}">
                <p14:modId xmlns:p14="http://schemas.microsoft.com/office/powerpoint/2010/main" val="1232741473"/>
              </p:ext>
            </p:extLst>
          </p:nvPr>
        </p:nvGraphicFramePr>
        <p:xfrm>
          <a:off x="5577967" y="1821607"/>
          <a:ext cx="3388665" cy="259228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39553" y="1249596"/>
            <a:ext cx="8096569" cy="523220"/>
          </a:xfrm>
          <a:prstGeom prst="rect">
            <a:avLst/>
          </a:prstGeom>
          <a:noFill/>
        </p:spPr>
        <p:txBody>
          <a:bodyPr wrap="square" rtlCol="0">
            <a:spAutoFit/>
          </a:bodyPr>
          <a:lstStyle>
            <a:defPPr>
              <a:defRPr lang="ru-RU"/>
            </a:defPPr>
            <a:lvl1pPr algn="ctr">
              <a:defRPr sz="1400" b="1">
                <a:solidFill>
                  <a:schemeClr val="accent6">
                    <a:lumMod val="75000"/>
                  </a:schemeClr>
                </a:solidFill>
              </a:defRPr>
            </a:lvl1pPr>
          </a:lstStyle>
          <a:p>
            <a:r>
              <a:rPr lang="en-US" dirty="0"/>
              <a:t>The </a:t>
            </a:r>
            <a:r>
              <a:rPr lang="en-US" dirty="0" smtClean="0"/>
              <a:t>percentage </a:t>
            </a:r>
            <a:r>
              <a:rPr lang="en-US" dirty="0"/>
              <a:t>of shipped products and the number of employees</a:t>
            </a:r>
          </a:p>
          <a:p>
            <a:r>
              <a:rPr lang="en-US" dirty="0"/>
              <a:t>by type of economic activity in 2023, %</a:t>
            </a:r>
            <a:endParaRPr lang="ru-RU" dirty="0"/>
          </a:p>
        </p:txBody>
      </p:sp>
      <p:sp>
        <p:nvSpPr>
          <p:cNvPr id="9" name="TextBox 8"/>
          <p:cNvSpPr txBox="1"/>
          <p:nvPr/>
        </p:nvSpPr>
        <p:spPr>
          <a:xfrm>
            <a:off x="107504" y="1772816"/>
            <a:ext cx="3240360" cy="276999"/>
          </a:xfrm>
          <a:prstGeom prst="rect">
            <a:avLst/>
          </a:prstGeom>
          <a:noFill/>
        </p:spPr>
        <p:txBody>
          <a:bodyPr wrap="square" rtlCol="0">
            <a:spAutoFit/>
          </a:bodyPr>
          <a:lstStyle/>
          <a:p>
            <a:pPr algn="ctr"/>
            <a:r>
              <a:rPr lang="en-US" sz="1200" b="1" dirty="0">
                <a:solidFill>
                  <a:srgbClr val="0066CC"/>
                </a:solidFill>
              </a:rPr>
              <a:t>Amount of shipped products</a:t>
            </a:r>
          </a:p>
        </p:txBody>
      </p:sp>
      <p:sp>
        <p:nvSpPr>
          <p:cNvPr id="11" name="TextBox 10"/>
          <p:cNvSpPr txBox="1"/>
          <p:nvPr/>
        </p:nvSpPr>
        <p:spPr>
          <a:xfrm>
            <a:off x="5652120" y="1772817"/>
            <a:ext cx="3240360" cy="276999"/>
          </a:xfrm>
          <a:prstGeom prst="rect">
            <a:avLst/>
          </a:prstGeom>
          <a:noFill/>
        </p:spPr>
        <p:txBody>
          <a:bodyPr wrap="square" rtlCol="0">
            <a:spAutoFit/>
          </a:bodyPr>
          <a:lstStyle/>
          <a:p>
            <a:pPr algn="ctr"/>
            <a:r>
              <a:rPr lang="en-US" sz="1200" b="1" dirty="0" smtClean="0">
                <a:solidFill>
                  <a:srgbClr val="0066CC"/>
                </a:solidFill>
              </a:rPr>
              <a:t>Amount of workers</a:t>
            </a:r>
            <a:endParaRPr lang="ru-RU" sz="1200" b="1" dirty="0">
              <a:solidFill>
                <a:srgbClr val="0066CC"/>
              </a:solidFill>
            </a:endParaRPr>
          </a:p>
        </p:txBody>
      </p:sp>
      <p:sp>
        <p:nvSpPr>
          <p:cNvPr id="12" name="TextBox 11"/>
          <p:cNvSpPr txBox="1"/>
          <p:nvPr/>
        </p:nvSpPr>
        <p:spPr>
          <a:xfrm>
            <a:off x="1226083" y="2852937"/>
            <a:ext cx="864095" cy="630942"/>
          </a:xfrm>
          <a:prstGeom prst="rect">
            <a:avLst/>
          </a:prstGeom>
          <a:noFill/>
        </p:spPr>
        <p:txBody>
          <a:bodyPr wrap="square" rtlCol="0">
            <a:spAutoFit/>
          </a:bodyPr>
          <a:lstStyle/>
          <a:p>
            <a:pPr algn="ctr"/>
            <a:r>
              <a:rPr lang="ru-RU" sz="1300" b="1" dirty="0" smtClean="0">
                <a:solidFill>
                  <a:schemeClr val="accent6">
                    <a:lumMod val="75000"/>
                  </a:schemeClr>
                </a:solidFill>
              </a:rPr>
              <a:t>125 381</a:t>
            </a:r>
            <a:r>
              <a:rPr lang="ru-RU" sz="1000" dirty="0" smtClean="0"/>
              <a:t> </a:t>
            </a:r>
            <a:r>
              <a:rPr lang="en-US" sz="1100" b="1" dirty="0" smtClean="0"/>
              <a:t>million rubles</a:t>
            </a:r>
            <a:endParaRPr lang="ru-RU" sz="1100" b="1" dirty="0"/>
          </a:p>
        </p:txBody>
      </p:sp>
      <p:sp>
        <p:nvSpPr>
          <p:cNvPr id="14" name="TextBox 13"/>
          <p:cNvSpPr txBox="1"/>
          <p:nvPr/>
        </p:nvSpPr>
        <p:spPr>
          <a:xfrm>
            <a:off x="6876257" y="2852938"/>
            <a:ext cx="792089" cy="630942"/>
          </a:xfrm>
          <a:prstGeom prst="rect">
            <a:avLst/>
          </a:prstGeom>
          <a:noFill/>
        </p:spPr>
        <p:txBody>
          <a:bodyPr wrap="square" rtlCol="0">
            <a:spAutoFit/>
          </a:bodyPr>
          <a:lstStyle/>
          <a:p>
            <a:pPr algn="ctr"/>
            <a:r>
              <a:rPr lang="ru-RU" sz="1300" b="1" dirty="0" smtClean="0">
                <a:solidFill>
                  <a:schemeClr val="accent6">
                    <a:lumMod val="75000"/>
                  </a:schemeClr>
                </a:solidFill>
              </a:rPr>
              <a:t>62,7</a:t>
            </a:r>
            <a:r>
              <a:rPr lang="ru-RU" sz="1000" dirty="0" smtClean="0"/>
              <a:t> </a:t>
            </a:r>
            <a:r>
              <a:rPr lang="en-US" sz="1100" b="1" dirty="0" smtClean="0"/>
              <a:t>thousand people</a:t>
            </a:r>
          </a:p>
        </p:txBody>
      </p:sp>
      <p:sp>
        <p:nvSpPr>
          <p:cNvPr id="18" name="TextBox 17"/>
          <p:cNvSpPr txBox="1"/>
          <p:nvPr/>
        </p:nvSpPr>
        <p:spPr>
          <a:xfrm>
            <a:off x="1835696" y="3944090"/>
            <a:ext cx="5184576" cy="276999"/>
          </a:xfrm>
          <a:prstGeom prst="rect">
            <a:avLst/>
          </a:prstGeom>
          <a:noFill/>
        </p:spPr>
        <p:txBody>
          <a:bodyPr wrap="square" rtlCol="0">
            <a:spAutoFit/>
          </a:bodyPr>
          <a:lstStyle/>
          <a:p>
            <a:pPr algn="ctr"/>
            <a:r>
              <a:rPr lang="en-US" sz="1200" b="1" dirty="0" smtClean="0">
                <a:solidFill>
                  <a:srgbClr val="0066CC"/>
                </a:solidFill>
              </a:rPr>
              <a:t>Structure of manufacturing industry products</a:t>
            </a:r>
            <a:endParaRPr lang="ru-RU" sz="1200" b="1" dirty="0">
              <a:solidFill>
                <a:srgbClr val="0066CC"/>
              </a:solidFill>
            </a:endParaRPr>
          </a:p>
        </p:txBody>
      </p:sp>
      <p:sp>
        <p:nvSpPr>
          <p:cNvPr id="2" name="TextBox 1"/>
          <p:cNvSpPr txBox="1"/>
          <p:nvPr/>
        </p:nvSpPr>
        <p:spPr>
          <a:xfrm>
            <a:off x="5506565" y="4937261"/>
            <a:ext cx="3129557" cy="1015663"/>
          </a:xfrm>
          <a:prstGeom prst="rect">
            <a:avLst/>
          </a:prstGeom>
          <a:noFill/>
        </p:spPr>
        <p:txBody>
          <a:bodyPr wrap="square" rtlCol="0">
            <a:spAutoFit/>
          </a:bodyPr>
          <a:lstStyle/>
          <a:p>
            <a:pPr algn="just">
              <a:defRPr sz="1000"/>
            </a:pPr>
            <a:r>
              <a:rPr lang="en-US" dirty="0"/>
              <a:t>In Blagoveshchensk there are huge foodstuffs diversity (poultry meat, sausages, semi finished meat and meat-containing products, butter, whole milk products, confectionery and pasta), publishing and printing products, electrical equipment, various building materials and furniture. </a:t>
            </a:r>
          </a:p>
        </p:txBody>
      </p:sp>
      <p:sp>
        <p:nvSpPr>
          <p:cNvPr id="19" name="TextBox 18"/>
          <p:cNvSpPr txBox="1"/>
          <p:nvPr/>
        </p:nvSpPr>
        <p:spPr>
          <a:xfrm>
            <a:off x="3763988" y="5386437"/>
            <a:ext cx="792089" cy="630942"/>
          </a:xfrm>
          <a:prstGeom prst="rect">
            <a:avLst/>
          </a:prstGeom>
          <a:noFill/>
        </p:spPr>
        <p:txBody>
          <a:bodyPr wrap="square" rtlCol="0">
            <a:spAutoFit/>
          </a:bodyPr>
          <a:lstStyle/>
          <a:p>
            <a:pPr algn="ctr"/>
            <a:r>
              <a:rPr lang="ru-RU" sz="1300" b="1" dirty="0" smtClean="0">
                <a:solidFill>
                  <a:schemeClr val="accent6">
                    <a:lumMod val="75000"/>
                  </a:schemeClr>
                </a:solidFill>
              </a:rPr>
              <a:t>26 694</a:t>
            </a:r>
            <a:r>
              <a:rPr lang="ru-RU" sz="1000" dirty="0" smtClean="0"/>
              <a:t> </a:t>
            </a:r>
            <a:r>
              <a:rPr lang="en-US" sz="1100" b="1" dirty="0"/>
              <a:t>million rubles</a:t>
            </a:r>
            <a:endParaRPr lang="ru-RU" sz="1100" b="1" dirty="0"/>
          </a:p>
        </p:txBody>
      </p:sp>
      <p:pic>
        <p:nvPicPr>
          <p:cNvPr id="17"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5">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251520" y="349821"/>
            <a:ext cx="4824536" cy="584775"/>
          </a:xfrm>
          <a:prstGeom prst="rect">
            <a:avLst/>
          </a:prstGeom>
          <a:noFill/>
        </p:spPr>
        <p:txBody>
          <a:bodyPr wrap="square" rtlCol="0">
            <a:spAutoFit/>
          </a:bodyPr>
          <a:lstStyle/>
          <a:p>
            <a:r>
              <a:rPr lang="en-US" sz="3200" b="1" dirty="0" smtClean="0">
                <a:solidFill>
                  <a:schemeClr val="bg1"/>
                </a:solidFill>
              </a:rPr>
              <a:t>Economic potential</a:t>
            </a:r>
            <a:endParaRPr lang="ru-RU" sz="3200" b="1" dirty="0">
              <a:solidFill>
                <a:schemeClr val="bg1"/>
              </a:solidFill>
            </a:endParaRP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20</a:t>
            </a:r>
            <a:endParaRPr lang="ru-RU" sz="2600" b="1" dirty="0">
              <a:cs typeface="Times New Roman" pitchFamily="18" charset="0"/>
            </a:endParaRPr>
          </a:p>
        </p:txBody>
      </p:sp>
    </p:spTree>
    <p:extLst>
      <p:ext uri="{BB962C8B-B14F-4D97-AF65-F5344CB8AC3E}">
        <p14:creationId xmlns:p14="http://schemas.microsoft.com/office/powerpoint/2010/main" val="548031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files\Управление экономического развития и инвестиций\Отдел развития предпринимательства и инвестиций\Инвестиционный паспорт\Раханский_А_IMG_2066_0109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50" t="7000" r="53" b="77160"/>
          <a:stretch/>
        </p:blipFill>
        <p:spPr bwMode="auto">
          <a:xfrm>
            <a:off x="0" y="0"/>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800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23528" y="344270"/>
            <a:ext cx="4824536" cy="584775"/>
          </a:xfrm>
          <a:prstGeom prst="rect">
            <a:avLst/>
          </a:prstGeom>
          <a:noFill/>
        </p:spPr>
        <p:txBody>
          <a:bodyPr wrap="square" rtlCol="0">
            <a:spAutoFit/>
          </a:bodyPr>
          <a:lstStyle/>
          <a:p>
            <a:r>
              <a:rPr lang="en-US" sz="3200" b="1" dirty="0" smtClean="0">
                <a:solidFill>
                  <a:schemeClr val="bg1"/>
                </a:solidFill>
              </a:rPr>
              <a:t>Economic potential</a:t>
            </a:r>
            <a:endParaRPr lang="ru-RU" sz="3200" b="1" dirty="0">
              <a:solidFill>
                <a:schemeClr val="bg1"/>
              </a:solidFill>
            </a:endParaRPr>
          </a:p>
        </p:txBody>
      </p:sp>
      <p:sp>
        <p:nvSpPr>
          <p:cNvPr id="30" name="TextBox 29"/>
          <p:cNvSpPr txBox="1"/>
          <p:nvPr/>
        </p:nvSpPr>
        <p:spPr>
          <a:xfrm>
            <a:off x="323528" y="1268761"/>
            <a:ext cx="4032448" cy="307777"/>
          </a:xfrm>
          <a:prstGeom prst="rect">
            <a:avLst/>
          </a:prstGeom>
          <a:noFill/>
        </p:spPr>
        <p:txBody>
          <a:bodyPr wrap="square" rtlCol="0">
            <a:spAutoFit/>
          </a:bodyPr>
          <a:lstStyle/>
          <a:p>
            <a:pPr algn="ctr"/>
            <a:r>
              <a:rPr lang="en-US" sz="1400" b="1" dirty="0">
                <a:solidFill>
                  <a:schemeClr val="accent6">
                    <a:lumMod val="75000"/>
                  </a:schemeClr>
                </a:solidFill>
              </a:rPr>
              <a:t>Small and medium enterprises (SME)</a:t>
            </a:r>
          </a:p>
        </p:txBody>
      </p:sp>
      <p:cxnSp>
        <p:nvCxnSpPr>
          <p:cNvPr id="31" name="Прямая соединительная линия 3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55068" y="2627897"/>
            <a:ext cx="1200607" cy="452432"/>
          </a:xfrm>
          <a:prstGeom prst="rect">
            <a:avLst/>
          </a:prstGeom>
          <a:noFill/>
        </p:spPr>
        <p:txBody>
          <a:bodyPr wrap="square" rtlCol="0">
            <a:spAutoFit/>
          </a:bodyPr>
          <a:lstStyle/>
          <a:p>
            <a:pPr algn="ctr">
              <a:lnSpc>
                <a:spcPct val="90000"/>
              </a:lnSpc>
              <a:defRPr sz="1100" b="1"/>
            </a:pPr>
            <a:r>
              <a:rPr lang="en-US" dirty="0"/>
              <a:t>Microenterprises</a:t>
            </a:r>
          </a:p>
          <a:p>
            <a:pPr algn="ctr">
              <a:lnSpc>
                <a:spcPct val="90000"/>
              </a:lnSpc>
              <a:defRPr sz="1100"/>
            </a:pPr>
            <a:r>
              <a:rPr lang="en-US" dirty="0"/>
              <a:t> </a:t>
            </a:r>
            <a:r>
              <a:rPr lang="en-US" sz="1500" b="1" dirty="0">
                <a:solidFill>
                  <a:srgbClr val="E46C0A"/>
                </a:solidFill>
              </a:rPr>
              <a:t>95%</a:t>
            </a:r>
            <a:r>
              <a:rPr lang="en-US" dirty="0"/>
              <a:t> </a:t>
            </a:r>
          </a:p>
        </p:txBody>
      </p:sp>
      <p:sp>
        <p:nvSpPr>
          <p:cNvPr id="35" name="TextBox 34"/>
          <p:cNvSpPr txBox="1"/>
          <p:nvPr/>
        </p:nvSpPr>
        <p:spPr>
          <a:xfrm>
            <a:off x="1799691" y="2627896"/>
            <a:ext cx="1319673" cy="452432"/>
          </a:xfrm>
          <a:prstGeom prst="rect">
            <a:avLst/>
          </a:prstGeom>
          <a:noFill/>
        </p:spPr>
        <p:txBody>
          <a:bodyPr wrap="square" rtlCol="0">
            <a:spAutoFit/>
          </a:bodyPr>
          <a:lstStyle/>
          <a:p>
            <a:pPr algn="ctr">
              <a:lnSpc>
                <a:spcPct val="90000"/>
              </a:lnSpc>
              <a:defRPr sz="1100" b="1"/>
            </a:pPr>
            <a:r>
              <a:rPr lang="en-US" dirty="0"/>
              <a:t>Small business enterprises  </a:t>
            </a:r>
            <a:r>
              <a:rPr lang="en-US" sz="1500" b="1" dirty="0">
                <a:solidFill>
                  <a:srgbClr val="E46C0A"/>
                </a:solidFill>
              </a:rPr>
              <a:t>4</a:t>
            </a:r>
            <a:r>
              <a:rPr lang="en-US" sz="1500" dirty="0">
                <a:solidFill>
                  <a:srgbClr val="E46C0A"/>
                </a:solidFill>
              </a:rPr>
              <a:t>,8%</a:t>
            </a:r>
            <a:r>
              <a:rPr lang="en-US" sz="1500" dirty="0"/>
              <a:t> </a:t>
            </a:r>
          </a:p>
        </p:txBody>
      </p:sp>
      <p:sp>
        <p:nvSpPr>
          <p:cNvPr id="36" name="TextBox 35"/>
          <p:cNvSpPr txBox="1"/>
          <p:nvPr/>
        </p:nvSpPr>
        <p:spPr>
          <a:xfrm>
            <a:off x="3119365" y="2629639"/>
            <a:ext cx="1444706" cy="452432"/>
          </a:xfrm>
          <a:prstGeom prst="rect">
            <a:avLst/>
          </a:prstGeom>
          <a:noFill/>
        </p:spPr>
        <p:txBody>
          <a:bodyPr wrap="square" rtlCol="0">
            <a:spAutoFit/>
          </a:bodyPr>
          <a:lstStyle/>
          <a:p>
            <a:pPr algn="ctr">
              <a:lnSpc>
                <a:spcPct val="90000"/>
              </a:lnSpc>
              <a:defRPr sz="1100" b="1"/>
            </a:pPr>
            <a:r>
              <a:rPr lang="en-US" dirty="0"/>
              <a:t>Medium-sized enterprises </a:t>
            </a:r>
            <a:r>
              <a:rPr lang="en-US" sz="1500" dirty="0">
                <a:solidFill>
                  <a:srgbClr val="E46C0A"/>
                </a:solidFill>
              </a:rPr>
              <a:t>0,2%</a:t>
            </a:r>
            <a:r>
              <a:rPr lang="en-US" dirty="0"/>
              <a:t> </a:t>
            </a:r>
          </a:p>
        </p:txBody>
      </p:sp>
      <p:sp>
        <p:nvSpPr>
          <p:cNvPr id="38" name="TextBox 37"/>
          <p:cNvSpPr txBox="1"/>
          <p:nvPr/>
        </p:nvSpPr>
        <p:spPr>
          <a:xfrm>
            <a:off x="251520" y="3140968"/>
            <a:ext cx="4104456" cy="646331"/>
          </a:xfrm>
          <a:prstGeom prst="rect">
            <a:avLst/>
          </a:prstGeom>
          <a:noFill/>
        </p:spPr>
        <p:txBody>
          <a:bodyPr wrap="square" rtlCol="0">
            <a:spAutoFit/>
          </a:bodyPr>
          <a:lstStyle/>
          <a:p>
            <a:pPr algn="just">
              <a:defRPr sz="1200" b="1">
                <a:solidFill>
                  <a:srgbClr val="0070C0"/>
                </a:solidFill>
              </a:defRPr>
            </a:pPr>
            <a:r>
              <a:rPr lang="en-US" dirty="0"/>
              <a:t>The amount of SME</a:t>
            </a:r>
            <a:r>
              <a:rPr lang="en-US" sz="1200" dirty="0">
                <a:solidFill>
                  <a:srgbClr val="000000"/>
                </a:solidFill>
              </a:rPr>
              <a:t> in the average number of employees of all enterprises and organizations of Blagoveshchensk is </a:t>
            </a:r>
            <a:r>
              <a:rPr lang="en-US" sz="1200" b="1" dirty="0">
                <a:solidFill>
                  <a:srgbClr val="0070C0"/>
                </a:solidFill>
              </a:rPr>
              <a:t>70</a:t>
            </a:r>
            <a:r>
              <a:rPr lang="en-US" sz="1200" dirty="0"/>
              <a:t>,1%</a:t>
            </a:r>
            <a:r>
              <a:rPr lang="en-US" sz="1200" dirty="0">
                <a:solidFill>
                  <a:srgbClr val="000000"/>
                </a:solidFill>
              </a:rPr>
              <a:t>.</a:t>
            </a:r>
          </a:p>
        </p:txBody>
      </p:sp>
      <p:sp>
        <p:nvSpPr>
          <p:cNvPr id="39" name="TextBox 38"/>
          <p:cNvSpPr txBox="1"/>
          <p:nvPr/>
        </p:nvSpPr>
        <p:spPr>
          <a:xfrm>
            <a:off x="209331" y="3808584"/>
            <a:ext cx="2478091" cy="770980"/>
          </a:xfrm>
          <a:prstGeom prst="rect">
            <a:avLst/>
          </a:prstGeom>
          <a:noFill/>
        </p:spPr>
        <p:txBody>
          <a:bodyPr wrap="square" rtlCol="0">
            <a:spAutoFit/>
          </a:bodyPr>
          <a:lstStyle/>
          <a:p>
            <a:pPr algn="ctr">
              <a:lnSpc>
                <a:spcPct val="90000"/>
              </a:lnSpc>
              <a:defRPr sz="1100" b="1"/>
            </a:pPr>
            <a:r>
              <a:rPr lang="en-US" dirty="0"/>
              <a:t>Income from products realization (service provision)</a:t>
            </a:r>
          </a:p>
          <a:p>
            <a:pPr algn="ctr">
              <a:lnSpc>
                <a:spcPct val="90000"/>
              </a:lnSpc>
              <a:defRPr sz="1500" b="1">
                <a:solidFill>
                  <a:srgbClr val="E46C0A"/>
                </a:solidFill>
              </a:defRPr>
            </a:pPr>
            <a:r>
              <a:rPr lang="en-US" dirty="0"/>
              <a:t>180 526,9 </a:t>
            </a:r>
          </a:p>
          <a:p>
            <a:pPr algn="ctr">
              <a:lnSpc>
                <a:spcPct val="90000"/>
              </a:lnSpc>
              <a:defRPr sz="1200" b="1">
                <a:solidFill>
                  <a:srgbClr val="E46C0A"/>
                </a:solidFill>
              </a:defRPr>
            </a:pPr>
            <a:r>
              <a:rPr lang="en-US" dirty="0"/>
              <a:t>million rubles</a:t>
            </a:r>
          </a:p>
        </p:txBody>
      </p:sp>
      <p:sp>
        <p:nvSpPr>
          <p:cNvPr id="40" name="TextBox 39"/>
          <p:cNvSpPr txBox="1"/>
          <p:nvPr/>
        </p:nvSpPr>
        <p:spPr>
          <a:xfrm>
            <a:off x="2657603" y="3825252"/>
            <a:ext cx="1656184" cy="618631"/>
          </a:xfrm>
          <a:prstGeom prst="rect">
            <a:avLst/>
          </a:prstGeom>
          <a:noFill/>
        </p:spPr>
        <p:txBody>
          <a:bodyPr wrap="square" rtlCol="0">
            <a:spAutoFit/>
          </a:bodyPr>
          <a:lstStyle/>
          <a:p>
            <a:pPr algn="ctr">
              <a:lnSpc>
                <a:spcPct val="90000"/>
              </a:lnSpc>
              <a:defRPr sz="1100" b="1"/>
            </a:pPr>
            <a:r>
              <a:rPr lang="fr-FR" dirty="0"/>
              <a:t>Tax revenue</a:t>
            </a:r>
          </a:p>
          <a:p>
            <a:pPr algn="ctr">
              <a:lnSpc>
                <a:spcPct val="90000"/>
              </a:lnSpc>
              <a:defRPr sz="1500" b="1">
                <a:solidFill>
                  <a:srgbClr val="E46C0A"/>
                </a:solidFill>
              </a:defRPr>
            </a:pPr>
            <a:r>
              <a:rPr lang="fr-FR" dirty="0"/>
              <a:t>19 416,2 </a:t>
            </a:r>
          </a:p>
          <a:p>
            <a:pPr algn="ctr">
              <a:lnSpc>
                <a:spcPct val="90000"/>
              </a:lnSpc>
              <a:defRPr sz="1200" b="1">
                <a:solidFill>
                  <a:srgbClr val="E46C0A"/>
                </a:solidFill>
              </a:defRPr>
            </a:pPr>
            <a:r>
              <a:rPr lang="fr-FR" dirty="0"/>
              <a:t>million rubles</a:t>
            </a:r>
          </a:p>
        </p:txBody>
      </p:sp>
      <p:sp>
        <p:nvSpPr>
          <p:cNvPr id="3" name="TextBox 2"/>
          <p:cNvSpPr txBox="1"/>
          <p:nvPr/>
        </p:nvSpPr>
        <p:spPr>
          <a:xfrm>
            <a:off x="539552" y="4509121"/>
            <a:ext cx="3528392" cy="276999"/>
          </a:xfrm>
          <a:prstGeom prst="rect">
            <a:avLst/>
          </a:prstGeom>
          <a:noFill/>
        </p:spPr>
        <p:txBody>
          <a:bodyPr wrap="square" rtlCol="0">
            <a:spAutoFit/>
          </a:bodyPr>
          <a:lstStyle/>
          <a:p>
            <a:pPr algn="ctr">
              <a:spcBef>
                <a:spcPct val="20000"/>
              </a:spcBef>
            </a:pPr>
            <a:r>
              <a:rPr lang="en-US" sz="1200" b="1" dirty="0">
                <a:solidFill>
                  <a:srgbClr val="0066CC"/>
                </a:solidFill>
              </a:rPr>
              <a:t>Support for SMEs</a:t>
            </a:r>
          </a:p>
        </p:txBody>
      </p:sp>
      <p:sp>
        <p:nvSpPr>
          <p:cNvPr id="32" name="TextBox 31"/>
          <p:cNvSpPr txBox="1"/>
          <p:nvPr/>
        </p:nvSpPr>
        <p:spPr>
          <a:xfrm>
            <a:off x="4716016" y="1268760"/>
            <a:ext cx="4032448" cy="523220"/>
          </a:xfrm>
          <a:prstGeom prst="rect">
            <a:avLst/>
          </a:prstGeom>
          <a:noFill/>
        </p:spPr>
        <p:txBody>
          <a:bodyPr wrap="square" rtlCol="0">
            <a:spAutoFit/>
          </a:bodyPr>
          <a:lstStyle/>
          <a:p>
            <a:pPr algn="ctr"/>
            <a:r>
              <a:rPr lang="en-US" sz="1400" b="1" dirty="0" smtClean="0">
                <a:solidFill>
                  <a:schemeClr val="accent6">
                    <a:lumMod val="75000"/>
                  </a:schemeClr>
                </a:solidFill>
              </a:rPr>
              <a:t>The structure of small business enterprises in types of economic activities</a:t>
            </a:r>
          </a:p>
        </p:txBody>
      </p:sp>
      <p:sp>
        <p:nvSpPr>
          <p:cNvPr id="22" name="TextBox 21"/>
          <p:cNvSpPr txBox="1"/>
          <p:nvPr/>
        </p:nvSpPr>
        <p:spPr>
          <a:xfrm>
            <a:off x="251520" y="4725145"/>
            <a:ext cx="4104456" cy="1446550"/>
          </a:xfrm>
          <a:prstGeom prst="rect">
            <a:avLst/>
          </a:prstGeom>
          <a:noFill/>
        </p:spPr>
        <p:txBody>
          <a:bodyPr wrap="square" rtlCol="0">
            <a:spAutoFit/>
          </a:bodyPr>
          <a:lstStyle/>
          <a:p>
            <a:pPr algn="just"/>
            <a:r>
              <a:rPr lang="en-US" sz="1100" dirty="0"/>
              <a:t>Support for SMEs on the territory of Blagoveshchensk city is realized within the framework of municipal program </a:t>
            </a:r>
            <a:r>
              <a:rPr lang="en-US" sz="1100" b="1" dirty="0"/>
              <a:t>“SMEs and Tourism Development in Blagoveshchensk City Area”</a:t>
            </a:r>
            <a:r>
              <a:rPr lang="en-US" sz="1100" dirty="0"/>
              <a:t>, which includes </a:t>
            </a:r>
            <a:r>
              <a:rPr lang="en-US" sz="1100" b="1" dirty="0"/>
              <a:t>“SMEs Development in Blagoveshchensk City” </a:t>
            </a:r>
            <a:r>
              <a:rPr lang="en-US" sz="1100" dirty="0"/>
              <a:t>subprogram. This was approved by decree (03.10.2014 </a:t>
            </a:r>
            <a:r>
              <a:rPr lang="ru-RU" sz="1100" dirty="0"/>
              <a:t>№</a:t>
            </a:r>
            <a:r>
              <a:rPr lang="en-US" sz="1100" dirty="0"/>
              <a:t> 4129) of Blagoveshchensk city administration. </a:t>
            </a:r>
          </a:p>
          <a:p>
            <a:pPr algn="just"/>
            <a:r>
              <a:rPr lang="en-US" sz="1100" dirty="0"/>
              <a:t>Support for SMEs includes financial, property, informational, consulting and organizational support services.</a:t>
            </a:r>
          </a:p>
        </p:txBody>
      </p:sp>
      <p:sp>
        <p:nvSpPr>
          <p:cNvPr id="21" name="Прямоугольник 20"/>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21</a:t>
            </a:r>
            <a:endParaRPr lang="ru-RU" sz="2600" b="1" dirty="0">
              <a:cs typeface="Times New Roman" pitchFamily="18" charset="0"/>
            </a:endParaRPr>
          </a:p>
        </p:txBody>
      </p:sp>
      <p:graphicFrame>
        <p:nvGraphicFramePr>
          <p:cNvPr id="24" name="Диаграмма 23"/>
          <p:cNvGraphicFramePr/>
          <p:nvPr>
            <p:extLst>
              <p:ext uri="{D42A27DB-BD31-4B8C-83A1-F6EECF244321}">
                <p14:modId xmlns:p14="http://schemas.microsoft.com/office/powerpoint/2010/main" val="2758278266"/>
              </p:ext>
            </p:extLst>
          </p:nvPr>
        </p:nvGraphicFramePr>
        <p:xfrm>
          <a:off x="4572000" y="1"/>
          <a:ext cx="4541915" cy="688538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17897" y="1529409"/>
            <a:ext cx="4138079" cy="1015663"/>
          </a:xfrm>
          <a:prstGeom prst="rect">
            <a:avLst/>
          </a:prstGeom>
          <a:noFill/>
        </p:spPr>
        <p:txBody>
          <a:bodyPr wrap="square" rtlCol="0">
            <a:spAutoFit/>
          </a:bodyPr>
          <a:lstStyle/>
          <a:p>
            <a:pPr algn="just"/>
            <a:r>
              <a:rPr lang="en-US" sz="1200" b="1" dirty="0" smtClean="0">
                <a:solidFill>
                  <a:srgbClr val="0070C0"/>
                </a:solidFill>
              </a:rPr>
              <a:t>Total amount of small </a:t>
            </a:r>
            <a:r>
              <a:rPr lang="en-US" sz="1200" b="1" dirty="0">
                <a:solidFill>
                  <a:srgbClr val="0070C0"/>
                </a:solidFill>
              </a:rPr>
              <a:t> </a:t>
            </a:r>
            <a:r>
              <a:rPr lang="en-US" sz="1200" dirty="0" smtClean="0"/>
              <a:t>(including microenterprises) </a:t>
            </a:r>
            <a:r>
              <a:rPr lang="en-US" sz="1200" b="1" dirty="0" smtClean="0">
                <a:solidFill>
                  <a:srgbClr val="0070C0"/>
                </a:solidFill>
              </a:rPr>
              <a:t>and medium enterprises </a:t>
            </a:r>
            <a:r>
              <a:rPr lang="en-US" sz="1200" dirty="0" smtClean="0"/>
              <a:t>(excluding sole trader) were </a:t>
            </a:r>
            <a:r>
              <a:rPr lang="en-US" sz="1200" b="1" dirty="0" smtClean="0"/>
              <a:t>6545</a:t>
            </a:r>
            <a:r>
              <a:rPr lang="en-US" sz="1200" dirty="0" smtClean="0"/>
              <a:t> units in 2023. There were </a:t>
            </a:r>
            <a:r>
              <a:rPr lang="en-US" sz="1200" b="1" dirty="0" smtClean="0"/>
              <a:t>7529</a:t>
            </a:r>
            <a:r>
              <a:rPr lang="en-US" sz="1200" b="1" dirty="0" smtClean="0">
                <a:solidFill>
                  <a:srgbClr val="0070C0"/>
                </a:solidFill>
              </a:rPr>
              <a:t> </a:t>
            </a:r>
            <a:r>
              <a:rPr lang="en-US" sz="1200" dirty="0" smtClean="0"/>
              <a:t>sole traders in 01.01.2024</a:t>
            </a:r>
            <a:r>
              <a:rPr lang="en-US" sz="1200" dirty="0"/>
              <a:t>.</a:t>
            </a:r>
            <a:endParaRPr lang="en-US" sz="1200" dirty="0" smtClean="0"/>
          </a:p>
          <a:p>
            <a:pPr algn="just"/>
            <a:r>
              <a:rPr lang="en-US" sz="1200" b="1" dirty="0" smtClean="0">
                <a:solidFill>
                  <a:srgbClr val="0070C0"/>
                </a:solidFill>
              </a:rPr>
              <a:t>The main share </a:t>
            </a:r>
            <a:r>
              <a:rPr lang="en-US" sz="1200" dirty="0" smtClean="0"/>
              <a:t>in total number of small and medium-sized businesses is:</a:t>
            </a:r>
            <a:endParaRPr lang="ru-RU" sz="1200" dirty="0"/>
          </a:p>
        </p:txBody>
      </p:sp>
    </p:spTree>
    <p:extLst>
      <p:ext uri="{BB962C8B-B14F-4D97-AF65-F5344CB8AC3E}">
        <p14:creationId xmlns:p14="http://schemas.microsoft.com/office/powerpoint/2010/main" val="69671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3 (1).jpg"/>
          <p:cNvPicPr>
            <a:picLocks noChangeAspect="1" noChangeArrowheads="1"/>
          </p:cNvPicPr>
          <p:nvPr/>
        </p:nvPicPr>
        <p:blipFill rotWithShape="1">
          <a:blip r:embed="rId2">
            <a:extLst>
              <a:ext uri="{28A0092B-C50C-407E-A947-70E740481C1C}">
                <a14:useLocalDpi xmlns:a14="http://schemas.microsoft.com/office/drawing/2010/main" val="0"/>
              </a:ext>
            </a:extLst>
          </a:blip>
          <a:srcRect l="7156" r="14679"/>
          <a:stretch/>
        </p:blipFill>
        <p:spPr bwMode="auto">
          <a:xfrm>
            <a:off x="0" y="-14670"/>
            <a:ext cx="9143999" cy="687267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22</a:t>
            </a:r>
            <a:endParaRPr lang="ru-RU" sz="2600" b="1" dirty="0">
              <a:cs typeface="Times New Roman" pitchFamily="18" charset="0"/>
            </a:endParaRPr>
          </a:p>
        </p:txBody>
      </p:sp>
    </p:spTree>
    <p:extLst>
      <p:ext uri="{BB962C8B-B14F-4D97-AF65-F5344CB8AC3E}">
        <p14:creationId xmlns:p14="http://schemas.microsoft.com/office/powerpoint/2010/main" val="3840855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16150"/>
            <a:ext cx="4580741" cy="584775"/>
          </a:xfrm>
          <a:prstGeom prst="rect">
            <a:avLst/>
          </a:prstGeom>
        </p:spPr>
        <p:txBody>
          <a:bodyPr wrap="none">
            <a:spAutoFit/>
          </a:bodyPr>
          <a:lstStyle/>
          <a:p>
            <a:r>
              <a:rPr lang="en-US" sz="3200" b="1" dirty="0" smtClean="0">
                <a:solidFill>
                  <a:schemeClr val="bg1"/>
                </a:solidFill>
                <a:cs typeface="Arial" pitchFamily="34" charset="0"/>
              </a:rPr>
              <a:t>Investment attractiveness</a:t>
            </a:r>
            <a:endParaRPr lang="ru-RU" sz="3200" dirty="0">
              <a:solidFill>
                <a:schemeClr val="bg1"/>
              </a:solidFill>
              <a:cs typeface="Arial" pitchFamily="34" charset="0"/>
            </a:endParaRPr>
          </a:p>
        </p:txBody>
      </p:sp>
      <p:sp>
        <p:nvSpPr>
          <p:cNvPr id="10" name="Объект 8"/>
          <p:cNvSpPr txBox="1">
            <a:spLocks/>
          </p:cNvSpPr>
          <p:nvPr/>
        </p:nvSpPr>
        <p:spPr>
          <a:xfrm>
            <a:off x="4572000" y="1700808"/>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50"/>
              </a:spcBef>
              <a:buClr>
                <a:srgbClr val="0070C0"/>
              </a:buClr>
              <a:buNone/>
            </a:pPr>
            <a:endParaRPr lang="ru-RU" sz="950" b="1" dirty="0">
              <a:solidFill>
                <a:srgbClr val="0070C0"/>
              </a:solidFill>
            </a:endParaRPr>
          </a:p>
        </p:txBody>
      </p:sp>
      <p:sp>
        <p:nvSpPr>
          <p:cNvPr id="11" name="TextBox 10"/>
          <p:cNvSpPr txBox="1"/>
          <p:nvPr/>
        </p:nvSpPr>
        <p:spPr>
          <a:xfrm>
            <a:off x="4607116" y="5229859"/>
            <a:ext cx="4427984" cy="307777"/>
          </a:xfrm>
          <a:prstGeom prst="rect">
            <a:avLst/>
          </a:prstGeom>
          <a:noFill/>
        </p:spPr>
        <p:txBody>
          <a:bodyPr wrap="square" rtlCol="0">
            <a:spAutoFit/>
          </a:bodyPr>
          <a:lstStyle/>
          <a:p>
            <a:pPr algn="ctr"/>
            <a:r>
              <a:rPr lang="en-US" sz="1400" b="1" dirty="0">
                <a:solidFill>
                  <a:schemeClr val="accent6">
                    <a:lumMod val="75000"/>
                  </a:schemeClr>
                </a:solidFill>
              </a:rPr>
              <a:t>“Growth points” of the city of Blagoveshchensk</a:t>
            </a: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7704" y="1557281"/>
            <a:ext cx="4088172" cy="5078313"/>
          </a:xfrm>
          <a:prstGeom prst="rect">
            <a:avLst/>
          </a:prstGeom>
          <a:noFill/>
        </p:spPr>
        <p:txBody>
          <a:bodyPr wrap="square" rtlCol="0">
            <a:spAutoFit/>
          </a:bodyPr>
          <a:lstStyle/>
          <a:p>
            <a:pPr algn="just">
              <a:defRPr sz="1300" b="1">
                <a:solidFill>
                  <a:srgbClr val="0070C0"/>
                </a:solidFill>
              </a:defRPr>
            </a:pPr>
            <a:r>
              <a:rPr lang="en-US" dirty="0"/>
              <a:t>Scale</a:t>
            </a:r>
          </a:p>
          <a:p>
            <a:pPr algn="just">
              <a:spcBef>
                <a:spcPts val="600"/>
              </a:spcBef>
              <a:defRPr sz="1100"/>
            </a:pPr>
            <a:r>
              <a:rPr lang="en-US" dirty="0"/>
              <a:t>Blagoveshchensk is the administrative center of Amur region.  Population — </a:t>
            </a:r>
            <a:r>
              <a:rPr lang="en-US" b="1" dirty="0" smtClean="0">
                <a:solidFill>
                  <a:srgbClr val="E46C0A"/>
                </a:solidFill>
              </a:rPr>
              <a:t>245,6 </a:t>
            </a:r>
            <a:r>
              <a:rPr lang="en-US" dirty="0" smtClean="0"/>
              <a:t> </a:t>
            </a:r>
            <a:r>
              <a:rPr lang="en-US" dirty="0"/>
              <a:t>thousand people. It is the sixth biggest city in the Far </a:t>
            </a:r>
            <a:r>
              <a:rPr lang="en-US" dirty="0" smtClean="0"/>
              <a:t>East</a:t>
            </a:r>
            <a:r>
              <a:rPr lang="ru-RU" dirty="0" smtClean="0"/>
              <a:t>.</a:t>
            </a:r>
          </a:p>
          <a:p>
            <a:pPr algn="just">
              <a:spcBef>
                <a:spcPts val="600"/>
              </a:spcBef>
              <a:defRPr sz="1100"/>
            </a:pPr>
            <a:endParaRPr lang="en-US" dirty="0"/>
          </a:p>
          <a:p>
            <a:pPr algn="just">
              <a:defRPr sz="1300" b="1">
                <a:solidFill>
                  <a:srgbClr val="0070C0"/>
                </a:solidFill>
              </a:defRPr>
            </a:pPr>
            <a:r>
              <a:rPr lang="en-US" dirty="0"/>
              <a:t>Advantageous geographical location</a:t>
            </a:r>
          </a:p>
          <a:p>
            <a:pPr algn="just">
              <a:defRPr sz="1100"/>
            </a:pPr>
            <a:r>
              <a:rPr lang="en-US" dirty="0"/>
              <a:t>The city is located on the left bank of the Amur river and on the right one of the Zeya river. It is the only one among other regional centers of the Russian Federation which is located on the state border. Chinese city of </a:t>
            </a:r>
            <a:r>
              <a:rPr lang="en-US" dirty="0" err="1"/>
              <a:t>Heihe</a:t>
            </a:r>
            <a:r>
              <a:rPr lang="en-US" dirty="0"/>
              <a:t> is on the right bank of the Amur river. There is a railway which provides railway junction with the Trans-Siberian Railway.</a:t>
            </a:r>
          </a:p>
          <a:p>
            <a:pPr algn="just">
              <a:defRPr sz="1300" b="1">
                <a:solidFill>
                  <a:srgbClr val="0070C0"/>
                </a:solidFill>
              </a:defRPr>
            </a:pPr>
            <a:r>
              <a:rPr lang="en-US" dirty="0"/>
              <a:t>Developed education system</a:t>
            </a:r>
          </a:p>
          <a:p>
            <a:pPr algn="just">
              <a:defRPr sz="1100"/>
            </a:pPr>
            <a:r>
              <a:rPr lang="en-US" dirty="0"/>
              <a:t>The city has the developed system of colleges, universities and research </a:t>
            </a:r>
            <a:r>
              <a:rPr lang="en-US" dirty="0" err="1"/>
              <a:t>institutuons</a:t>
            </a:r>
            <a:r>
              <a:rPr lang="en-US" dirty="0"/>
              <a:t>.</a:t>
            </a:r>
          </a:p>
          <a:p>
            <a:pPr algn="just">
              <a:defRPr sz="1300" b="1">
                <a:solidFill>
                  <a:srgbClr val="0070C0"/>
                </a:solidFill>
              </a:defRPr>
            </a:pPr>
            <a:r>
              <a:rPr lang="en-US" dirty="0"/>
              <a:t>Developed business infrastructure</a:t>
            </a:r>
          </a:p>
          <a:p>
            <a:pPr algn="just">
              <a:defRPr sz="1100"/>
            </a:pPr>
            <a:r>
              <a:rPr lang="en-US" dirty="0"/>
              <a:t>In Blagoveshchensk there are:  </a:t>
            </a:r>
            <a:r>
              <a:rPr lang="en-US" b="1" dirty="0" smtClean="0">
                <a:solidFill>
                  <a:srgbClr val="E46C0A"/>
                </a:solidFill>
              </a:rPr>
              <a:t>23</a:t>
            </a:r>
            <a:r>
              <a:rPr lang="en-US" dirty="0" smtClean="0"/>
              <a:t> </a:t>
            </a:r>
            <a:r>
              <a:rPr lang="en-US" dirty="0"/>
              <a:t>credit organizations, </a:t>
            </a:r>
            <a:r>
              <a:rPr lang="en-US" b="1" dirty="0">
                <a:solidFill>
                  <a:srgbClr val="E46C0A"/>
                </a:solidFill>
              </a:rPr>
              <a:t>13</a:t>
            </a:r>
            <a:r>
              <a:rPr lang="en-US" dirty="0"/>
              <a:t> insurance organizations, </a:t>
            </a:r>
            <a:r>
              <a:rPr lang="en-US" b="1" dirty="0" smtClean="0">
                <a:solidFill>
                  <a:srgbClr val="E46C0A"/>
                </a:solidFill>
              </a:rPr>
              <a:t>13</a:t>
            </a:r>
            <a:r>
              <a:rPr lang="en-US" dirty="0" smtClean="0"/>
              <a:t> </a:t>
            </a:r>
            <a:r>
              <a:rPr lang="en-US" dirty="0"/>
              <a:t>leasing companies; consulting, advertising and employment agencies; audit firms. </a:t>
            </a:r>
          </a:p>
          <a:p>
            <a:pPr algn="just">
              <a:defRPr sz="1300" b="1">
                <a:solidFill>
                  <a:srgbClr val="0070C0"/>
                </a:solidFill>
              </a:defRPr>
            </a:pPr>
            <a:r>
              <a:rPr lang="en-US" dirty="0"/>
              <a:t>City attractiveness </a:t>
            </a:r>
          </a:p>
          <a:p>
            <a:pPr algn="just">
              <a:defRPr sz="1100"/>
            </a:pPr>
            <a:r>
              <a:rPr lang="en-US" dirty="0"/>
              <a:t>Blagoveshchensk has the developed real estate and consumer market, high availability of medical organizations and institutions of health, education and culture</a:t>
            </a:r>
            <a:r>
              <a:rPr lang="en-US" dirty="0" smtClean="0"/>
              <a:t>.</a:t>
            </a:r>
            <a:endParaRPr lang="ru-RU" dirty="0" smtClean="0"/>
          </a:p>
          <a:p>
            <a:pPr algn="just">
              <a:defRPr sz="1100"/>
            </a:pPr>
            <a:endParaRPr lang="en-US" dirty="0"/>
          </a:p>
          <a:p>
            <a:pPr>
              <a:defRPr sz="1300" b="1">
                <a:solidFill>
                  <a:srgbClr val="0070C0"/>
                </a:solidFill>
              </a:defRPr>
            </a:pPr>
            <a:r>
              <a:rPr lang="en-US" dirty="0"/>
              <a:t>Resources</a:t>
            </a:r>
          </a:p>
          <a:p>
            <a:pPr algn="just">
              <a:spcBef>
                <a:spcPts val="600"/>
              </a:spcBef>
              <a:defRPr sz="1100"/>
            </a:pPr>
            <a:r>
              <a:rPr lang="en-US" dirty="0"/>
              <a:t>There is the resource base for enterprises which work in sphere of producing building materials and food products.</a:t>
            </a:r>
          </a:p>
        </p:txBody>
      </p:sp>
      <p:sp>
        <p:nvSpPr>
          <p:cNvPr id="12" name="TextBox 11"/>
          <p:cNvSpPr txBox="1"/>
          <p:nvPr/>
        </p:nvSpPr>
        <p:spPr>
          <a:xfrm>
            <a:off x="179511" y="1249504"/>
            <a:ext cx="4384559" cy="307777"/>
          </a:xfrm>
          <a:prstGeom prst="rect">
            <a:avLst/>
          </a:prstGeom>
          <a:noFill/>
        </p:spPr>
        <p:txBody>
          <a:bodyPr wrap="square" rtlCol="0">
            <a:spAutoFit/>
          </a:bodyPr>
          <a:lstStyle/>
          <a:p>
            <a:pPr algn="ctr"/>
            <a:r>
              <a:rPr lang="en-US" sz="1400" b="1" dirty="0">
                <a:solidFill>
                  <a:schemeClr val="accent6">
                    <a:lumMod val="75000"/>
                  </a:schemeClr>
                </a:solidFill>
              </a:rPr>
              <a:t>Competitive advantages</a:t>
            </a:r>
          </a:p>
        </p:txBody>
      </p:sp>
      <p:sp>
        <p:nvSpPr>
          <p:cNvPr id="13" name="TextBox 12"/>
          <p:cNvSpPr txBox="1"/>
          <p:nvPr/>
        </p:nvSpPr>
        <p:spPr>
          <a:xfrm>
            <a:off x="4688154" y="1272188"/>
            <a:ext cx="4088172" cy="4013406"/>
          </a:xfrm>
          <a:prstGeom prst="rect">
            <a:avLst/>
          </a:prstGeom>
          <a:noFill/>
        </p:spPr>
        <p:txBody>
          <a:bodyPr wrap="square" rtlCol="0">
            <a:spAutoFit/>
          </a:bodyPr>
          <a:lstStyle/>
          <a:p>
            <a:pPr lvl="0" hangingPunct="0">
              <a:defRPr sz="1300" b="1">
                <a:solidFill>
                  <a:srgbClr val="0070C0"/>
                </a:solidFill>
              </a:defRPr>
            </a:pPr>
            <a:r>
              <a:rPr lang="en-US" sz="1300" b="1" kern="0" dirty="0">
                <a:solidFill>
                  <a:srgbClr val="0070C0"/>
                </a:solidFill>
                <a:cs typeface="Calibri"/>
                <a:sym typeface="Calibri"/>
              </a:rPr>
              <a:t>Modern development  institutes </a:t>
            </a:r>
          </a:p>
          <a:p>
            <a:pPr lvl="0" algn="just" hangingPunct="0">
              <a:spcBef>
                <a:spcPts val="300"/>
              </a:spcBef>
              <a:defRPr sz="1100"/>
            </a:pPr>
            <a:r>
              <a:rPr lang="en-US" sz="1100" kern="0" dirty="0">
                <a:solidFill>
                  <a:srgbClr val="000000"/>
                </a:solidFill>
                <a:cs typeface="Calibri"/>
                <a:sym typeface="Calibri"/>
              </a:rPr>
              <a:t>Regional and municipal institutions, institutes of modern development are located on the territory of Blagoveshchensk:</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 Business and Investment Support Center "My Business"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Agency of the Amur Region for Attracting Investments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Credit assistance fund of SME of Amur region</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Council of improving investment climate and developing entrepreneurship under the lead of the mayor of Blagoveshchensk</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Amur Regional Microcredit Company</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 Blagoveshchensk city Multifunctional center of providing state and municipal services</a:t>
            </a:r>
          </a:p>
          <a:p>
            <a:pPr marL="72000" lvl="0" algn="just" hangingPunct="0">
              <a:lnSpc>
                <a:spcPct val="90000"/>
              </a:lnSpc>
              <a:spcBef>
                <a:spcPts val="300"/>
              </a:spcBef>
              <a:buSzPct val="100000"/>
              <a:defRPr sz="1100"/>
            </a:pPr>
            <a:endParaRPr lang="en-US" sz="1100" kern="0" dirty="0">
              <a:solidFill>
                <a:srgbClr val="000000"/>
              </a:solidFill>
              <a:cs typeface="Calibri"/>
              <a:sym typeface="Calibri"/>
            </a:endParaRPr>
          </a:p>
          <a:p>
            <a:pPr lvl="0" indent="72000" algn="just" hangingPunct="0">
              <a:lnSpc>
                <a:spcPct val="90000"/>
              </a:lnSpc>
              <a:spcBef>
                <a:spcPts val="300"/>
              </a:spcBef>
              <a:defRPr sz="1100"/>
            </a:pPr>
            <a:r>
              <a:rPr lang="en-US" sz="1100" kern="0" dirty="0">
                <a:solidFill>
                  <a:srgbClr val="000000"/>
                </a:solidFill>
                <a:cs typeface="Calibri"/>
                <a:sym typeface="Calibri"/>
              </a:rPr>
              <a:t>Amur Regional Chamber of Industry and Commerce, OPORA Russia, Business Russia, Industrialists, Entrepreneurs and Employers Union of the Amur Region, institute authorized to protect the rights of entrepreneurs and many others are all-Russian organizations which represent small business enterprises.</a:t>
            </a:r>
          </a:p>
          <a:p>
            <a:pPr lvl="0" indent="72000" algn="just" hangingPunct="0">
              <a:lnSpc>
                <a:spcPct val="90000"/>
              </a:lnSpc>
              <a:spcBef>
                <a:spcPts val="300"/>
              </a:spcBef>
              <a:defRPr sz="1400"/>
            </a:pPr>
            <a:r>
              <a:rPr lang="en-US" sz="1400" kern="0" dirty="0">
                <a:solidFill>
                  <a:srgbClr val="000000"/>
                </a:solidFill>
                <a:cs typeface="Calibri"/>
                <a:sym typeface="Calibri"/>
              </a:rPr>
              <a:t> </a:t>
            </a:r>
            <a:r>
              <a:rPr lang="en-US" sz="1300" b="1" kern="0" dirty="0">
                <a:solidFill>
                  <a:srgbClr val="0070C0"/>
                </a:solidFill>
                <a:cs typeface="Calibri"/>
                <a:sym typeface="Calibri"/>
              </a:rPr>
              <a:t>Individual approach to investors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Equal treatment for domestic and foreign investors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Complete project support in the "one stop" regime</a:t>
            </a:r>
          </a:p>
        </p:txBody>
      </p:sp>
      <p:sp>
        <p:nvSpPr>
          <p:cNvPr id="3" name="Прямоугольник 2"/>
          <p:cNvSpPr/>
          <p:nvPr/>
        </p:nvSpPr>
        <p:spPr>
          <a:xfrm>
            <a:off x="4666553" y="5570385"/>
            <a:ext cx="4353334" cy="626325"/>
          </a:xfrm>
          <a:prstGeom prst="rect">
            <a:avLst/>
          </a:prstGeom>
        </p:spPr>
        <p:txBody>
          <a:bodyPr wrap="square">
            <a:spAutoFit/>
          </a:bodyPr>
          <a:lstStyle/>
          <a:p>
            <a:pPr marL="179999" indent="-179999" algn="just">
              <a:lnSpc>
                <a:spcPct val="90000"/>
              </a:lnSpc>
              <a:spcBef>
                <a:spcPts val="300"/>
              </a:spcBef>
              <a:buClr>
                <a:srgbClr val="0070C0"/>
              </a:buClr>
              <a:buSzPct val="100000"/>
              <a:buChar char="▪"/>
              <a:defRPr sz="1100"/>
            </a:pPr>
            <a:r>
              <a:rPr lang="en-US" dirty="0"/>
              <a:t>Tourism and recreation</a:t>
            </a:r>
          </a:p>
          <a:p>
            <a:pPr marL="179999" indent="-179999" algn="just">
              <a:lnSpc>
                <a:spcPct val="90000"/>
              </a:lnSpc>
              <a:spcBef>
                <a:spcPts val="300"/>
              </a:spcBef>
              <a:buClr>
                <a:srgbClr val="0070C0"/>
              </a:buClr>
              <a:buSzPct val="100000"/>
              <a:buChar char="▪"/>
              <a:defRPr sz="1100"/>
            </a:pPr>
            <a:r>
              <a:rPr lang="en-US" dirty="0"/>
              <a:t>Logistics and connection</a:t>
            </a:r>
          </a:p>
          <a:p>
            <a:pPr marL="179999" indent="-179999" algn="just">
              <a:lnSpc>
                <a:spcPct val="90000"/>
              </a:lnSpc>
              <a:spcBef>
                <a:spcPts val="300"/>
              </a:spcBef>
              <a:buClr>
                <a:srgbClr val="0070C0"/>
              </a:buClr>
              <a:buSzPct val="100000"/>
              <a:buChar char="▪"/>
              <a:defRPr sz="1100"/>
            </a:pPr>
            <a:r>
              <a:rPr lang="en-US" dirty="0"/>
              <a:t>Processing industry</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23</a:t>
            </a:r>
            <a:endParaRPr lang="ru-RU" sz="2600" b="1" dirty="0">
              <a:cs typeface="Times New Roman" pitchFamily="18" charset="0"/>
            </a:endParaRPr>
          </a:p>
        </p:txBody>
      </p:sp>
    </p:spTree>
    <p:extLst>
      <p:ext uri="{BB962C8B-B14F-4D97-AF65-F5344CB8AC3E}">
        <p14:creationId xmlns:p14="http://schemas.microsoft.com/office/powerpoint/2010/main" val="577857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666" y="1124744"/>
            <a:ext cx="3744416" cy="338554"/>
          </a:xfrm>
          <a:prstGeom prst="rect">
            <a:avLst/>
          </a:prstGeom>
          <a:noFill/>
        </p:spPr>
        <p:txBody>
          <a:bodyPr wrap="square" rtlCol="0">
            <a:spAutoFit/>
          </a:bodyPr>
          <a:lstStyle/>
          <a:p>
            <a:pPr algn="ctr"/>
            <a:r>
              <a:rPr lang="en-US" sz="1600" b="1" dirty="0">
                <a:solidFill>
                  <a:schemeClr val="accent6">
                    <a:lumMod val="75000"/>
                  </a:schemeClr>
                </a:solidFill>
              </a:rPr>
              <a:t>State support of investment activity</a:t>
            </a:r>
          </a:p>
        </p:txBody>
      </p:sp>
      <p:sp>
        <p:nvSpPr>
          <p:cNvPr id="9" name="Объект 2"/>
          <p:cNvSpPr>
            <a:spLocks noGrp="1"/>
          </p:cNvSpPr>
          <p:nvPr>
            <p:ph sz="half" idx="1"/>
          </p:nvPr>
        </p:nvSpPr>
        <p:spPr>
          <a:xfrm>
            <a:off x="107504" y="1556792"/>
            <a:ext cx="4388296" cy="4968552"/>
          </a:xfrm>
        </p:spPr>
        <p:txBody>
          <a:bodyPr>
            <a:noAutofit/>
          </a:bodyPr>
          <a:lstStyle/>
          <a:p>
            <a:pPr marL="179999" lvl="0" indent="-179999" algn="just">
              <a:spcBef>
                <a:spcPts val="200"/>
              </a:spcBef>
              <a:buSzPct val="100000"/>
              <a:buFontTx/>
              <a:buChar char="▪"/>
              <a:defRPr sz="1100" b="1">
                <a:solidFill>
                  <a:srgbClr val="0070C0"/>
                </a:solidFill>
              </a:defRPr>
            </a:pPr>
            <a:r>
              <a:rPr lang="en-US" sz="1100" b="1" kern="0" dirty="0">
                <a:solidFill>
                  <a:srgbClr val="0070C0"/>
                </a:solidFill>
                <a:cs typeface="Calibri"/>
                <a:sym typeface="Calibri"/>
              </a:rPr>
              <a:t>Tax preferences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Establishment of differentiated tax rates</a:t>
            </a:r>
            <a:r>
              <a:rPr lang="en-US" sz="1000" kern="0" dirty="0">
                <a:solidFill>
                  <a:srgbClr val="000000"/>
                </a:solidFill>
                <a:cs typeface="Calibri"/>
                <a:sym typeface="Calibri"/>
              </a:rPr>
              <a:t> for corporate property tax of certain taxpayers' categories;</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reduced </a:t>
            </a:r>
            <a:r>
              <a:rPr lang="en-US" sz="1000" b="1" kern="0" dirty="0">
                <a:solidFill>
                  <a:srgbClr val="000000"/>
                </a:solidFill>
                <a:cs typeface="Calibri"/>
                <a:sym typeface="Calibri"/>
              </a:rPr>
              <a:t>profit taxes</a:t>
            </a:r>
            <a:r>
              <a:rPr lang="en-US" sz="1000" kern="0" dirty="0">
                <a:solidFill>
                  <a:srgbClr val="000000"/>
                </a:solidFill>
                <a:cs typeface="Calibri"/>
                <a:sym typeface="Calibri"/>
              </a:rPr>
              <a:t>, which should be entered in Amur region budget at the rate of </a:t>
            </a:r>
            <a:r>
              <a:rPr lang="en-US" sz="1000" b="1" kern="0" dirty="0">
                <a:solidFill>
                  <a:srgbClr val="000000"/>
                </a:solidFill>
                <a:cs typeface="Calibri"/>
                <a:sym typeface="Calibri"/>
              </a:rPr>
              <a:t>13,5%</a:t>
            </a:r>
            <a:r>
              <a:rPr lang="en-US" sz="1000" kern="0" dirty="0">
                <a:solidFill>
                  <a:srgbClr val="000000"/>
                </a:solidFill>
                <a:cs typeface="Calibri"/>
                <a:sym typeface="Calibri"/>
              </a:rPr>
              <a:t> for certain taxpayers' categories;</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a:t>
            </a:r>
            <a:r>
              <a:rPr lang="en-US" sz="1000" b="1" kern="0" dirty="0">
                <a:solidFill>
                  <a:srgbClr val="000000"/>
                </a:solidFill>
                <a:cs typeface="Calibri"/>
                <a:sym typeface="Calibri"/>
              </a:rPr>
              <a:t>profit tax rates</a:t>
            </a:r>
            <a:r>
              <a:rPr lang="en-US" sz="1000" kern="0" dirty="0">
                <a:solidFill>
                  <a:srgbClr val="000000"/>
                </a:solidFill>
                <a:cs typeface="Calibri"/>
                <a:sym typeface="Calibri"/>
              </a:rPr>
              <a:t>, which should be entered in Amur region budget. </a:t>
            </a:r>
            <a:r>
              <a:rPr lang="en-US" sz="1000" b="1" kern="0" dirty="0">
                <a:solidFill>
                  <a:srgbClr val="000000"/>
                </a:solidFill>
                <a:cs typeface="Calibri"/>
                <a:sym typeface="Calibri"/>
              </a:rPr>
              <a:t>During the first five tax periods - 0%, during the next five tax periods - 10% </a:t>
            </a:r>
            <a:r>
              <a:rPr lang="en-US" sz="1000" kern="0" dirty="0">
                <a:solidFill>
                  <a:srgbClr val="000000"/>
                </a:solidFill>
                <a:cs typeface="Calibri"/>
                <a:sym typeface="Calibri"/>
              </a:rPr>
              <a:t>for projects, which have "Regional investment project" status according to the Federal Law 30.09.2013 № 267-FL;</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differentiated tax rates in using </a:t>
            </a:r>
            <a:r>
              <a:rPr lang="en-US" sz="1000" b="1" kern="0" dirty="0">
                <a:solidFill>
                  <a:srgbClr val="000000"/>
                </a:solidFill>
                <a:cs typeface="Calibri"/>
                <a:sym typeface="Calibri"/>
              </a:rPr>
              <a:t>simplified taxation system</a:t>
            </a:r>
            <a:r>
              <a:rPr lang="en-US" sz="1000" kern="0" dirty="0">
                <a:solidFill>
                  <a:srgbClr val="000000"/>
                </a:solidFill>
                <a:cs typeface="Calibri"/>
                <a:sym typeface="Calibri"/>
              </a:rPr>
              <a:t>.</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a:t>
            </a:r>
            <a:r>
              <a:rPr lang="en-US" sz="1000" b="1" kern="0" dirty="0">
                <a:solidFill>
                  <a:srgbClr val="000000"/>
                </a:solidFill>
                <a:cs typeface="Calibri"/>
                <a:sym typeface="Calibri"/>
              </a:rPr>
              <a:t>zero tax rate in using simplified taxation system</a:t>
            </a:r>
            <a:r>
              <a:rPr lang="en-US" sz="1000" kern="0" dirty="0">
                <a:solidFill>
                  <a:srgbClr val="000000"/>
                </a:solidFill>
                <a:cs typeface="Calibri"/>
                <a:sym typeface="Calibri"/>
              </a:rPr>
              <a:t> during the first two tax periods for taxpayers  – sole traders, who are for the first time registered and who carry out various types of activities;</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a:t>
            </a:r>
            <a:r>
              <a:rPr lang="en-US" sz="1000" b="1" kern="0" dirty="0">
                <a:solidFill>
                  <a:srgbClr val="000000"/>
                </a:solidFill>
                <a:cs typeface="Calibri"/>
                <a:sym typeface="Calibri"/>
              </a:rPr>
              <a:t>tax rate in the amount of 0% in using patent taxation system </a:t>
            </a:r>
            <a:r>
              <a:rPr lang="en-US" sz="1000" kern="0" dirty="0">
                <a:solidFill>
                  <a:srgbClr val="000000"/>
                </a:solidFill>
                <a:cs typeface="Calibri"/>
                <a:sym typeface="Calibri"/>
              </a:rPr>
              <a:t>during the first two tax periods for taxpayers  – sole traders, who are for the first time registered and who carry out various types of activities;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Providing the investment tax credit;</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Deferral or installment in paying regional taxes.</a:t>
            </a:r>
          </a:p>
          <a:p>
            <a:pPr marL="179999" lvl="0" indent="-179999" algn="just">
              <a:lnSpc>
                <a:spcPct val="90000"/>
              </a:lnSpc>
              <a:spcBef>
                <a:spcPts val="200"/>
              </a:spcBef>
              <a:buSzPct val="100000"/>
              <a:buFontTx/>
              <a:buChar char="▪"/>
              <a:defRPr sz="1100" b="1">
                <a:solidFill>
                  <a:srgbClr val="0070C0"/>
                </a:solidFill>
              </a:defRPr>
            </a:pPr>
            <a:r>
              <a:rPr lang="en-US" sz="1100" b="1" kern="0" dirty="0">
                <a:solidFill>
                  <a:srgbClr val="0070C0"/>
                </a:solidFill>
                <a:cs typeface="Calibri"/>
                <a:sym typeface="Calibri"/>
              </a:rPr>
              <a:t>Lands, buildings, structures owned by Amur region are available for rent on preferential terms.</a:t>
            </a:r>
          </a:p>
          <a:p>
            <a:pPr marL="179999" lvl="0" indent="-179999" algn="just">
              <a:lnSpc>
                <a:spcPct val="90000"/>
              </a:lnSpc>
              <a:spcBef>
                <a:spcPts val="200"/>
              </a:spcBef>
              <a:buSzPct val="100000"/>
              <a:buFontTx/>
              <a:buChar char="▪"/>
              <a:defRPr sz="1100" b="1">
                <a:solidFill>
                  <a:srgbClr val="0070C0"/>
                </a:solidFill>
              </a:defRPr>
            </a:pPr>
            <a:r>
              <a:rPr lang="en-US" sz="1100" b="1" kern="0" dirty="0">
                <a:solidFill>
                  <a:srgbClr val="0070C0"/>
                </a:solidFill>
                <a:cs typeface="Calibri"/>
                <a:sym typeface="Calibri"/>
              </a:rPr>
              <a:t>Provision of guarantees on obligations </a:t>
            </a:r>
            <a:r>
              <a:rPr lang="en-US" sz="900" kern="0" dirty="0">
                <a:solidFill>
                  <a:srgbClr val="000000"/>
                </a:solidFill>
                <a:cs typeface="Calibri"/>
                <a:sym typeface="Calibri"/>
              </a:rPr>
              <a:t>(</a:t>
            </a:r>
            <a:r>
              <a:rPr lang="en-US" sz="1000" kern="0" dirty="0">
                <a:solidFill>
                  <a:srgbClr val="000000"/>
                </a:solidFill>
                <a:cs typeface="Calibri"/>
                <a:sym typeface="Calibri"/>
              </a:rPr>
              <a:t>credit, loan) non-commercial organization «Assistance lending fund for SME»</a:t>
            </a:r>
          </a:p>
          <a:p>
            <a:pPr marL="198000" lvl="0" indent="-126000" algn="just">
              <a:lnSpc>
                <a:spcPct val="90000"/>
              </a:lnSpc>
              <a:spcBef>
                <a:spcPts val="300"/>
              </a:spcBef>
              <a:buSzPct val="100000"/>
              <a:buFont typeface="Arial"/>
              <a:buChar char="✓"/>
              <a:defRPr sz="1100"/>
            </a:pPr>
            <a:r>
              <a:rPr lang="en-US" sz="1100" b="1" kern="0" dirty="0">
                <a:solidFill>
                  <a:srgbClr val="0070C0"/>
                </a:solidFill>
                <a:cs typeface="Calibri"/>
                <a:sym typeface="Calibri"/>
              </a:rPr>
              <a:t>Microloan provision  </a:t>
            </a:r>
            <a:r>
              <a:rPr lang="en-US" sz="1000" kern="0" dirty="0">
                <a:solidFill>
                  <a:srgbClr val="000000"/>
                </a:solidFill>
                <a:cs typeface="Calibri"/>
                <a:sym typeface="Calibri"/>
              </a:rPr>
              <a:t>(ANO “Amur Regional Microcredit Company”)</a:t>
            </a:r>
          </a:p>
          <a:p>
            <a:pPr marL="72000" lvl="0" indent="0" algn="just">
              <a:lnSpc>
                <a:spcPct val="90000"/>
              </a:lnSpc>
              <a:spcBef>
                <a:spcPts val="300"/>
              </a:spcBef>
              <a:buSzPct val="100000"/>
              <a:buNone/>
              <a:defRPr sz="1100"/>
            </a:pPr>
            <a:endParaRPr lang="en-US" sz="900" kern="0" dirty="0">
              <a:solidFill>
                <a:srgbClr val="000000"/>
              </a:solidFill>
              <a:cs typeface="Calibri"/>
              <a:sym typeface="Calibri"/>
            </a:endParaRPr>
          </a:p>
          <a:p>
            <a:pPr marL="179999" lvl="0" indent="-179999" algn="just">
              <a:spcBef>
                <a:spcPts val="200"/>
              </a:spcBef>
              <a:buSzPct val="100000"/>
              <a:buFontTx/>
              <a:buChar char="▪"/>
              <a:defRPr sz="1100" b="1">
                <a:solidFill>
                  <a:srgbClr val="0070C0"/>
                </a:solidFill>
              </a:defRPr>
            </a:pPr>
            <a:r>
              <a:rPr lang="en-US" sz="1100" b="1" kern="0" dirty="0">
                <a:solidFill>
                  <a:srgbClr val="0070C0"/>
                </a:solidFill>
                <a:cs typeface="Calibri"/>
                <a:sym typeface="Calibri"/>
              </a:rPr>
              <a:t>Non-financial support measures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Complete project support </a:t>
            </a:r>
            <a:r>
              <a:rPr lang="en-US" sz="1000" kern="0" dirty="0">
                <a:solidFill>
                  <a:srgbClr val="000000"/>
                </a:solidFill>
                <a:cs typeface="Calibri"/>
                <a:sym typeface="Calibri"/>
              </a:rPr>
              <a:t>in the “one stop” regime - </a:t>
            </a:r>
            <a:r>
              <a:rPr lang="en-US" sz="1000" b="1" kern="0" dirty="0">
                <a:solidFill>
                  <a:srgbClr val="000000"/>
                </a:solidFill>
                <a:cs typeface="Calibri"/>
                <a:sym typeface="Calibri"/>
              </a:rPr>
              <a:t>ANO "Agency of the Amur Region for Attracting Investments“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Marketing, informational, law support for SMEs activities, organization of training courses by Enterprise support center, Cluster development center, Export support center of Amur region.</a:t>
            </a:r>
          </a:p>
          <a:p>
            <a:pPr marL="0" indent="0" algn="just">
              <a:buFont typeface="Wingdings" pitchFamily="2" charset="2"/>
              <a:buNone/>
            </a:pPr>
            <a:endParaRPr lang="ru-RU" sz="1200" b="1" dirty="0">
              <a:solidFill>
                <a:srgbClr val="0070C0"/>
              </a:solidFill>
            </a:endParaRPr>
          </a:p>
        </p:txBody>
      </p:sp>
      <p:sp>
        <p:nvSpPr>
          <p:cNvPr id="10" name="Объект 8"/>
          <p:cNvSpPr txBox="1">
            <a:spLocks/>
          </p:cNvSpPr>
          <p:nvPr/>
        </p:nvSpPr>
        <p:spPr>
          <a:xfrm>
            <a:off x="4572000" y="1634072"/>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Municipal guarantees </a:t>
            </a:r>
            <a:r>
              <a:rPr lang="en-US" sz="1000" kern="0" dirty="0">
                <a:solidFill>
                  <a:srgbClr val="000000"/>
                </a:solidFill>
                <a:cs typeface="Calibri"/>
                <a:sym typeface="Calibri"/>
              </a:rPr>
              <a:t>for </a:t>
            </a:r>
            <a:r>
              <a:rPr lang="en-US" sz="1000" b="1" kern="0" dirty="0">
                <a:solidFill>
                  <a:srgbClr val="0070C0"/>
                </a:solidFill>
                <a:cs typeface="Calibri"/>
                <a:sym typeface="Calibri"/>
              </a:rPr>
              <a:t>legal entity </a:t>
            </a:r>
            <a:r>
              <a:rPr lang="en-US" sz="1000" kern="0" dirty="0">
                <a:solidFill>
                  <a:srgbClr val="000000"/>
                </a:solidFill>
                <a:cs typeface="Calibri"/>
                <a:sym typeface="Calibri"/>
              </a:rPr>
              <a:t>carrying out economic activity on the territory of the city;</a:t>
            </a:r>
            <a:endParaRPr lang="en-US"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Providing sites of Blagoveshchensk </a:t>
            </a:r>
            <a:r>
              <a:rPr lang="en-US" sz="1000" kern="0" dirty="0">
                <a:solidFill>
                  <a:srgbClr val="000000"/>
                </a:solidFill>
                <a:cs typeface="Calibri"/>
                <a:sym typeface="Calibri"/>
              </a:rPr>
              <a:t>for investment projects realization according to the main strategic directions of the city development;</a:t>
            </a:r>
            <a:endParaRPr lang="en-US" sz="1000"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dirty="0"/>
              <a:t>Provision of a 98% discount on rent for land plots</a:t>
            </a:r>
            <a:r>
              <a:rPr lang="en-US" sz="1200" b="1" kern="0" dirty="0" smtClean="0">
                <a:solidFill>
                  <a:srgbClr val="0070C0"/>
                </a:solidFill>
                <a:cs typeface="Calibri"/>
                <a:sym typeface="Calibri"/>
              </a:rPr>
              <a:t>;</a:t>
            </a:r>
            <a:endParaRPr lang="en-US" sz="1200"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Property support </a:t>
            </a:r>
            <a:r>
              <a:rPr lang="en-US" sz="1000" kern="0" dirty="0">
                <a:solidFill>
                  <a:srgbClr val="000000"/>
                </a:solidFill>
                <a:cs typeface="Calibri"/>
                <a:sym typeface="Calibri"/>
              </a:rPr>
              <a:t>in renting municipal properties that are free from any right or claim of a third party (excluding property rights of SME);</a:t>
            </a:r>
            <a:endParaRPr lang="en-US"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Organizational, informational, consulting support;</a:t>
            </a:r>
            <a:endParaRPr lang="en-US"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Support for SME:</a:t>
            </a:r>
          </a:p>
          <a:p>
            <a:pPr lvl="0" indent="-126000" algn="just" hangingPunct="0">
              <a:spcBef>
                <a:spcPts val="100"/>
              </a:spcBef>
              <a:buSzPct val="100000"/>
              <a:buFontTx/>
              <a:buChar char="✓"/>
              <a:defRPr sz="1000"/>
            </a:pPr>
            <a:r>
              <a:rPr lang="en-US" sz="1000" kern="0" dirty="0">
                <a:solidFill>
                  <a:srgbClr val="000000"/>
                </a:solidFill>
                <a:cs typeface="Calibri"/>
                <a:sym typeface="Calibri"/>
              </a:rPr>
              <a:t>Subsidies program of part of the costs associated with the payment of the first installment (advance payment) at the conclusion of equipment leasing agreements</a:t>
            </a:r>
          </a:p>
          <a:p>
            <a:pPr lvl="0" indent="-126000" algn="just" hangingPunct="0">
              <a:spcBef>
                <a:spcPts val="100"/>
              </a:spcBef>
              <a:buSzPct val="100000"/>
              <a:buFontTx/>
              <a:buChar char="✓"/>
              <a:defRPr sz="1000"/>
            </a:pPr>
            <a:r>
              <a:rPr lang="en-US" sz="1000" kern="0" dirty="0">
                <a:solidFill>
                  <a:srgbClr val="000000"/>
                </a:solidFill>
                <a:cs typeface="Calibri"/>
                <a:sym typeface="Calibri"/>
              </a:rPr>
              <a:t>Subsidies program of part of the costs associated with the purchase of equipment for the creation/development/modernization of production</a:t>
            </a:r>
          </a:p>
          <a:p>
            <a:pPr lvl="0" indent="-126000" algn="just" hangingPunct="0">
              <a:spcBef>
                <a:spcPts val="100"/>
              </a:spcBef>
              <a:buSzPct val="100000"/>
              <a:buFontTx/>
              <a:buChar char="✓"/>
              <a:defRPr sz="1000"/>
            </a:pPr>
            <a:r>
              <a:rPr lang="en-US" sz="1000" kern="0" dirty="0">
                <a:solidFill>
                  <a:srgbClr val="000000"/>
                </a:solidFill>
                <a:cs typeface="Calibri"/>
                <a:sym typeface="Calibri"/>
              </a:rPr>
              <a:t>part of the costs of the purchase, repair of non-residential premises, as well as the purchase of building materials.</a:t>
            </a:r>
            <a:endParaRPr lang="en-US" sz="1000"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Non-financial support measures:</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Council </a:t>
            </a:r>
            <a:r>
              <a:rPr lang="en-US" sz="1000" kern="0" dirty="0">
                <a:solidFill>
                  <a:srgbClr val="000000"/>
                </a:solidFill>
                <a:cs typeface="Calibri"/>
                <a:sym typeface="Calibri"/>
              </a:rPr>
              <a:t>of improving investment climate and developing entrepreneurship under the lead of the mayor of Blagoveshchensk;</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Investment projects support </a:t>
            </a:r>
            <a:r>
              <a:rPr lang="en-US" sz="1000" kern="0" dirty="0">
                <a:solidFill>
                  <a:srgbClr val="000000"/>
                </a:solidFill>
                <a:cs typeface="Calibri"/>
                <a:sym typeface="Calibri"/>
              </a:rPr>
              <a:t>in the “one stop”</a:t>
            </a:r>
            <a:r>
              <a:rPr lang="en-US" sz="1000" b="1" kern="0" dirty="0">
                <a:solidFill>
                  <a:srgbClr val="000000"/>
                </a:solidFill>
                <a:cs typeface="Calibri"/>
                <a:sym typeface="Calibri"/>
              </a:rPr>
              <a:t> </a:t>
            </a:r>
            <a:r>
              <a:rPr lang="en-US" sz="1000" kern="0" dirty="0">
                <a:solidFill>
                  <a:srgbClr val="000000"/>
                </a:solidFill>
                <a:cs typeface="Calibri"/>
                <a:sym typeface="Calibri"/>
              </a:rPr>
              <a:t>regime by economic and investment development authority of Blagoveshchensk city administration;</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Introduction of work standard </a:t>
            </a:r>
            <a:r>
              <a:rPr lang="en-US" sz="1000" kern="0" dirty="0">
                <a:solidFill>
                  <a:srgbClr val="000000"/>
                </a:solidFill>
                <a:cs typeface="Calibri"/>
                <a:sym typeface="Calibri"/>
              </a:rPr>
              <a:t>in order to improve investment climate of Blagoveshchensk;</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Inclusion of investment projects </a:t>
            </a:r>
            <a:r>
              <a:rPr lang="en-US" sz="1000" kern="0" dirty="0">
                <a:solidFill>
                  <a:srgbClr val="000000"/>
                </a:solidFill>
                <a:cs typeface="Calibri"/>
                <a:sym typeface="Calibri"/>
              </a:rPr>
              <a:t>in municipal programs according to budget law of The Russian Federation. </a:t>
            </a:r>
          </a:p>
        </p:txBody>
      </p:sp>
      <p:sp>
        <p:nvSpPr>
          <p:cNvPr id="11" name="TextBox 10"/>
          <p:cNvSpPr txBox="1"/>
          <p:nvPr/>
        </p:nvSpPr>
        <p:spPr>
          <a:xfrm>
            <a:off x="4860032" y="1124744"/>
            <a:ext cx="3744416" cy="338554"/>
          </a:xfrm>
          <a:prstGeom prst="rect">
            <a:avLst/>
          </a:prstGeom>
          <a:noFill/>
        </p:spPr>
        <p:txBody>
          <a:bodyPr wrap="square" rtlCol="0">
            <a:spAutoFit/>
          </a:bodyPr>
          <a:lstStyle/>
          <a:p>
            <a:pPr algn="ctr"/>
            <a:r>
              <a:rPr lang="en-US" sz="1600" b="1" dirty="0">
                <a:solidFill>
                  <a:schemeClr val="accent6">
                    <a:lumMod val="75000"/>
                  </a:schemeClr>
                </a:solidFill>
              </a:rPr>
              <a:t>Municipal support of investment activity</a:t>
            </a: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34287" y="300762"/>
            <a:ext cx="7707816" cy="523220"/>
          </a:xfrm>
          <a:prstGeom prst="rect">
            <a:avLst/>
          </a:prstGeom>
        </p:spPr>
        <p:txBody>
          <a:bodyPr wrap="none">
            <a:spAutoFit/>
          </a:bodyPr>
          <a:lstStyle/>
          <a:p>
            <a:r>
              <a:rPr lang="en-US" sz="2800" b="1" dirty="0">
                <a:solidFill>
                  <a:schemeClr val="bg1"/>
                </a:solidFill>
                <a:cs typeface="Arial" pitchFamily="34" charset="0"/>
              </a:rPr>
              <a:t>State and municipal support of investment activity</a:t>
            </a:r>
          </a:p>
        </p:txBody>
      </p:sp>
      <p:sp>
        <p:nvSpPr>
          <p:cNvPr id="16" name="Прямоугольник 15"/>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24</a:t>
            </a:r>
            <a:endParaRPr lang="ru-RU" sz="2600" b="1" dirty="0">
              <a:cs typeface="Times New Roman" pitchFamily="18" charset="0"/>
            </a:endParaRPr>
          </a:p>
        </p:txBody>
      </p:sp>
    </p:spTree>
    <p:extLst>
      <p:ext uri="{BB962C8B-B14F-4D97-AF65-F5344CB8AC3E}">
        <p14:creationId xmlns:p14="http://schemas.microsoft.com/office/powerpoint/2010/main" val="3653658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23479989"/>
              </p:ext>
            </p:extLst>
          </p:nvPr>
        </p:nvGraphicFramePr>
        <p:xfrm>
          <a:off x="467544" y="1952836"/>
          <a:ext cx="8208911" cy="4320480"/>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a modern transport and logistics </a:t>
                      </a:r>
                    </a:p>
                    <a:p>
                      <a:pPr algn="ctr"/>
                      <a:r>
                        <a:rPr lang="en-US" sz="1200" b="1" dirty="0" smtClean="0">
                          <a:latin typeface="Times New Roman" panose="02020603050405020304" pitchFamily="18" charset="0"/>
                          <a:cs typeface="Times New Roman" panose="02020603050405020304" pitchFamily="18" charset="0"/>
                        </a:rPr>
                        <a:t>terminal in Blagoveshchensk with a cargo handling volume of over 300,000 tons*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Dispatcher LLC, TIN</a:t>
                      </a:r>
                      <a:r>
                        <a:rPr lang="ru-RU" sz="1000" baseline="0" dirty="0" smtClean="0">
                          <a:latin typeface="Times New Roman" panose="02020603050405020304" pitchFamily="18" charset="0"/>
                          <a:cs typeface="Times New Roman" panose="02020603050405020304" pitchFamily="18" charset="0"/>
                        </a:rPr>
                        <a:t> 2801157631,</a:t>
                      </a:r>
                    </a:p>
                    <a:p>
                      <a:r>
                        <a:rPr lang="nn-NO" sz="1000" baseline="0" dirty="0" smtClean="0">
                          <a:latin typeface="Times New Roman" panose="02020603050405020304" pitchFamily="18" charset="0"/>
                          <a:cs typeface="Times New Roman" panose="02020603050405020304" pitchFamily="18" charset="0"/>
                        </a:rPr>
                        <a:t>101/2 Tenistaya street, Blagoveshchensk</a:t>
                      </a:r>
                      <a:r>
                        <a:rPr lang="ru-RU" sz="1000" baseline="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e-mail</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mail@artk.ru</a:t>
                      </a:r>
                      <a:r>
                        <a:rPr lang="ru-RU" sz="1000" baseline="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Improving the quality, increasing the quantity and volume of transport and logistics services provided for organizations, enterprises and the population of the Amur region</a:t>
                      </a:r>
                      <a:r>
                        <a:rPr lang="ru-RU" sz="1000" baseline="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Cargo handling volume of over 300,000 tons.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2033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391</a:t>
                      </a:r>
                      <a:r>
                        <a:rPr lang="ru-RU" sz="1000" dirty="0" smtClean="0">
                          <a:latin typeface="Times New Roman" panose="02020603050405020304" pitchFamily="18" charset="0"/>
                          <a:cs typeface="Times New Roman" panose="02020603050405020304" pitchFamily="18" charset="0"/>
                        </a:rPr>
                        <a:t>,46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loan</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11672">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3" descr="C:\Users\DailideDA\Desktop\346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05" b="8877"/>
          <a:stretch/>
        </p:blipFill>
        <p:spPr bwMode="auto">
          <a:xfrm>
            <a:off x="6098558" y="-1"/>
            <a:ext cx="3045442"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DailideDA\Desktop\ta536y0pg6dm-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7" b="170"/>
          <a:stretch/>
        </p:blipFill>
        <p:spPr bwMode="auto">
          <a:xfrm>
            <a:off x="-5235" y="1"/>
            <a:ext cx="307110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DailideDA\Downloads\158556_dbc757ab3a67133eccfd73dc905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09" b="6809"/>
          <a:stretch/>
        </p:blipFill>
        <p:spPr bwMode="auto">
          <a:xfrm>
            <a:off x="3065870"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25</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smtClean="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068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427282584"/>
              </p:ext>
            </p:extLst>
          </p:nvPr>
        </p:nvGraphicFramePr>
        <p:xfrm>
          <a:off x="467544" y="1952836"/>
          <a:ext cx="8208911" cy="4356484"/>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Times New Roman" panose="02020603050405020304" pitchFamily="18" charset="0"/>
                          <a:cs typeface="Times New Roman" panose="02020603050405020304" pitchFamily="18" charset="0"/>
                        </a:rPr>
                        <a:t>Creation, reconstruction, modernization and operation of infrastructure facilities of Blagoveshchensk International Airport (</a:t>
                      </a:r>
                      <a:r>
                        <a:rPr lang="en-US" sz="1200" b="1" dirty="0" err="1" smtClean="0">
                          <a:solidFill>
                            <a:schemeClr val="bg1"/>
                          </a:solidFill>
                          <a:latin typeface="Times New Roman" panose="02020603050405020304" pitchFamily="18" charset="0"/>
                          <a:cs typeface="Times New Roman" panose="02020603050405020304" pitchFamily="18" charset="0"/>
                        </a:rPr>
                        <a:t>Ignatievo</a:t>
                      </a:r>
                      <a:r>
                        <a:rPr lang="en-US" sz="1200" b="1" dirty="0" smtClean="0">
                          <a:solidFill>
                            <a:schemeClr val="bg1"/>
                          </a:solidFill>
                          <a:latin typeface="Times New Roman" panose="02020603050405020304" pitchFamily="18" charset="0"/>
                          <a:cs typeface="Times New Roman" panose="02020603050405020304" pitchFamily="18" charset="0"/>
                        </a:rPr>
                        <a:t>) for servicing international and domestic airlines</a:t>
                      </a:r>
                      <a:r>
                        <a:rPr lang="ru-RU" sz="1200" b="0" baseline="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ABS Blagoveshchensk LLC</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INN</a:t>
                      </a:r>
                      <a:r>
                        <a:rPr lang="ru-RU" sz="1000" dirty="0" smtClean="0">
                          <a:latin typeface="Times New Roman" panose="02020603050405020304" pitchFamily="18" charset="0"/>
                          <a:cs typeface="Times New Roman" panose="02020603050405020304" pitchFamily="18" charset="0"/>
                        </a:rPr>
                        <a:t> 9705142240,</a:t>
                      </a:r>
                      <a:endParaRPr lang="ru-RU" sz="1000" baseline="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Room No. 25, 6 floor, 26 </a:t>
                      </a:r>
                      <a:r>
                        <a:rPr lang="en-US" sz="1000" baseline="0" dirty="0" err="1" smtClean="0">
                          <a:latin typeface="Times New Roman" panose="02020603050405020304" pitchFamily="18" charset="0"/>
                          <a:cs typeface="Times New Roman" panose="02020603050405020304" pitchFamily="18" charset="0"/>
                        </a:rPr>
                        <a:t>Valovaya</a:t>
                      </a:r>
                      <a:r>
                        <a:rPr lang="en-US" sz="1000" baseline="0" dirty="0" smtClean="0">
                          <a:latin typeface="Times New Roman" panose="02020603050405020304" pitchFamily="18" charset="0"/>
                          <a:cs typeface="Times New Roman" panose="02020603050405020304" pitchFamily="18" charset="0"/>
                        </a:rPr>
                        <a:t> str., Moscow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Construction of a new airport complex with a capacity of 600 passengers/hour, reconstruction of the existing terminal.</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8 052,00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Budgetary funds and investor</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funds (PPP)</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47820">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Preparatory phase.</a:t>
                      </a:r>
                    </a:p>
                    <a:p>
                      <a:r>
                        <a:rPr lang="en-US" sz="1000" dirty="0" smtClean="0">
                          <a:latin typeface="Times New Roman" panose="02020603050405020304" pitchFamily="18" charset="0"/>
                          <a:cs typeface="Times New Roman" panose="02020603050405020304" pitchFamily="18" charset="0"/>
                        </a:rPr>
                        <a:t>It is necessary to create/reconstruct engineering infrastructure facilities (technological connection).</a:t>
                      </a:r>
                    </a:p>
                    <a:p>
                      <a:r>
                        <a:rPr lang="en-US" sz="100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p>
                    <a:p>
                      <a:r>
                        <a:rPr lang="en-US" sz="1000" dirty="0" smtClean="0">
                          <a:latin typeface="Times New Roman" panose="02020603050405020304" pitchFamily="18" charset="0"/>
                          <a:cs typeface="Times New Roman" panose="02020603050405020304" pitchFamily="18" charset="0"/>
                        </a:rPr>
                        <a:t>Resident of ASEZ “</a:t>
                      </a:r>
                      <a:r>
                        <a:rPr lang="en-US" sz="1000" dirty="0" err="1" smtClean="0">
                          <a:latin typeface="Times New Roman" panose="02020603050405020304" pitchFamily="18" charset="0"/>
                          <a:cs typeface="Times New Roman" panose="02020603050405020304" pitchFamily="18" charset="0"/>
                        </a:rPr>
                        <a:t>Amurskaya</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6386" name="Picture 2" descr="C:\Users\DailideDA\Downloads\ei88v7sz027j-4-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ailideDA\Downloads\blagoveschensk_20930_6_blagoveschensk.jpg"/>
          <p:cNvPicPr>
            <a:picLocks noChangeAspect="1" noChangeArrowheads="1"/>
          </p:cNvPicPr>
          <p:nvPr/>
        </p:nvPicPr>
        <p:blipFill rotWithShape="1">
          <a:blip r:embed="rId4">
            <a:extLst>
              <a:ext uri="{28A0092B-C50C-407E-A947-70E740481C1C}">
                <a14:useLocalDpi xmlns:a14="http://schemas.microsoft.com/office/drawing/2010/main" val="0"/>
              </a:ext>
            </a:extLst>
          </a:blip>
          <a:srcRect t="12565" b="149"/>
          <a:stretch/>
        </p:blipFill>
        <p:spPr bwMode="auto">
          <a:xfrm>
            <a:off x="-5235" y="0"/>
            <a:ext cx="307110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DailideDA\Downloads\otxrhuovcsi8-6-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91" r="833"/>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26</a:t>
            </a:r>
            <a:endParaRPr lang="ru-RU" sz="2600" b="1" dirty="0">
              <a:cs typeface="Times New Roman" pitchFamily="18" charset="0"/>
            </a:endParaRPr>
          </a:p>
        </p:txBody>
      </p:sp>
      <p:sp>
        <p:nvSpPr>
          <p:cNvPr id="13" name="Прямоугольник 12"/>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321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051482735"/>
              </p:ext>
            </p:extLst>
          </p:nvPr>
        </p:nvGraphicFramePr>
        <p:xfrm>
          <a:off x="467544" y="1952836"/>
          <a:ext cx="8208912" cy="4248472"/>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The cross-border cable car construction across the Amur river between Blagoveshchensk (Russia) – </a:t>
                      </a:r>
                      <a:r>
                        <a:rPr lang="en-US" sz="1200" b="1" dirty="0" err="1" smtClean="0">
                          <a:latin typeface="Times New Roman" panose="02020603050405020304" pitchFamily="18" charset="0"/>
                          <a:cs typeface="Times New Roman" panose="02020603050405020304" pitchFamily="18" charset="0"/>
                        </a:rPr>
                        <a:t>Heihe</a:t>
                      </a:r>
                      <a:r>
                        <a:rPr lang="en-US" sz="1200" b="1" dirty="0" smtClean="0">
                          <a:latin typeface="Times New Roman" panose="02020603050405020304" pitchFamily="18" charset="0"/>
                          <a:cs typeface="Times New Roman" panose="02020603050405020304" pitchFamily="18" charset="0"/>
                        </a:rPr>
                        <a:t> (China)</a:t>
                      </a:r>
                      <a:r>
                        <a:rPr lang="ru-RU" sz="1200" b="0" baseline="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ZED Development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INN</a:t>
                      </a:r>
                      <a:r>
                        <a:rPr lang="ru-RU" sz="1000" baseline="0" dirty="0" smtClean="0">
                          <a:latin typeface="Times New Roman" panose="02020603050405020304" pitchFamily="18" charset="0"/>
                          <a:cs typeface="Times New Roman" panose="02020603050405020304" pitchFamily="18" charset="0"/>
                        </a:rPr>
                        <a:t> 7727797889,</a:t>
                      </a:r>
                    </a:p>
                    <a:p>
                      <a:r>
                        <a:rPr lang="en-US" sz="1000" baseline="0" dirty="0" smtClean="0">
                          <a:latin typeface="Times New Roman" panose="02020603050405020304" pitchFamily="18" charset="0"/>
                          <a:cs typeface="Times New Roman" panose="02020603050405020304" pitchFamily="18" charset="0"/>
                        </a:rPr>
                        <a:t>50 </a:t>
                      </a:r>
                      <a:r>
                        <a:rPr lang="en-US" sz="1000" baseline="0" dirty="0" err="1" smtClean="0">
                          <a:latin typeface="Times New Roman" panose="02020603050405020304" pitchFamily="18" charset="0"/>
                          <a:cs typeface="Times New Roman" panose="02020603050405020304" pitchFamily="18" charset="0"/>
                        </a:rPr>
                        <a:t>Krasnoflotskaya</a:t>
                      </a:r>
                      <a:r>
                        <a:rPr lang="en-US" sz="1000" baseline="0" dirty="0" smtClean="0">
                          <a:latin typeface="Times New Roman" panose="02020603050405020304" pitchFamily="18" charset="0"/>
                          <a:cs typeface="Times New Roman" panose="02020603050405020304" pitchFamily="18" charset="0"/>
                        </a:rPr>
                        <a:t> street, Blagoveshchensk</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Creation of an international year-round transport corridor</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capacity – 457 people / hour, 1034 thousand people / year (in the direction of departure and arrival).</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 2025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13 252,00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Holding's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07441">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294" name="Picture 6" descr="C:\Users\DailideDA\Downloads\34b8eb2287bae0b410c0e0fc9250e3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51" b="9551"/>
          <a:stretch/>
        </p:blipFill>
        <p:spPr bwMode="auto">
          <a:xfrm>
            <a:off x="6098560" y="-1"/>
            <a:ext cx="3045439" cy="1746477"/>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DailideDA\Downloads\1577956127_72_0_1208_639_600x0_80_0_0_f4b8245734b38c2ec18e90c6857576a5.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2" b="170"/>
          <a:stretch/>
        </p:blipFill>
        <p:spPr bwMode="auto">
          <a:xfrm>
            <a:off x="-5235" y="0"/>
            <a:ext cx="307110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DailideDA\Downloads\Первая_в_мире_трансграничная_канатная_дорога_(Благовещенск_-_Хэйхэ).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335"/>
          <a:stretch/>
        </p:blipFill>
        <p:spPr bwMode="auto">
          <a:xfrm>
            <a:off x="3065874" y="0"/>
            <a:ext cx="3032686" cy="174647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27</a:t>
            </a:r>
            <a:endParaRPr lang="ru-RU" sz="2600" b="1" dirty="0">
              <a:cs typeface="Times New Roman" pitchFamily="18" charset="0"/>
            </a:endParaRPr>
          </a:p>
        </p:txBody>
      </p:sp>
      <p:sp>
        <p:nvSpPr>
          <p:cNvPr id="11" name="Прямоугольник 10"/>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6/</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371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626805482"/>
              </p:ext>
            </p:extLst>
          </p:nvPr>
        </p:nvGraphicFramePr>
        <p:xfrm>
          <a:off x="467544" y="1952836"/>
          <a:ext cx="8208912" cy="432048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Housing development of “</a:t>
                      </a:r>
                      <a:r>
                        <a:rPr lang="en-US" sz="1200" b="1" dirty="0" err="1" smtClean="0">
                          <a:latin typeface="Times New Roman" panose="02020603050405020304" pitchFamily="18" charset="0"/>
                          <a:cs typeface="Times New Roman" panose="02020603050405020304" pitchFamily="18" charset="0"/>
                        </a:rPr>
                        <a:t>Severny</a:t>
                      </a:r>
                      <a:r>
                        <a:rPr lang="en-US" sz="1200" b="1" dirty="0" smtClean="0">
                          <a:latin typeface="Times New Roman" panose="02020603050405020304" pitchFamily="18" charset="0"/>
                          <a:cs typeface="Times New Roman" panose="02020603050405020304" pitchFamily="18" charset="0"/>
                        </a:rPr>
                        <a:t> residential district” of the city of Blagoveshchensk *</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Administration of the city of Blagoveshchensk,</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133 Lenin Str., Blagoveshchensk</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tel</a:t>
                      </a:r>
                      <a:r>
                        <a:rPr lang="ru-RU" sz="1000" kern="1200">
                          <a:solidFill>
                            <a:srgbClr val="000000"/>
                          </a:solidFill>
                          <a:effectLst/>
                          <a:latin typeface="Times New Roman"/>
                          <a:ea typeface="Times New Roman"/>
                          <a:cs typeface="Times New Roman"/>
                        </a:rPr>
                        <a:t>. 8 (4162) 233-714.</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a residential micro-district of the area of 237 ha and total residential area of 1,7 mln. sq m. The Project will allow for providing 1,778 thousand sq m. of housing, opening 3,980 study places in schooling institutions, arranging 8,840 study places for the students of sport schools.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2007 – 2030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98</a:t>
                      </a:r>
                      <a:r>
                        <a:rPr lang="en-US" sz="1000" kern="1200">
                          <a:solidFill>
                            <a:srgbClr val="000000"/>
                          </a:solidFill>
                          <a:effectLst/>
                          <a:latin typeface="Times New Roman"/>
                          <a:ea typeface="Times New Roman"/>
                          <a:cs typeface="Times New Roman"/>
                        </a:rPr>
                        <a:t>,</a:t>
                      </a:r>
                      <a:r>
                        <a:rPr lang="ru-RU" sz="1000" kern="1200">
                          <a:solidFill>
                            <a:srgbClr val="000000"/>
                          </a:solidFill>
                          <a:effectLst/>
                          <a:latin typeface="Times New Roman"/>
                          <a:ea typeface="Times New Roman"/>
                          <a:cs typeface="Times New Roman"/>
                        </a:rPr>
                        <a:t>797.00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Budgetary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11816">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Ongoing engineering infrastructure and housing construction, front-end engineering design of the social infrastructure construction.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9" name="Picture 3" descr="C:\Users\DailideDA\Downloads\0b02710b837f49425c5d01d8586614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 r="857"/>
          <a:stretch/>
        </p:blipFill>
        <p:spPr bwMode="auto">
          <a:xfrm>
            <a:off x="3065873" y="0"/>
            <a:ext cx="303268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DailideDA\Downloads\ta6xo9l60okj-640.jpg"/>
          <p:cNvPicPr>
            <a:picLocks noChangeAspect="1" noChangeArrowheads="1"/>
          </p:cNvPicPr>
          <p:nvPr/>
        </p:nvPicPr>
        <p:blipFill rotWithShape="1">
          <a:blip r:embed="rId4">
            <a:extLst>
              <a:ext uri="{28A0092B-C50C-407E-A947-70E740481C1C}">
                <a14:useLocalDpi xmlns:a14="http://schemas.microsoft.com/office/drawing/2010/main" val="0"/>
              </a:ext>
            </a:extLst>
          </a:blip>
          <a:srcRect t="8255" b="6109"/>
          <a:stretch/>
        </p:blipFill>
        <p:spPr bwMode="auto">
          <a:xfrm>
            <a:off x="-5234" y="0"/>
            <a:ext cx="3071108"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ailideDA\Downloads\cphxkbnzjjc4-640.jpg"/>
          <p:cNvPicPr>
            <a:picLocks noChangeAspect="1" noChangeArrowheads="1"/>
          </p:cNvPicPr>
          <p:nvPr/>
        </p:nvPicPr>
        <p:blipFill rotWithShape="1">
          <a:blip r:embed="rId5">
            <a:extLst>
              <a:ext uri="{28A0092B-C50C-407E-A947-70E740481C1C}">
                <a14:useLocalDpi xmlns:a14="http://schemas.microsoft.com/office/drawing/2010/main" val="0"/>
              </a:ext>
            </a:extLst>
          </a:blip>
          <a:srcRect t="7023" b="702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28</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441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875510605"/>
              </p:ext>
            </p:extLst>
          </p:nvPr>
        </p:nvGraphicFramePr>
        <p:xfrm>
          <a:off x="467544" y="1952836"/>
          <a:ext cx="8208912" cy="417646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Construction of </a:t>
                      </a:r>
                      <a:r>
                        <a:rPr lang="en-US" sz="1200" b="1" dirty="0" smtClean="0">
                          <a:latin typeface="Times New Roman" panose="02020603050405020304" pitchFamily="18" charset="0"/>
                          <a:cs typeface="Times New Roman" panose="02020603050405020304" pitchFamily="18" charset="0"/>
                        </a:rPr>
                        <a:t>“</a:t>
                      </a:r>
                      <a:r>
                        <a:rPr lang="en-US" sz="1200" b="1" dirty="0" err="1" smtClean="0">
                          <a:latin typeface="Times New Roman" panose="02020603050405020304" pitchFamily="18" charset="0"/>
                          <a:cs typeface="Times New Roman" panose="02020603050405020304" pitchFamily="18" charset="0"/>
                        </a:rPr>
                        <a:t>Severny</a:t>
                      </a:r>
                      <a:r>
                        <a:rPr lang="en-US" sz="1200" b="1" dirty="0" smtClean="0">
                          <a:latin typeface="Times New Roman" panose="02020603050405020304" pitchFamily="18" charset="0"/>
                          <a:cs typeface="Times New Roman" panose="02020603050405020304" pitchFamily="18" charset="0"/>
                        </a:rPr>
                        <a:t> residential district” </a:t>
                      </a:r>
                      <a:r>
                        <a:rPr lang="ru-RU" sz="1200" b="1" baseline="0" dirty="0" smtClean="0">
                          <a:latin typeface="Times New Roman" panose="02020603050405020304" pitchFamily="18" charset="0"/>
                          <a:cs typeface="Times New Roman" panose="02020603050405020304" pitchFamily="18" charset="0"/>
                        </a:rPr>
                        <a:t>*</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Specialized Developer PIK Blagoveshchensk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INN </a:t>
                      </a:r>
                      <a:r>
                        <a:rPr lang="ru-RU" sz="1000" baseline="0" dirty="0" smtClean="0">
                          <a:latin typeface="Times New Roman" panose="02020603050405020304" pitchFamily="18" charset="0"/>
                          <a:cs typeface="Times New Roman" panose="02020603050405020304" pitchFamily="18" charset="0"/>
                        </a:rPr>
                        <a:t>2801265933</a:t>
                      </a:r>
                      <a:endParaRPr lang="ru-RU" sz="100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503 office, 136  </a:t>
                      </a:r>
                      <a:r>
                        <a:rPr lang="en-US" sz="1000" baseline="0" dirty="0" err="1" smtClean="0">
                          <a:latin typeface="Times New Roman" panose="02020603050405020304" pitchFamily="18" charset="0"/>
                          <a:cs typeface="Times New Roman" panose="02020603050405020304" pitchFamily="18" charset="0"/>
                        </a:rPr>
                        <a:t>Zeyskaya</a:t>
                      </a:r>
                      <a:r>
                        <a:rPr lang="en-US" sz="1000" baseline="0" dirty="0" smtClean="0">
                          <a:latin typeface="Times New Roman" panose="02020603050405020304" pitchFamily="18" charset="0"/>
                          <a:cs typeface="Times New Roman" panose="02020603050405020304" pitchFamily="18" charset="0"/>
                        </a:rPr>
                        <a:t> str.,</a:t>
                      </a:r>
                      <a:r>
                        <a:rPr lang="nn-NO" sz="1000" baseline="0" dirty="0" smtClean="0">
                          <a:latin typeface="Times New Roman" panose="02020603050405020304" pitchFamily="18" charset="0"/>
                          <a:cs typeface="Times New Roman" panose="02020603050405020304" pitchFamily="18" charset="0"/>
                        </a:rPr>
                        <a:t> Blagoveshchensk, Amur Region, </a:t>
                      </a:r>
                      <a:r>
                        <a:rPr lang="en-US" sz="1000" baseline="0" dirty="0" smtClean="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675029, </a:t>
                      </a: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(914) 152-70-00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Building area </a:t>
                      </a:r>
                      <a:r>
                        <a:rPr lang="ru-RU" sz="1000" baseline="0" dirty="0" smtClean="0">
                          <a:latin typeface="Times New Roman" panose="02020603050405020304" pitchFamily="18" charset="0"/>
                          <a:cs typeface="Times New Roman" panose="02020603050405020304" pitchFamily="18" charset="0"/>
                        </a:rPr>
                        <a:t> – 30,0</a:t>
                      </a:r>
                      <a:r>
                        <a:rPr lang="en-US" sz="1000" baseline="0" dirty="0" smtClean="0">
                          <a:latin typeface="Times New Roman" panose="02020603050405020304" pitchFamily="18" charset="0"/>
                          <a:cs typeface="Times New Roman" panose="02020603050405020304" pitchFamily="18" charset="0"/>
                        </a:rPr>
                        <a:t> hectares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 housing area – </a:t>
                      </a:r>
                      <a:r>
                        <a:rPr lang="ru-RU" sz="1000" dirty="0" smtClean="0">
                          <a:latin typeface="Times New Roman" panose="02020603050405020304" pitchFamily="18" charset="0"/>
                          <a:cs typeface="Times New Roman" panose="02020603050405020304" pitchFamily="18" charset="0"/>
                        </a:rPr>
                        <a:t>178</a:t>
                      </a:r>
                      <a:r>
                        <a:rPr lang="en-US" sz="1000" baseline="0" dirty="0" smtClean="0">
                          <a:latin typeface="Times New Roman" panose="02020603050405020304" pitchFamily="18" charset="0"/>
                          <a:cs typeface="Times New Roman" panose="02020603050405020304" pitchFamily="18" charset="0"/>
                        </a:rPr>
                        <a:t> thousand square meters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 residents - </a:t>
                      </a:r>
                      <a:r>
                        <a:rPr lang="ru-RU" sz="1000" dirty="0" smtClean="0">
                          <a:latin typeface="Times New Roman" panose="02020603050405020304" pitchFamily="18" charset="0"/>
                          <a:cs typeface="Times New Roman" panose="02020603050405020304" pitchFamily="18" charset="0"/>
                        </a:rPr>
                        <a:t>10 120</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 people.</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dirty="0">
                          <a:solidFill>
                            <a:srgbClr val="000000"/>
                          </a:solidFill>
                          <a:effectLst/>
                          <a:latin typeface="Times New Roman"/>
                          <a:ea typeface="Times New Roman"/>
                          <a:cs typeface="Times New Roman"/>
                        </a:rPr>
                        <a:t>Project implementation timeline</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2029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15 792,00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Project financing, investor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32704">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dirty="0" smtClean="0">
                          <a:latin typeface="Times New Roman" panose="02020603050405020304" pitchFamily="18" charset="0"/>
                          <a:cs typeface="Times New Roman" panose="02020603050405020304" pitchFamily="18" charset="0"/>
                        </a:rPr>
                        <a:t>Preparatory phase.</a:t>
                      </a:r>
                    </a:p>
                    <a:p>
                      <a:pPr algn="l"/>
                      <a:r>
                        <a:rPr lang="en-US" sz="100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 By Order of the Governor of the AR of 16.08.2022 No. 178-r is acknowledged as a large-scale investment project. Resident of ASEZ “</a:t>
                      </a:r>
                      <a:r>
                        <a:rPr lang="en-US" sz="1000" dirty="0" err="1" smtClean="0">
                          <a:latin typeface="Times New Roman" panose="02020603050405020304" pitchFamily="18" charset="0"/>
                          <a:cs typeface="Times New Roman" panose="02020603050405020304" pitchFamily="18" charset="0"/>
                        </a:rPr>
                        <a:t>Amurskaya</a:t>
                      </a:r>
                      <a:r>
                        <a:rPr lang="en-US" sz="100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2" descr="C:\Users\DailideDA\Downloads\pa638x7ttnz02z9i3x6xoanaqg6q7wv4.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33"/>
          <a:stretch/>
        </p:blipFill>
        <p:spPr bwMode="auto">
          <a:xfrm>
            <a:off x="6098559" y="1"/>
            <a:ext cx="3045442" cy="17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DailideDA\Downloads\zeya-park-blagoveshcensk-jk-168546089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1" r="4981"/>
          <a:stretch/>
        </p:blipFill>
        <p:spPr bwMode="auto">
          <a:xfrm>
            <a:off x="-5235" y="-1"/>
            <a:ext cx="3071108" cy="174892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DailideDA\Downloads\zeya-park-blagoveshcensk-jk-168546098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19" r="4743"/>
          <a:stretch/>
        </p:blipFill>
        <p:spPr bwMode="auto">
          <a:xfrm>
            <a:off x="3065873" y="1"/>
            <a:ext cx="3032685" cy="174892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29</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607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l="2872" t="26975" r="22128" b="55769"/>
          <a:stretch/>
        </p:blipFill>
        <p:spPr bwMode="auto">
          <a:xfrm>
            <a:off x="0" y="-1230"/>
            <a:ext cx="9144000" cy="118344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01" y="0"/>
            <a:ext cx="9143998" cy="1185902"/>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51520" y="344269"/>
            <a:ext cx="1421608" cy="492443"/>
          </a:xfrm>
          <a:prstGeom prst="rect">
            <a:avLst/>
          </a:prstGeom>
        </p:spPr>
        <p:txBody>
          <a:bodyPr wrap="none">
            <a:spAutoFit/>
          </a:bodyPr>
          <a:lstStyle/>
          <a:p>
            <a:r>
              <a:rPr lang="en-US" sz="2600" b="1" dirty="0" smtClean="0">
                <a:solidFill>
                  <a:schemeClr val="bg1"/>
                </a:solidFill>
                <a:cs typeface="Arial" pitchFamily="34" charset="0"/>
              </a:rPr>
              <a:t>Contents</a:t>
            </a:r>
            <a:endParaRPr lang="ru-RU" sz="2600" dirty="0">
              <a:solidFill>
                <a:schemeClr val="bg1"/>
              </a:solidFill>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143111144"/>
              </p:ext>
            </p:extLst>
          </p:nvPr>
        </p:nvGraphicFramePr>
        <p:xfrm>
          <a:off x="971600" y="1700808"/>
          <a:ext cx="7416825" cy="4291891"/>
        </p:xfrm>
        <a:graphic>
          <a:graphicData uri="http://schemas.openxmlformats.org/drawingml/2006/table">
            <a:tbl>
              <a:tblPr firstRow="1" firstCol="1" bandRow="1">
                <a:tableStyleId>{2D5ABB26-0587-4C30-8999-92F81FD0307C}</a:tableStyleId>
              </a:tblPr>
              <a:tblGrid>
                <a:gridCol w="6984777">
                  <a:extLst>
                    <a:ext uri="{9D8B030D-6E8A-4147-A177-3AD203B41FA5}">
                      <a16:colId xmlns:a16="http://schemas.microsoft.com/office/drawing/2014/main" xmlns="" val="20000"/>
                    </a:ext>
                  </a:extLst>
                </a:gridCol>
                <a:gridCol w="432048">
                  <a:extLst>
                    <a:ext uri="{9D8B030D-6E8A-4147-A177-3AD203B41FA5}">
                      <a16:colId xmlns:a16="http://schemas.microsoft.com/office/drawing/2014/main" xmlns="" val="20001"/>
                    </a:ext>
                  </a:extLst>
                </a:gridCol>
              </a:tblGrid>
              <a:tr h="205726">
                <a:tc>
                  <a:txBody>
                    <a:bodyPr/>
                    <a:lstStyle/>
                    <a:p>
                      <a:pPr algn="l">
                        <a:lnSpc>
                          <a:spcPct val="150000"/>
                        </a:lnSpc>
                        <a:defRPr sz="1400"/>
                      </a:pPr>
                      <a:r>
                        <a:rPr dirty="0"/>
                        <a:t>Address by the mayor of the city of Blagoveshchensk…………………………………………………………………</a:t>
                      </a:r>
                    </a:p>
                  </a:txBody>
                  <a:tcPr marL="0" marR="0" marT="0" marB="0" horzOverflow="overflow"/>
                </a:tc>
                <a:tc>
                  <a:txBody>
                    <a:bodyPr/>
                    <a:lstStyle/>
                    <a:p>
                      <a:pPr>
                        <a:lnSpc>
                          <a:spcPct val="150000"/>
                        </a:lnSpc>
                        <a:spcAft>
                          <a:spcPts val="0"/>
                        </a:spcAft>
                      </a:pPr>
                      <a:r>
                        <a:rPr lang="ru-RU" sz="1400" dirty="0">
                          <a:effectLst/>
                        </a:rPr>
                        <a:t>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0"/>
                  </a:ext>
                </a:extLst>
              </a:tr>
              <a:tr h="290082">
                <a:tc>
                  <a:txBody>
                    <a:bodyPr/>
                    <a:lstStyle/>
                    <a:p>
                      <a:pPr algn="l">
                        <a:lnSpc>
                          <a:spcPct val="150000"/>
                        </a:lnSpc>
                        <a:defRPr sz="1400"/>
                      </a:pPr>
                      <a:r>
                        <a:rPr dirty="0"/>
                        <a:t>General information……..…………………………………………………………………………………………………………….</a:t>
                      </a:r>
                    </a:p>
                  </a:txBody>
                  <a:tcPr marL="0" marR="0" marT="0" marB="0" horzOverflow="overflow"/>
                </a:tc>
                <a:tc>
                  <a:txBody>
                    <a:bodyPr/>
                    <a:lstStyle/>
                    <a:p>
                      <a:pPr>
                        <a:lnSpc>
                          <a:spcPct val="150000"/>
                        </a:lnSpc>
                        <a:spcAft>
                          <a:spcPts val="0"/>
                        </a:spcAft>
                      </a:pPr>
                      <a:r>
                        <a:rPr lang="en-US" sz="1400" dirty="0" smtClean="0">
                          <a:effectLst/>
                          <a:latin typeface="+mn-lt"/>
                          <a:ea typeface="+mn-ea"/>
                          <a:cs typeface="+mn-cs"/>
                        </a:rPr>
                        <a:t>7</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1"/>
                  </a:ext>
                </a:extLst>
              </a:tr>
              <a:tr h="288032">
                <a:tc>
                  <a:txBody>
                    <a:bodyPr/>
                    <a:lstStyle/>
                    <a:p>
                      <a:pPr algn="l">
                        <a:lnSpc>
                          <a:spcPct val="150000"/>
                        </a:lnSpc>
                        <a:defRPr sz="1400"/>
                      </a:pPr>
                      <a:r>
                        <a:rPr dirty="0"/>
                        <a:t>Logistics and communications………………………………………………..………………………………</a:t>
                      </a:r>
                      <a:r>
                        <a:rPr lang="ru-RU" dirty="0"/>
                        <a:t> </a:t>
                      </a:r>
                      <a:r>
                        <a:rPr dirty="0"/>
                        <a:t>…………………</a:t>
                      </a:r>
                    </a:p>
                  </a:txBody>
                  <a:tcPr marL="0" marR="0" marT="0" marB="0" horzOverflow="overflow"/>
                </a:tc>
                <a:tc>
                  <a:txBody>
                    <a:bodyPr/>
                    <a:lstStyle/>
                    <a:p>
                      <a:pPr>
                        <a:lnSpc>
                          <a:spcPct val="150000"/>
                        </a:lnSpc>
                        <a:spcAft>
                          <a:spcPts val="0"/>
                        </a:spcAft>
                      </a:pPr>
                      <a:r>
                        <a:rPr lang="en-US"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2"/>
                  </a:ext>
                </a:extLst>
              </a:tr>
              <a:tr h="288032">
                <a:tc>
                  <a:txBody>
                    <a:bodyPr/>
                    <a:lstStyle/>
                    <a:p>
                      <a:pPr algn="l">
                        <a:lnSpc>
                          <a:spcPct val="150000"/>
                        </a:lnSpc>
                        <a:defRPr sz="1400"/>
                      </a:pPr>
                      <a:r>
                        <a:rPr dirty="0"/>
                        <a:t>Population and </a:t>
                      </a:r>
                      <a:r>
                        <a:rPr dirty="0" err="1"/>
                        <a:t>labour</a:t>
                      </a:r>
                      <a:r>
                        <a:rPr dirty="0"/>
                        <a:t> force……………………………………………………………………</a:t>
                      </a:r>
                      <a:r>
                        <a:rPr lang="ru-RU" dirty="0"/>
                        <a:t> </a:t>
                      </a:r>
                      <a:r>
                        <a:rPr dirty="0"/>
                        <a:t>…………………………..……</a:t>
                      </a:r>
                    </a:p>
                  </a:txBody>
                  <a:tcPr marL="0" marR="0" marT="0" marB="0" horzOverflow="overflow"/>
                </a:tc>
                <a:tc>
                  <a:txBody>
                    <a:bodyPr/>
                    <a:lstStyle/>
                    <a:p>
                      <a:pPr>
                        <a:lnSpc>
                          <a:spcPct val="150000"/>
                        </a:lnSpc>
                        <a:spcAft>
                          <a:spcPts val="0"/>
                        </a:spcAft>
                      </a:pPr>
                      <a:r>
                        <a:rPr lang="ru-RU" sz="1400" dirty="0" smtClean="0">
                          <a:effectLst/>
                        </a:rPr>
                        <a:t>12</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3"/>
                  </a:ext>
                </a:extLst>
              </a:tr>
              <a:tr h="288032">
                <a:tc>
                  <a:txBody>
                    <a:bodyPr/>
                    <a:lstStyle/>
                    <a:p>
                      <a:pPr algn="l">
                        <a:lnSpc>
                          <a:spcPct val="150000"/>
                        </a:lnSpc>
                        <a:defRPr sz="1400"/>
                      </a:pPr>
                      <a:r>
                        <a:rPr dirty="0"/>
                        <a:t>Tourism………………………………………………………………………………………………………………………………..…….</a:t>
                      </a:r>
                    </a:p>
                  </a:txBody>
                  <a:tcPr marL="0" marR="0" marT="0" marB="0" horzOverflow="overflow"/>
                </a:tc>
                <a:tc>
                  <a:txBody>
                    <a:bodyPr/>
                    <a:lstStyle/>
                    <a:p>
                      <a:pPr>
                        <a:lnSpc>
                          <a:spcPct val="150000"/>
                        </a:lnSpc>
                        <a:spcAft>
                          <a:spcPts val="0"/>
                        </a:spcAft>
                      </a:pPr>
                      <a:r>
                        <a:rPr lang="ru-RU" sz="1400" dirty="0" smtClean="0">
                          <a:effectLst/>
                        </a:rPr>
                        <a:t>14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4"/>
                  </a:ext>
                </a:extLst>
              </a:tr>
              <a:tr h="205726">
                <a:tc>
                  <a:txBody>
                    <a:bodyPr/>
                    <a:lstStyle/>
                    <a:p>
                      <a:pPr algn="l">
                        <a:lnSpc>
                          <a:spcPct val="150000"/>
                        </a:lnSpc>
                        <a:defRPr sz="1400"/>
                      </a:pPr>
                      <a:r>
                        <a:rPr dirty="0"/>
                        <a:t>Social infrastructure…………….……………………………………………………………………………………………..……..</a:t>
                      </a:r>
                    </a:p>
                  </a:txBody>
                  <a:tcPr marL="0" marR="0" marT="0" marB="0" horzOverflow="overflow"/>
                </a:tc>
                <a:tc>
                  <a:txBody>
                    <a:bodyPr/>
                    <a:lstStyle/>
                    <a:p>
                      <a:pPr>
                        <a:lnSpc>
                          <a:spcPct val="150000"/>
                        </a:lnSpc>
                        <a:spcAft>
                          <a:spcPts val="0"/>
                        </a:spcAft>
                      </a:pPr>
                      <a:r>
                        <a:rPr lang="ru-RU" sz="1400" dirty="0" smtClean="0">
                          <a:effectLst/>
                        </a:rPr>
                        <a:t>17</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5"/>
                  </a:ext>
                </a:extLst>
              </a:tr>
              <a:tr h="273106">
                <a:tc>
                  <a:txBody>
                    <a:bodyPr/>
                    <a:lstStyle/>
                    <a:p>
                      <a:pPr algn="l">
                        <a:lnSpc>
                          <a:spcPct val="150000"/>
                        </a:lnSpc>
                        <a:defRPr sz="1400"/>
                      </a:pPr>
                      <a:r>
                        <a:rPr dirty="0"/>
                        <a:t>Economic potential…….……..…………………………………………………………………………………………………..…..</a:t>
                      </a:r>
                    </a:p>
                  </a:txBody>
                  <a:tcPr marL="0" marR="0" marT="0" marB="0" horzOverflow="overflow"/>
                </a:tc>
                <a:tc>
                  <a:txBody>
                    <a:bodyPr/>
                    <a:lstStyle/>
                    <a:p>
                      <a:pPr>
                        <a:lnSpc>
                          <a:spcPct val="150000"/>
                        </a:lnSpc>
                        <a:spcAft>
                          <a:spcPts val="0"/>
                        </a:spcAft>
                      </a:pPr>
                      <a:r>
                        <a:rPr lang="ru-RU" sz="1400" dirty="0" smtClean="0">
                          <a:effectLst/>
                        </a:rPr>
                        <a:t>19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6"/>
                  </a:ext>
                </a:extLst>
              </a:tr>
              <a:tr h="288032">
                <a:tc>
                  <a:txBody>
                    <a:bodyPr/>
                    <a:lstStyle/>
                    <a:p>
                      <a:pPr algn="l">
                        <a:lnSpc>
                          <a:spcPct val="150000"/>
                        </a:lnSpc>
                        <a:defRPr sz="1400"/>
                      </a:pPr>
                      <a:r>
                        <a:rPr dirty="0"/>
                        <a:t>Investment climate………….…………………………………………………………………………………………………….……</a:t>
                      </a:r>
                    </a:p>
                  </a:txBody>
                  <a:tcPr marL="0" marR="0" marT="0" marB="0" horzOverflow="overflow"/>
                </a:tc>
                <a:tc>
                  <a:txBody>
                    <a:bodyPr/>
                    <a:lstStyle/>
                    <a:p>
                      <a:pPr>
                        <a:lnSpc>
                          <a:spcPct val="150000"/>
                        </a:lnSpc>
                        <a:spcAft>
                          <a:spcPts val="0"/>
                        </a:spcAft>
                      </a:pPr>
                      <a:r>
                        <a:rPr lang="ru-RU" sz="1400" dirty="0" smtClean="0">
                          <a:effectLst/>
                          <a:latin typeface="+mn-lt"/>
                          <a:ea typeface="+mn-ea"/>
                          <a:cs typeface="+mn-cs"/>
                        </a:rPr>
                        <a:t>23</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7"/>
                  </a:ext>
                </a:extLst>
              </a:tr>
              <a:tr h="205726">
                <a:tc>
                  <a:txBody>
                    <a:bodyPr/>
                    <a:lstStyle/>
                    <a:p>
                      <a:pPr algn="l">
                        <a:lnSpc>
                          <a:spcPct val="150000"/>
                        </a:lnSpc>
                        <a:defRPr sz="1400"/>
                      </a:pPr>
                      <a:r>
                        <a:rPr dirty="0"/>
                        <a:t>State and municipal support of investment activity……………………………………………….………..…………</a:t>
                      </a:r>
                    </a:p>
                  </a:txBody>
                  <a:tcPr marL="0" marR="0" marT="0" marB="0" horzOverflow="overflow"/>
                </a:tc>
                <a:tc>
                  <a:txBody>
                    <a:bodyPr/>
                    <a:lstStyle/>
                    <a:p>
                      <a:pPr>
                        <a:lnSpc>
                          <a:spcPct val="150000"/>
                        </a:lnSpc>
                        <a:spcAft>
                          <a:spcPts val="0"/>
                        </a:spcAft>
                      </a:pPr>
                      <a:r>
                        <a:rPr lang="ru-RU" sz="1400" dirty="0" smtClean="0">
                          <a:effectLst/>
                        </a:rPr>
                        <a:t>24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8"/>
                  </a:ext>
                </a:extLst>
              </a:tr>
              <a:tr h="360000">
                <a:tc>
                  <a:txBody>
                    <a:bodyPr/>
                    <a:lstStyle/>
                    <a:p>
                      <a:pPr algn="l">
                        <a:lnSpc>
                          <a:spcPct val="150000"/>
                        </a:lnSpc>
                        <a:defRPr sz="1400"/>
                      </a:pPr>
                      <a:r>
                        <a:rPr dirty="0"/>
                        <a:t>Investment projects</a:t>
                      </a:r>
                      <a:r>
                        <a:rPr dirty="0" smtClean="0"/>
                        <a:t>………….……………………………………………………………………………………………..…………</a:t>
                      </a:r>
                      <a:endParaRPr lang="ru-RU" dirty="0" smtClean="0"/>
                    </a:p>
                  </a:txBody>
                  <a:tcPr marL="0" marR="0" marT="0" marB="0" horzOverflow="overflow"/>
                </a:tc>
                <a:tc>
                  <a:txBody>
                    <a:bodyPr/>
                    <a:lstStyle/>
                    <a:p>
                      <a:pPr>
                        <a:lnSpc>
                          <a:spcPct val="150000"/>
                        </a:lnSpc>
                        <a:spcAft>
                          <a:spcPts val="0"/>
                        </a:spcAft>
                      </a:pPr>
                      <a:r>
                        <a:rPr lang="ru-RU" sz="1400" dirty="0" smtClean="0">
                          <a:effectLst/>
                        </a:rPr>
                        <a:t>25</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9"/>
                  </a:ext>
                </a:extLst>
              </a:tr>
              <a:tr h="216024">
                <a:tc>
                  <a:txBody>
                    <a:bodyPr/>
                    <a:lstStyle/>
                    <a:p>
                      <a:pPr marL="0" marR="0" indent="0" algn="l" defTabSz="914400" rtl="0" latinLnBrk="0">
                        <a:lnSpc>
                          <a:spcPct val="150000"/>
                        </a:lnSpc>
                        <a:spcBef>
                          <a:spcPts val="0"/>
                        </a:spcBef>
                        <a:spcAft>
                          <a:spcPts val="0"/>
                        </a:spcAft>
                        <a:buClrTx/>
                        <a:buSzTx/>
                        <a:buFontTx/>
                        <a:buNone/>
                        <a:tabLst/>
                        <a:defRPr sz="1400"/>
                      </a:pPr>
                      <a:r>
                        <a:rPr sz="1400" b="0" i="0" u="none" strike="noStrike" cap="none" spc="0" baseline="0" dirty="0">
                          <a:ln>
                            <a:noFill/>
                          </a:ln>
                          <a:solidFill>
                            <a:srgbClr val="000000"/>
                          </a:solidFill>
                          <a:uFillTx/>
                          <a:latin typeface="+mn-lt"/>
                          <a:ea typeface="+mn-ea"/>
                          <a:cs typeface="+mn-cs"/>
                          <a:sym typeface="Calibri"/>
                        </a:rPr>
                        <a:t>Legal regulation of investment and business activities…………………………………………..…………………..</a:t>
                      </a:r>
                    </a:p>
                  </a:txBody>
                  <a:tcPr marL="0" marR="0" marT="0" marB="0" horzOverflow="overflow"/>
                </a:tc>
                <a:tc>
                  <a:txBody>
                    <a:bodyPr/>
                    <a:lstStyle/>
                    <a:p>
                      <a:pPr>
                        <a:lnSpc>
                          <a:spcPct val="150000"/>
                        </a:lnSpc>
                        <a:spcAft>
                          <a:spcPts val="0"/>
                        </a:spcAft>
                      </a:pPr>
                      <a:r>
                        <a:rPr lang="en-US" sz="1400" dirty="0" smtClean="0">
                          <a:effectLst/>
                          <a:latin typeface="Calibri"/>
                          <a:ea typeface="Calibri"/>
                          <a:cs typeface="Times New Roman"/>
                        </a:rPr>
                        <a:t>4</a:t>
                      </a:r>
                      <a:r>
                        <a:rPr lang="ru-RU" sz="1400" dirty="0" smtClean="0">
                          <a:effectLst/>
                          <a:latin typeface="Calibri"/>
                          <a:ea typeface="Calibri"/>
                          <a:cs typeface="Times New Roman"/>
                        </a:rPr>
                        <a:t>6</a:t>
                      </a:r>
                      <a:endParaRPr lang="ru-RU" sz="1400" dirty="0">
                        <a:effectLst/>
                        <a:latin typeface="Calibri"/>
                        <a:ea typeface="Calibri"/>
                        <a:cs typeface="Times New Roman"/>
                      </a:endParaRPr>
                    </a:p>
                  </a:txBody>
                  <a:tcPr marL="57501" marR="57501" marT="0" marB="0" anchor="b"/>
                </a:tc>
                <a:extLst>
                  <a:ext uri="{0D108BD9-81ED-4DB2-BD59-A6C34878D82A}">
                    <a16:rowId xmlns:a16="http://schemas.microsoft.com/office/drawing/2014/main" xmlns="" val="10010"/>
                  </a:ext>
                </a:extLst>
              </a:tr>
              <a:tr h="285922">
                <a:tc>
                  <a:txBody>
                    <a:bodyPr/>
                    <a:lstStyle/>
                    <a:p>
                      <a:pPr marL="0" marR="0" indent="0" algn="l" defTabSz="914400" rtl="0" latinLnBrk="0">
                        <a:lnSpc>
                          <a:spcPct val="150000"/>
                        </a:lnSpc>
                        <a:spcBef>
                          <a:spcPts val="0"/>
                        </a:spcBef>
                        <a:spcAft>
                          <a:spcPts val="0"/>
                        </a:spcAft>
                        <a:buClrTx/>
                        <a:buSzTx/>
                        <a:buFontTx/>
                        <a:buNone/>
                        <a:tabLst/>
                        <a:defRPr sz="1400"/>
                      </a:pPr>
                      <a:r>
                        <a:rPr sz="1400" b="0" i="0" u="none" strike="noStrike" cap="none" spc="0" baseline="0" dirty="0">
                          <a:ln>
                            <a:noFill/>
                          </a:ln>
                          <a:solidFill>
                            <a:srgbClr val="000000"/>
                          </a:solidFill>
                          <a:uFillTx/>
                          <a:latin typeface="+mn-lt"/>
                          <a:ea typeface="+mn-ea"/>
                          <a:cs typeface="+mn-cs"/>
                          <a:sym typeface="Calibri"/>
                        </a:rPr>
                        <a:t>The support of investment and business activities…………………………………………………………….….……</a:t>
                      </a:r>
                    </a:p>
                  </a:txBody>
                  <a:tcPr marL="0" marR="0" marT="0" marB="0" horzOverflow="overflow"/>
                </a:tc>
                <a:tc>
                  <a:txBody>
                    <a:bodyPr/>
                    <a:lstStyle/>
                    <a:p>
                      <a:pPr>
                        <a:lnSpc>
                          <a:spcPct val="150000"/>
                        </a:lnSpc>
                        <a:spcAft>
                          <a:spcPts val="0"/>
                        </a:spcAft>
                      </a:pPr>
                      <a:r>
                        <a:rPr lang="en-US" sz="1400" dirty="0" smtClean="0">
                          <a:effectLst/>
                          <a:latin typeface="+mn-lt"/>
                          <a:ea typeface="+mn-ea"/>
                          <a:cs typeface="+mn-cs"/>
                        </a:rPr>
                        <a:t>4</a:t>
                      </a:r>
                      <a:r>
                        <a:rPr lang="ru-RU"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11"/>
                  </a:ext>
                </a:extLst>
              </a:tr>
              <a:tr h="411451">
                <a:tc>
                  <a:txBody>
                    <a:bodyPr/>
                    <a:lstStyle/>
                    <a:p>
                      <a:pPr algn="l">
                        <a:lnSpc>
                          <a:spcPct val="150000"/>
                        </a:lnSpc>
                        <a:defRPr sz="1400"/>
                      </a:pPr>
                      <a:r>
                        <a:rPr dirty="0"/>
                        <a:t>Reference information for investors and entrepreneurs…………………………………………………….……….</a:t>
                      </a:r>
                    </a:p>
                  </a:txBody>
                  <a:tcPr marL="0" marR="0" marT="0" marB="0" horzOverflow="overflow"/>
                </a:tc>
                <a:tc>
                  <a:txBody>
                    <a:bodyPr/>
                    <a:lstStyle/>
                    <a:p>
                      <a:pPr>
                        <a:lnSpc>
                          <a:spcPct val="150000"/>
                        </a:lnSpc>
                        <a:spcAft>
                          <a:spcPts val="0"/>
                        </a:spcAft>
                      </a:pPr>
                      <a:r>
                        <a:rPr lang="ru-RU" sz="1400" dirty="0" smtClean="0">
                          <a:effectLst/>
                          <a:latin typeface="+mn-lt"/>
                          <a:ea typeface="+mn-ea"/>
                          <a:cs typeface="+mn-cs"/>
                        </a:rPr>
                        <a:t>54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12"/>
                  </a:ext>
                </a:extLst>
              </a:tr>
            </a:tbl>
          </a:graphicData>
        </a:graphic>
      </p:graphicFrame>
      <p:sp>
        <p:nvSpPr>
          <p:cNvPr id="10" name="Прямоугольник 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3</a:t>
            </a:r>
          </a:p>
        </p:txBody>
      </p:sp>
    </p:spTree>
    <p:extLst>
      <p:ext uri="{BB962C8B-B14F-4D97-AF65-F5344CB8AC3E}">
        <p14:creationId xmlns:p14="http://schemas.microsoft.com/office/powerpoint/2010/main" val="101614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949870827"/>
              </p:ext>
            </p:extLst>
          </p:nvPr>
        </p:nvGraphicFramePr>
        <p:xfrm>
          <a:off x="467544" y="1952836"/>
          <a:ext cx="8208912" cy="42124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400" b="1" dirty="0" smtClean="0">
                          <a:latin typeface="Times New Roman" panose="02020603050405020304" pitchFamily="18" charset="0"/>
                          <a:cs typeface="Times New Roman" panose="02020603050405020304" pitchFamily="18" charset="0"/>
                        </a:rPr>
                        <a:t>Construction of capital facilities intended for residential accommodation *</a:t>
                      </a:r>
                      <a:endParaRPr lang="ru-RU" sz="14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“SZ “PIK Blagoveshchensk”, INN 2801265933</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120 Mukhin Str., premises/office 20002/213, Blagoveshchensk, Amur Oblast, 675029,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The Project will allow for providing accommodation for the inhabitants of the city of Blagoveshchensk. Land plot area – 912,075 </a:t>
                      </a:r>
                      <a:r>
                        <a:rPr lang="en-US" sz="1000" kern="1200" dirty="0" err="1">
                          <a:solidFill>
                            <a:srgbClr val="000000"/>
                          </a:solidFill>
                          <a:effectLst/>
                          <a:latin typeface="Times New Roman"/>
                          <a:ea typeface="Times New Roman"/>
                          <a:cs typeface="Times New Roman"/>
                        </a:rPr>
                        <a:t>sq</a:t>
                      </a:r>
                      <a:r>
                        <a:rPr lang="en-US" sz="1000" kern="1200" dirty="0">
                          <a:solidFill>
                            <a:srgbClr val="000000"/>
                          </a:solidFill>
                          <a:effectLst/>
                          <a:latin typeface="Times New Roman"/>
                          <a:ea typeface="Times New Roman"/>
                          <a:cs typeface="Times New Roman"/>
                        </a:rPr>
                        <a:t> m. Housing area – 334 180 </a:t>
                      </a:r>
                      <a:r>
                        <a:rPr lang="en-US" sz="1000" kern="1200" dirty="0" err="1">
                          <a:solidFill>
                            <a:srgbClr val="000000"/>
                          </a:solidFill>
                          <a:effectLst/>
                          <a:latin typeface="Times New Roman"/>
                          <a:ea typeface="Times New Roman"/>
                          <a:cs typeface="Times New Roman"/>
                        </a:rPr>
                        <a:t>sq</a:t>
                      </a:r>
                      <a:r>
                        <a:rPr lang="en-US" sz="1000" kern="1200" dirty="0">
                          <a:solidFill>
                            <a:srgbClr val="000000"/>
                          </a:solidFill>
                          <a:effectLst/>
                          <a:latin typeface="Times New Roman"/>
                          <a:ea typeface="Times New Roman"/>
                          <a:cs typeface="Times New Roman"/>
                        </a:rPr>
                        <a:t> m. Non-residential premises area – 16,700 </a:t>
                      </a:r>
                      <a:r>
                        <a:rPr lang="en-US" sz="1000" kern="1200" dirty="0" err="1">
                          <a:solidFill>
                            <a:srgbClr val="000000"/>
                          </a:solidFill>
                          <a:effectLst/>
                          <a:latin typeface="Times New Roman"/>
                          <a:ea typeface="Times New Roman"/>
                          <a:cs typeface="Times New Roman"/>
                        </a:rPr>
                        <a:t>sq</a:t>
                      </a:r>
                      <a:r>
                        <a:rPr lang="en-US" sz="1000" kern="1200" dirty="0">
                          <a:solidFill>
                            <a:srgbClr val="000000"/>
                          </a:solidFill>
                          <a:effectLst/>
                          <a:latin typeface="Times New Roman"/>
                          <a:ea typeface="Times New Roman"/>
                          <a:cs typeface="Times New Roman"/>
                        </a:rPr>
                        <a:t> m.</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2023 – 2036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33 898,00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Investor funds</a:t>
                      </a:r>
                      <a:r>
                        <a:rPr lang="ru-RU" sz="1000" kern="1200" dirty="0">
                          <a:solidFill>
                            <a:srgbClr val="000000"/>
                          </a:solidFill>
                          <a:effectLst/>
                          <a:latin typeface="Times New Roman"/>
                          <a:ea typeface="Times New Roman"/>
                          <a:cs typeface="Times New Roman"/>
                        </a:rPr>
                        <a:t>, </a:t>
                      </a:r>
                      <a:r>
                        <a:rPr lang="en-US" sz="1000" kern="1200" dirty="0" smtClean="0">
                          <a:solidFill>
                            <a:srgbClr val="000000"/>
                          </a:solidFill>
                          <a:effectLst/>
                          <a:latin typeface="Times New Roman"/>
                          <a:ea typeface="Times New Roman"/>
                          <a:cs typeface="Times New Roman"/>
                        </a:rPr>
                        <a:t>C</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8708">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Preparatory phase.</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By Order of the Governor of the AR of 16.08.2022 No. 178-r is acknowledged as </a:t>
                      </a:r>
                      <a:r>
                        <a:rPr lang="en-US" sz="1000" b="1" kern="1200" dirty="0">
                          <a:solidFill>
                            <a:srgbClr val="000000"/>
                          </a:solidFill>
                          <a:effectLst/>
                          <a:latin typeface="Times New Roman"/>
                          <a:ea typeface="Times New Roman"/>
                          <a:cs typeface="Times New Roman"/>
                        </a:rPr>
                        <a:t>a</a:t>
                      </a:r>
                      <a:r>
                        <a:rPr lang="en-US" sz="1000" kern="1200" dirty="0">
                          <a:solidFill>
                            <a:srgbClr val="000000"/>
                          </a:solidFill>
                          <a:effectLst/>
                          <a:latin typeface="Times New Roman"/>
                          <a:ea typeface="Times New Roman"/>
                          <a:cs typeface="Times New Roman"/>
                        </a:rPr>
                        <a:t> </a:t>
                      </a:r>
                      <a:r>
                        <a:rPr lang="en-US" sz="1000" b="1" kern="1200" dirty="0">
                          <a:solidFill>
                            <a:srgbClr val="000000"/>
                          </a:solidFill>
                          <a:effectLst/>
                          <a:latin typeface="Times New Roman"/>
                          <a:ea typeface="Times New Roman"/>
                          <a:cs typeface="Times New Roman"/>
                        </a:rPr>
                        <a:t>large-scale investment project</a:t>
                      </a:r>
                      <a:r>
                        <a:rPr lang="en-US" sz="1000" kern="1200" dirty="0">
                          <a:solidFill>
                            <a:srgbClr val="000000"/>
                          </a:solidFill>
                          <a:effectLst/>
                          <a:latin typeface="Times New Roman"/>
                          <a:ea typeface="Times New Roman"/>
                          <a:cs typeface="Times New Roman"/>
                        </a:rPr>
                        <a:t>. Resident of ASEZ “</a:t>
                      </a:r>
                      <a:r>
                        <a:rPr lang="en-US" sz="1000" kern="1200" dirty="0" err="1">
                          <a:solidFill>
                            <a:srgbClr val="000000"/>
                          </a:solidFill>
                          <a:effectLst/>
                          <a:latin typeface="Times New Roman"/>
                          <a:ea typeface="Times New Roman"/>
                          <a:cs typeface="Times New Roman"/>
                        </a:rPr>
                        <a:t>Amurskaya</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Glavnaya-864x4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0" r="328"/>
          <a:stretch/>
        </p:blipFill>
        <p:spPr bwMode="auto">
          <a:xfrm>
            <a:off x="6094718" y="1"/>
            <a:ext cx="3049282" cy="174892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30</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31312-image-8c960ddd-ebec-4af6-8c65-a688add54f58.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989"/>
          <a:stretch/>
        </p:blipFill>
        <p:spPr bwMode="auto">
          <a:xfrm>
            <a:off x="-5235" y="1"/>
            <a:ext cx="3045441" cy="1748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screenshot_1-11-624x400.jpg"/>
          <p:cNvPicPr>
            <a:picLocks noChangeAspect="1" noChangeArrowheads="1"/>
          </p:cNvPicPr>
          <p:nvPr/>
        </p:nvPicPr>
        <p:blipFill rotWithShape="1">
          <a:blip r:embed="rId5">
            <a:extLst>
              <a:ext uri="{28A0092B-C50C-407E-A947-70E740481C1C}">
                <a14:useLocalDpi xmlns:a14="http://schemas.microsoft.com/office/drawing/2010/main" val="0"/>
              </a:ext>
            </a:extLst>
          </a:blip>
          <a:srcRect t="5395" b="5395"/>
          <a:stretch/>
        </p:blipFill>
        <p:spPr bwMode="auto">
          <a:xfrm>
            <a:off x="3040205" y="0"/>
            <a:ext cx="3058353" cy="174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549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982622027"/>
              </p:ext>
            </p:extLst>
          </p:nvPr>
        </p:nvGraphicFramePr>
        <p:xfrm>
          <a:off x="464926" y="1952836"/>
          <a:ext cx="8208912" cy="4212468"/>
        </p:xfrm>
        <a:graphic>
          <a:graphicData uri="http://schemas.openxmlformats.org/drawingml/2006/table">
            <a:tbl>
              <a:tblPr firstRow="1" bandRow="1">
                <a:tableStyleId>{5C22544A-7EE6-4342-B048-85BDC9FD1C3A}</a:tableStyleId>
              </a:tblPr>
              <a:tblGrid>
                <a:gridCol w="2088232"/>
                <a:gridCol w="6120680"/>
              </a:tblGrid>
              <a:tr h="900100">
                <a:tc gridSpan="2">
                  <a:txBody>
                    <a:bodyPr/>
                    <a:lstStyle/>
                    <a:p>
                      <a:pPr algn="ctr"/>
                      <a:r>
                        <a:rPr lang="en-US" sz="1200" b="1" dirty="0" smtClean="0">
                          <a:latin typeface="Times New Roman" panose="02020603050405020304" pitchFamily="18" charset="0"/>
                          <a:cs typeface="Times New Roman" panose="02020603050405020304" pitchFamily="18" charset="0"/>
                        </a:rPr>
                        <a:t>Development of the territory in the area of the </a:t>
                      </a:r>
                      <a:r>
                        <a:rPr lang="en-US" sz="1200" b="1" dirty="0" err="1" smtClean="0">
                          <a:latin typeface="Times New Roman" panose="02020603050405020304" pitchFamily="18" charset="0"/>
                          <a:cs typeface="Times New Roman" panose="02020603050405020304" pitchFamily="18" charset="0"/>
                        </a:rPr>
                        <a:t>Plodopitomnik</a:t>
                      </a:r>
                      <a:r>
                        <a:rPr lang="en-US" sz="1200" b="1" dirty="0" smtClean="0">
                          <a:latin typeface="Times New Roman" panose="02020603050405020304" pitchFamily="18" charset="0"/>
                          <a:cs typeface="Times New Roman" panose="02020603050405020304" pitchFamily="18" charset="0"/>
                        </a:rPr>
                        <a:t> village</a:t>
                      </a:r>
                      <a:r>
                        <a:rPr lang="ru-RU" sz="1200" b="1"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of the municipality</a:t>
                      </a:r>
                      <a:r>
                        <a:rPr lang="ru-RU" sz="1200" b="1"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of Blagoveshchensk "</a:t>
                      </a:r>
                      <a:r>
                        <a:rPr lang="en-US" sz="1200" b="1" dirty="0" err="1" smtClean="0">
                          <a:latin typeface="Times New Roman" panose="02020603050405020304" pitchFamily="18" charset="0"/>
                          <a:cs typeface="Times New Roman" panose="02020603050405020304" pitchFamily="18" charset="0"/>
                        </a:rPr>
                        <a:t>Ignatievskaya</a:t>
                      </a:r>
                      <a:r>
                        <a:rPr lang="en-US" sz="1200" b="1" dirty="0" smtClean="0">
                          <a:latin typeface="Times New Roman" panose="02020603050405020304" pitchFamily="18" charset="0"/>
                          <a:cs typeface="Times New Roman" panose="02020603050405020304" pitchFamily="18" charset="0"/>
                        </a:rPr>
                        <a:t> manor"*</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764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a:t>
                      </a:r>
                      <a:r>
                        <a:rPr lang="en-US" sz="1000" baseline="0" dirty="0" err="1" smtClean="0">
                          <a:latin typeface="Times New Roman" panose="02020603050405020304" pitchFamily="18" charset="0"/>
                          <a:cs typeface="Times New Roman" panose="02020603050405020304" pitchFamily="18" charset="0"/>
                        </a:rPr>
                        <a:t>Bureyazhilpromstroy</a:t>
                      </a:r>
                      <a:r>
                        <a:rPr lang="en-US" sz="1000" baseline="0" dirty="0" smtClean="0">
                          <a:latin typeface="Times New Roman" panose="02020603050405020304" pitchFamily="18" charset="0"/>
                          <a:cs typeface="Times New Roman" panose="02020603050405020304" pitchFamily="18" charset="0"/>
                        </a:rPr>
                        <a:t>”  LLC, INN 2801096964,  159/1 Polytechnic Str., Blagoveshchensk, tel. </a:t>
                      </a:r>
                      <a:r>
                        <a:rPr lang="ru-RU" sz="1000" dirty="0" smtClean="0">
                          <a:latin typeface="Times New Roman" panose="02020603050405020304" pitchFamily="18" charset="0"/>
                          <a:cs typeface="Times New Roman" panose="02020603050405020304" pitchFamily="18" charset="0"/>
                        </a:rPr>
                        <a:t>8 (4162) 420-254</a:t>
                      </a:r>
                      <a:r>
                        <a:rPr lang="en-US" sz="1000" dirty="0" smtClean="0">
                          <a:latin typeface="Times New Roman" panose="02020603050405020304" pitchFamily="18" charset="0"/>
                          <a:cs typeface="Times New Roman" panose="02020603050405020304" pitchFamily="18" charset="0"/>
                        </a:rPr>
                        <a:t>,</a:t>
                      </a:r>
                      <a:r>
                        <a:rPr lang="en-US" sz="1000" baseline="0" dirty="0" smtClean="0">
                          <a:latin typeface="Times New Roman" panose="02020603050405020304" pitchFamily="18" charset="0"/>
                          <a:cs typeface="Times New Roman" panose="02020603050405020304" pitchFamily="18" charset="0"/>
                        </a:rPr>
                        <a:t> e-mail: </a:t>
                      </a:r>
                      <a:r>
                        <a:rPr lang="ru-RU" sz="1000" dirty="0" smtClean="0">
                          <a:latin typeface="Times New Roman" panose="02020603050405020304" pitchFamily="18" charset="0"/>
                          <a:cs typeface="Times New Roman" panose="02020603050405020304" pitchFamily="18" charset="0"/>
                        </a:rPr>
                        <a:t>8416242054@mail.ru</a:t>
                      </a:r>
                    </a:p>
                    <a:p>
                      <a:endParaRPr lang="en-US"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74764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just">
                        <a:lnSpc>
                          <a:spcPct val="115000"/>
                        </a:lnSpc>
                        <a:spcAft>
                          <a:spcPts val="0"/>
                        </a:spcAft>
                      </a:pPr>
                      <a:r>
                        <a:rPr lang="en-US" sz="1000" b="0" i="0" dirty="0" smtClean="0">
                          <a:solidFill>
                            <a:srgbClr val="000000"/>
                          </a:solidFill>
                          <a:effectLst/>
                          <a:latin typeface="Times New Roman" panose="02020603050405020304" pitchFamily="18" charset="0"/>
                          <a:ea typeface="Calibri"/>
                          <a:cs typeface="Times New Roman" panose="02020603050405020304" pitchFamily="18" charset="0"/>
                        </a:rPr>
                        <a:t>Comprehensive development of the territory through housing construction and tourism facilities. </a:t>
                      </a:r>
                      <a:r>
                        <a:rPr lang="en-US" sz="1000" dirty="0" smtClean="0">
                          <a:effectLst/>
                          <a:latin typeface="Times New Roman" panose="02020603050405020304" pitchFamily="18" charset="0"/>
                          <a:ea typeface="Calibri"/>
                          <a:cs typeface="Times New Roman" panose="02020603050405020304" pitchFamily="18" charset="0"/>
                        </a:rPr>
                        <a:t>Building area – </a:t>
                      </a:r>
                      <a:r>
                        <a:rPr lang="en-US" sz="1000" baseline="0" dirty="0" smtClean="0">
                          <a:effectLst/>
                          <a:latin typeface="Times New Roman" panose="02020603050405020304" pitchFamily="18" charset="0"/>
                          <a:ea typeface="Calibri"/>
                          <a:cs typeface="Times New Roman" panose="02020603050405020304" pitchFamily="18" charset="0"/>
                        </a:rPr>
                        <a:t> 402 hectares</a:t>
                      </a:r>
                      <a:r>
                        <a:rPr lang="en-US" sz="1000" dirty="0" smtClean="0">
                          <a:effectLst/>
                          <a:latin typeface="Times New Roman" panose="02020603050405020304" pitchFamily="18" charset="0"/>
                          <a:ea typeface="Calibri"/>
                          <a:cs typeface="Times New Roman" panose="02020603050405020304" pitchFamily="18" charset="0"/>
                        </a:rPr>
                        <a:t>. Housing area –</a:t>
                      </a:r>
                      <a:r>
                        <a:rPr lang="en-US" sz="1000" baseline="0" dirty="0" smtClean="0">
                          <a:effectLst/>
                          <a:latin typeface="Times New Roman" panose="02020603050405020304" pitchFamily="18" charset="0"/>
                          <a:ea typeface="Calibri"/>
                          <a:cs typeface="Times New Roman" panose="02020603050405020304" pitchFamily="18" charset="0"/>
                        </a:rPr>
                        <a:t> 338 thousand</a:t>
                      </a:r>
                      <a:r>
                        <a:rPr lang="en-US" sz="1000" dirty="0" smtClean="0">
                          <a:effectLst/>
                          <a:latin typeface="Times New Roman" panose="02020603050405020304" pitchFamily="18" charset="0"/>
                          <a:ea typeface="Calibri"/>
                          <a:cs typeface="Times New Roman" panose="02020603050405020304" pitchFamily="18" charset="0"/>
                        </a:rPr>
                        <a:t> </a:t>
                      </a:r>
                      <a:r>
                        <a:rPr lang="en-US" sz="1000" dirty="0" err="1" smtClean="0">
                          <a:effectLst/>
                          <a:latin typeface="Times New Roman" panose="02020603050405020304" pitchFamily="18" charset="0"/>
                          <a:ea typeface="Calibri"/>
                          <a:cs typeface="Times New Roman" panose="02020603050405020304" pitchFamily="18" charset="0"/>
                        </a:rPr>
                        <a:t>sq</a:t>
                      </a:r>
                      <a:r>
                        <a:rPr lang="en-US" sz="1000" dirty="0" smtClean="0">
                          <a:effectLst/>
                          <a:latin typeface="Times New Roman" panose="02020603050405020304" pitchFamily="18" charset="0"/>
                          <a:ea typeface="Calibri"/>
                          <a:cs typeface="Times New Roman" panose="02020603050405020304" pitchFamily="18" charset="0"/>
                        </a:rPr>
                        <a:t> m. Residents – 13,2</a:t>
                      </a:r>
                      <a:r>
                        <a:rPr lang="en-US" sz="1000" baseline="0" dirty="0" smtClean="0">
                          <a:effectLst/>
                          <a:latin typeface="Times New Roman" panose="02020603050405020304" pitchFamily="18" charset="0"/>
                          <a:ea typeface="Calibri"/>
                          <a:cs typeface="Times New Roman" panose="02020603050405020304" pitchFamily="18" charset="0"/>
                        </a:rPr>
                        <a:t> thousand people</a:t>
                      </a:r>
                      <a:r>
                        <a:rPr lang="en-US" sz="1000" dirty="0" smtClean="0">
                          <a:effectLst/>
                          <a:latin typeface="Times New Roman" panose="02020603050405020304" pitchFamily="18" charset="0"/>
                          <a:ea typeface="Calibri"/>
                          <a:cs typeface="Times New Roman" panose="02020603050405020304" pitchFamily="18" charset="0"/>
                        </a:rPr>
                        <a:t>. It is planned to build social infrastructure facilities (with an area of 12.32 hectares): 4 schools for 1,974 places (8.63 hectares); 6 kindergartens for 700 places (3.69 hectares).</a:t>
                      </a:r>
                      <a:endParaRPr lang="ru-RU" sz="1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10</a:t>
                      </a:r>
                      <a:r>
                        <a:rPr lang="ru-RU" sz="1000" baseline="0" dirty="0" smtClean="0">
                          <a:latin typeface="Times New Roman" panose="02020603050405020304" pitchFamily="18" charset="0"/>
                          <a:cs typeface="Times New Roman" panose="02020603050405020304" pitchFamily="18" charset="0"/>
                        </a:rPr>
                        <a:t> – 2020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11 982,00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59872">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Low-rise buildings and construction of engineering infrastructure facilities are in the process of building. Search for investors.</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p>
                      <a:pPr algn="l"/>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3315" name="Picture 3" descr="C:\Users\DailideDA\Downloads\30184144803b473ad3a1b7d8f3d9552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2" t="2075" r="4222" b="27623"/>
          <a:stretch/>
        </p:blipFill>
        <p:spPr bwMode="auto">
          <a:xfrm>
            <a:off x="3065873"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DailideDA\Downloads\89bdd1bf6772b89f86034939094a6b15.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2" t="13693" r="2466" b="13816"/>
          <a:stretch/>
        </p:blipFill>
        <p:spPr bwMode="auto">
          <a:xfrm>
            <a:off x="-5234" y="-2"/>
            <a:ext cx="3071108" cy="174647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DailideDA\Downloads\j96pa1pxuoir-640.jpg"/>
          <p:cNvPicPr>
            <a:picLocks noChangeAspect="1" noChangeArrowheads="1"/>
          </p:cNvPicPr>
          <p:nvPr/>
        </p:nvPicPr>
        <p:blipFill rotWithShape="1">
          <a:blip r:embed="rId5">
            <a:extLst>
              <a:ext uri="{28A0092B-C50C-407E-A947-70E740481C1C}">
                <a14:useLocalDpi xmlns:a14="http://schemas.microsoft.com/office/drawing/2010/main" val="0"/>
              </a:ext>
            </a:extLst>
          </a:blip>
          <a:srcRect r="1913"/>
          <a:stretch/>
        </p:blipFill>
        <p:spPr bwMode="auto">
          <a:xfrm>
            <a:off x="6098559" y="0"/>
            <a:ext cx="3045441"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31</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499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4"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23761248"/>
              </p:ext>
            </p:extLst>
          </p:nvPr>
        </p:nvGraphicFramePr>
        <p:xfrm>
          <a:off x="467544" y="1952836"/>
          <a:ext cx="8208912" cy="4284476"/>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Times New Roman" panose="02020603050405020304" pitchFamily="18" charset="0"/>
                          <a:cs typeface="Times New Roman" panose="02020603050405020304" pitchFamily="18" charset="0"/>
                        </a:rPr>
                        <a:t>Modernization and reconstruction of the Blagoveshchensk Building Materials Factory</a:t>
                      </a:r>
                      <a:r>
                        <a:rPr lang="ru-RU" sz="1200" b="1" baseline="0" dirty="0" smtClean="0">
                          <a:solidFill>
                            <a:schemeClr val="bg1"/>
                          </a:solidFill>
                          <a:latin typeface="Times New Roman" panose="02020603050405020304" pitchFamily="18" charset="0"/>
                          <a:cs typeface="Times New Roman" panose="02020603050405020304" pitchFamily="18" charset="0"/>
                        </a:rPr>
                        <a:t> (</a:t>
                      </a:r>
                      <a:r>
                        <a:rPr lang="en-US" sz="1200" b="1" baseline="0" dirty="0" smtClean="0">
                          <a:solidFill>
                            <a:schemeClr val="bg1"/>
                          </a:solidFill>
                          <a:latin typeface="Times New Roman" panose="02020603050405020304" pitchFamily="18" charset="0"/>
                          <a:cs typeface="Times New Roman" panose="02020603050405020304" pitchFamily="18" charset="0"/>
                        </a:rPr>
                        <a:t>3rd stage</a:t>
                      </a:r>
                      <a:r>
                        <a:rPr lang="ru-RU" sz="1200" b="1" baseline="0" dirty="0" smtClean="0">
                          <a:solidFill>
                            <a:schemeClr val="bg1"/>
                          </a:solidFill>
                          <a:latin typeface="Times New Roman" panose="02020603050405020304" pitchFamily="18" charset="0"/>
                          <a:cs typeface="Times New Roman" panose="02020603050405020304" pitchFamily="18" charset="0"/>
                        </a:rPr>
                        <a:t>)</a:t>
                      </a:r>
                      <a:r>
                        <a:rPr lang="ru-RU" sz="1200" b="0" baseline="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Blagoveshchensk Building Materials Factory LLC</a:t>
                      </a:r>
                      <a:r>
                        <a:rPr lang="ru-RU" sz="1000" dirty="0" smtClean="0">
                          <a:latin typeface="Times New Roman" panose="02020603050405020304" pitchFamily="18" charset="0"/>
                          <a:cs typeface="Times New Roman" panose="02020603050405020304" pitchFamily="18" charset="0"/>
                        </a:rPr>
                        <a:t>,</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338-238, </a:t>
                      </a:r>
                      <a:r>
                        <a:rPr lang="en-US" sz="1000" baseline="0" dirty="0" smtClean="0">
                          <a:latin typeface="Times New Roman" panose="02020603050405020304" pitchFamily="18" charset="0"/>
                          <a:cs typeface="Times New Roman" panose="02020603050405020304" pitchFamily="18" charset="0"/>
                        </a:rPr>
                        <a:t>e-mail: bzsm100@yandex.ru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Modernization of silicate brick production technology, including in order to improve product quality, purchase of equipment for production.</a:t>
                      </a:r>
                    </a:p>
                    <a:p>
                      <a:r>
                        <a:rPr lang="en-US" sz="1000" dirty="0" smtClean="0">
                          <a:latin typeface="Times New Roman" panose="02020603050405020304" pitchFamily="18" charset="0"/>
                          <a:cs typeface="Times New Roman" panose="02020603050405020304" pitchFamily="18" charset="0"/>
                        </a:rPr>
                        <a:t>Design capacity: silicate brick – 131 million pieces per year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a:t>
                      </a:r>
                      <a:r>
                        <a:rPr lang="en-US"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18</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a:t>
                      </a:r>
                      <a:r>
                        <a:rPr lang="ru-RU" sz="1000" dirty="0" smtClean="0">
                          <a:latin typeface="Times New Roman" panose="02020603050405020304" pitchFamily="18" charset="0"/>
                          <a:cs typeface="Times New Roman" panose="02020603050405020304" pitchFamily="18" charset="0"/>
                        </a:rPr>
                        <a:t>24,36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43445">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SA5000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08" b="2029"/>
          <a:stretch/>
        </p:blipFill>
        <p:spPr bwMode="auto">
          <a:xfrm>
            <a:off x="6098560" y="0"/>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l="245" t="8617" r="722" b="16196"/>
          <a:stretch/>
        </p:blipFill>
        <p:spPr bwMode="auto">
          <a:xfrm>
            <a:off x="-5234" y="1"/>
            <a:ext cx="3071108" cy="1746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3" t="3748" r="2993"/>
          <a:stretch/>
        </p:blipFill>
        <p:spPr bwMode="auto">
          <a:xfrm>
            <a:off x="3065873"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32</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958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855020059"/>
              </p:ext>
            </p:extLst>
          </p:nvPr>
        </p:nvGraphicFramePr>
        <p:xfrm>
          <a:off x="467545" y="1951224"/>
          <a:ext cx="8208911" cy="4322092"/>
        </p:xfrm>
        <a:graphic>
          <a:graphicData uri="http://schemas.openxmlformats.org/drawingml/2006/table">
            <a:tbl>
              <a:tblPr firstRow="1" bandRow="1">
                <a:tableStyleId>{5C22544A-7EE6-4342-B048-85BDC9FD1C3A}</a:tableStyleId>
              </a:tblPr>
              <a:tblGrid>
                <a:gridCol w="2098450"/>
                <a:gridCol w="6110461"/>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Plant for the production of aerated concrete products</a:t>
                      </a:r>
                    </a:p>
                    <a:p>
                      <a:pPr algn="ctr"/>
                      <a:r>
                        <a:rPr lang="en-US" sz="1200" b="1" dirty="0" smtClean="0">
                          <a:latin typeface="Times New Roman" panose="02020603050405020304" pitchFamily="18" charset="0"/>
                          <a:cs typeface="Times New Roman" panose="02020603050405020304" pitchFamily="18" charset="0"/>
                        </a:rPr>
                        <a:t> of the Amur region, the city of Blagoveshchensk*</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Blagoveshchensk GBZ LLC,</a:t>
                      </a:r>
                    </a:p>
                    <a:p>
                      <a:r>
                        <a:rPr lang="en-US" sz="1000" baseline="0" dirty="0" smtClean="0">
                          <a:latin typeface="Times New Roman" panose="02020603050405020304" pitchFamily="18" charset="0"/>
                          <a:cs typeface="Times New Roman" panose="02020603050405020304" pitchFamily="18" charset="0"/>
                        </a:rPr>
                        <a:t>10 </a:t>
                      </a:r>
                      <a:r>
                        <a:rPr lang="en-US" sz="1000" baseline="0" dirty="0" err="1" smtClean="0">
                          <a:latin typeface="Times New Roman" panose="02020603050405020304" pitchFamily="18" charset="0"/>
                          <a:cs typeface="Times New Roman" panose="02020603050405020304" pitchFamily="18" charset="0"/>
                        </a:rPr>
                        <a:t>Zavodskaya</a:t>
                      </a:r>
                      <a:r>
                        <a:rPr lang="en-US" sz="1000" baseline="0" dirty="0" smtClean="0">
                          <a:latin typeface="Times New Roman" panose="02020603050405020304" pitchFamily="18" charset="0"/>
                          <a:cs typeface="Times New Roman" panose="02020603050405020304" pitchFamily="18" charset="0"/>
                        </a:rPr>
                        <a:t> str., </a:t>
                      </a:r>
                      <a:r>
                        <a:rPr lang="en-US" sz="1000" baseline="0" dirty="0" err="1" smtClean="0">
                          <a:latin typeface="Times New Roman" panose="02020603050405020304" pitchFamily="18" charset="0"/>
                          <a:cs typeface="Times New Roman" panose="02020603050405020304" pitchFamily="18" charset="0"/>
                        </a:rPr>
                        <a:t>Belogorye</a:t>
                      </a:r>
                      <a:r>
                        <a:rPr lang="en-US" sz="1000" baseline="0" dirty="0" smtClean="0">
                          <a:latin typeface="Times New Roman" panose="02020603050405020304" pitchFamily="18" charset="0"/>
                          <a:cs typeface="Times New Roman" panose="02020603050405020304" pitchFamily="18" charset="0"/>
                        </a:rPr>
                        <a:t> village, Blagoveshchensk</a:t>
                      </a:r>
                      <a:r>
                        <a:rPr lang="ru-RU" sz="1000" baseline="0" dirty="0" smtClean="0">
                          <a:latin typeface="Times New Roman" panose="02020603050405020304" pitchFamily="18" charset="0"/>
                          <a:cs typeface="Times New Roman" panose="02020603050405020304" pitchFamily="18" charset="0"/>
                        </a:rPr>
                        <a:t>,</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209-991, </a:t>
                      </a:r>
                      <a:r>
                        <a:rPr lang="en-US" sz="1000" baseline="0" dirty="0" smtClean="0">
                          <a:latin typeface="Times New Roman" panose="02020603050405020304" pitchFamily="18" charset="0"/>
                          <a:cs typeface="Times New Roman" panose="02020603050405020304" pitchFamily="18" charset="0"/>
                        </a:rPr>
                        <a:t>e-mail</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ukbh@yandex.ru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An increase of the production of aerated concrete blocks and slabs and, as a result, an increase of profits while selling blocks and slabs on the construction materials market</a:t>
                      </a:r>
                    </a:p>
                    <a:p>
                      <a:r>
                        <a:rPr lang="en-US" sz="1000" dirty="0" smtClean="0">
                          <a:latin typeface="Times New Roman" panose="02020603050405020304" pitchFamily="18" charset="0"/>
                          <a:cs typeface="Times New Roman" panose="02020603050405020304" pitchFamily="18" charset="0"/>
                        </a:rPr>
                        <a:t>Aerated concrete blocks – 90 thousand cubic meters, aerated concrete pipes – 30 thousand cubic meters per year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2013 – 20</a:t>
                      </a:r>
                      <a:r>
                        <a:rPr lang="ru-RU" sz="1000" dirty="0" smtClean="0">
                          <a:latin typeface="Times New Roman" panose="02020603050405020304" pitchFamily="18" charset="0"/>
                          <a:cs typeface="Times New Roman" panose="02020603050405020304" pitchFamily="18" charset="0"/>
                        </a:rPr>
                        <a:t>20</a:t>
                      </a:r>
                      <a:r>
                        <a:rPr lang="en-US" sz="1000" baseline="0" dirty="0" smtClean="0">
                          <a:latin typeface="Times New Roman" panose="02020603050405020304" pitchFamily="18" charset="0"/>
                          <a:cs typeface="Times New Roman" panose="02020603050405020304" pitchFamily="18" charset="0"/>
                        </a:rPr>
                        <a:t>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631</a:t>
                      </a:r>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73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74381">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downloa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98" b="12540"/>
          <a:stretch/>
        </p:blipFill>
        <p:spPr bwMode="auto">
          <a:xfrm>
            <a:off x="6098561" y="1"/>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t="11969" b="11816"/>
          <a:stretch/>
        </p:blipFill>
        <p:spPr bwMode="auto">
          <a:xfrm>
            <a:off x="-5235" y="2"/>
            <a:ext cx="3071109" cy="1746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download.jpg"/>
          <p:cNvPicPr>
            <a:picLocks noChangeAspect="1" noChangeArrowheads="1"/>
          </p:cNvPicPr>
          <p:nvPr/>
        </p:nvPicPr>
        <p:blipFill rotWithShape="1">
          <a:blip r:embed="rId5">
            <a:extLst>
              <a:ext uri="{28A0092B-C50C-407E-A947-70E740481C1C}">
                <a14:useLocalDpi xmlns:a14="http://schemas.microsoft.com/office/drawing/2010/main" val="0"/>
              </a:ext>
            </a:extLst>
          </a:blip>
          <a:srcRect t="11558" b="11558"/>
          <a:stretch/>
        </p:blipFill>
        <p:spPr bwMode="auto">
          <a:xfrm>
            <a:off x="3065873" y="1"/>
            <a:ext cx="3032688" cy="174647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33</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640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32722062"/>
              </p:ext>
            </p:extLst>
          </p:nvPr>
        </p:nvGraphicFramePr>
        <p:xfrm>
          <a:off x="467544" y="1952836"/>
          <a:ext cx="8208912" cy="432048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and operation of multiservice complex with sport and culture facilities in Blagoveshchensk*</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“Mildor Development”, INN 2801253078,</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115 Lenin Str., floor 2, office 11, city of Blagoveshchensk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Creation of multiservice complex with sport and culture facilities on the “Golden mile” of the area of 40 thousand sq m.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2020 – 2023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1 079,00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9547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Developed technical and economic feasibility study.</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By Order of the Governor of the AR of 30.07.2020 No. 173-r is acknowledged as</a:t>
                      </a:r>
                      <a:r>
                        <a:rPr lang="en-US" sz="1000" b="1" kern="1200" dirty="0">
                          <a:solidFill>
                            <a:srgbClr val="000000"/>
                          </a:solidFill>
                          <a:effectLst/>
                          <a:latin typeface="Times New Roman"/>
                          <a:ea typeface="Times New Roman"/>
                          <a:cs typeface="Times New Roman"/>
                        </a:rPr>
                        <a:t> a large-scale investment project</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tdslyw7ogpv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82" b="6982"/>
          <a:stretch/>
        </p:blipFill>
        <p:spPr bwMode="auto">
          <a:xfrm>
            <a:off x="6098563" y="1"/>
            <a:ext cx="3045438" cy="174647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34</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12/26</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43i5fi6oqiud.jpg"/>
          <p:cNvPicPr>
            <a:picLocks noChangeAspect="1" noChangeArrowheads="1"/>
          </p:cNvPicPr>
          <p:nvPr/>
        </p:nvPicPr>
        <p:blipFill rotWithShape="1">
          <a:blip r:embed="rId4">
            <a:extLst>
              <a:ext uri="{28A0092B-C50C-407E-A947-70E740481C1C}">
                <a14:useLocalDpi xmlns:a14="http://schemas.microsoft.com/office/drawing/2010/main" val="0"/>
              </a:ext>
            </a:extLst>
          </a:blip>
          <a:srcRect t="6956" b="6956"/>
          <a:stretch/>
        </p:blipFill>
        <p:spPr bwMode="auto">
          <a:xfrm>
            <a:off x="-5235" y="1"/>
            <a:ext cx="304544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79zgyz7ery00-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167" r="190"/>
          <a:stretch/>
        </p:blipFill>
        <p:spPr bwMode="auto">
          <a:xfrm>
            <a:off x="3040206" y="0"/>
            <a:ext cx="3058356"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973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4235301092"/>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and operation of 4</a:t>
                      </a:r>
                      <a:r>
                        <a:rPr lang="ru-RU" sz="1200" b="1" baseline="0" dirty="0" smtClean="0">
                          <a:latin typeface="Times New Roman" panose="02020603050405020304" pitchFamily="18" charset="0"/>
                          <a:cs typeface="Times New Roman" panose="02020603050405020304" pitchFamily="18" charset="0"/>
                        </a:rPr>
                        <a:t> </a:t>
                      </a:r>
                      <a:r>
                        <a:rPr lang="en-US" sz="1200" b="1" baseline="0" dirty="0" smtClean="0">
                          <a:latin typeface="Times New Roman" panose="02020603050405020304" pitchFamily="18" charset="0"/>
                          <a:cs typeface="Times New Roman" panose="02020603050405020304" pitchFamily="18" charset="0"/>
                        </a:rPr>
                        <a:t> Star</a:t>
                      </a:r>
                      <a:r>
                        <a:rPr lang="en-US" sz="1200" b="1" dirty="0" smtClean="0">
                          <a:latin typeface="Times New Roman" panose="02020603050405020304" pitchFamily="18" charset="0"/>
                          <a:cs typeface="Times New Roman" panose="02020603050405020304" pitchFamily="18" charset="0"/>
                        </a:rPr>
                        <a:t> hotel complex on the “Golden mile” plot in Blagoveshchensk *</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“Mildor Development”, INN 2801253078,</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115 Lenin Str., floor 2, office 11, city of Blagoveshchensk</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a 4* hotel complex for 135 rooms.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2020 – 2026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3 289,00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31477">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Developed technical and economic feasibility study.</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By Order of the Governor of the AR of 30.07.2020 No. 172-r is acknowledged as </a:t>
                      </a:r>
                      <a:r>
                        <a:rPr lang="en-US" sz="1000" b="1" kern="1200" dirty="0">
                          <a:solidFill>
                            <a:srgbClr val="000000"/>
                          </a:solidFill>
                          <a:effectLst/>
                          <a:latin typeface="Times New Roman"/>
                          <a:ea typeface="Times New Roman"/>
                          <a:cs typeface="Times New Roman"/>
                        </a:rPr>
                        <a:t>a</a:t>
                      </a:r>
                      <a:r>
                        <a:rPr lang="en-US" sz="1000" kern="1200" dirty="0">
                          <a:solidFill>
                            <a:srgbClr val="000000"/>
                          </a:solidFill>
                          <a:effectLst/>
                          <a:latin typeface="Times New Roman"/>
                          <a:ea typeface="Times New Roman"/>
                          <a:cs typeface="Times New Roman"/>
                        </a:rPr>
                        <a:t> </a:t>
                      </a:r>
                      <a:r>
                        <a:rPr lang="en-US" sz="1000" b="1" kern="1200" dirty="0">
                          <a:solidFill>
                            <a:srgbClr val="000000"/>
                          </a:solidFill>
                          <a:effectLst/>
                          <a:latin typeface="Times New Roman"/>
                          <a:ea typeface="Times New Roman"/>
                          <a:cs typeface="Times New Roman"/>
                        </a:rPr>
                        <a:t>large-scale investment project</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4098"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0-03-20_15-16-23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86" b="323"/>
          <a:stretch/>
        </p:blipFill>
        <p:spPr bwMode="auto">
          <a:xfrm>
            <a:off x="6098562"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35</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4d84e1ac_8747_4d4c_bef6_2d86f0480c94.jpg_.jpg"/>
          <p:cNvPicPr>
            <a:picLocks noChangeAspect="1" noChangeArrowheads="1"/>
          </p:cNvPicPr>
          <p:nvPr/>
        </p:nvPicPr>
        <p:blipFill rotWithShape="1">
          <a:blip r:embed="rId4">
            <a:extLst>
              <a:ext uri="{28A0092B-C50C-407E-A947-70E740481C1C}">
                <a14:useLocalDpi xmlns:a14="http://schemas.microsoft.com/office/drawing/2010/main" val="0"/>
              </a:ext>
            </a:extLst>
          </a:blip>
          <a:srcRect t="1040" b="537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59d660be0lou.jpg"/>
          <p:cNvPicPr>
            <a:picLocks noChangeAspect="1" noChangeArrowheads="1"/>
          </p:cNvPicPr>
          <p:nvPr/>
        </p:nvPicPr>
        <p:blipFill rotWithShape="1">
          <a:blip r:embed="rId5">
            <a:extLst>
              <a:ext uri="{28A0092B-C50C-407E-A947-70E740481C1C}">
                <a14:useLocalDpi xmlns:a14="http://schemas.microsoft.com/office/drawing/2010/main" val="0"/>
              </a:ext>
            </a:extLst>
          </a:blip>
          <a:srcRect l="7790" r="508" b="551"/>
          <a:stretch/>
        </p:blipFill>
        <p:spPr bwMode="auto">
          <a:xfrm>
            <a:off x="3040203" y="0"/>
            <a:ext cx="3058357"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0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321663260"/>
              </p:ext>
            </p:extLst>
          </p:nvPr>
        </p:nvGraphicFramePr>
        <p:xfrm>
          <a:off x="467544" y="1952836"/>
          <a:ext cx="8208912" cy="414046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recreation cluster: hot baths, food-mall, SEC, hotel complex</a:t>
                      </a:r>
                    </a:p>
                    <a:p>
                      <a:pPr algn="ctr"/>
                      <a:r>
                        <a:rPr lang="en-US" sz="1200" b="1" dirty="0" smtClean="0">
                          <a:latin typeface="Times New Roman" panose="02020603050405020304" pitchFamily="18" charset="0"/>
                          <a:cs typeface="Times New Roman" panose="02020603050405020304" pitchFamily="18" charset="0"/>
                        </a:rPr>
                        <a:t>(«Blagoveshchensk hot baths» project)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“Specialized Developer Art-stroy”, INN 2801158868, </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118 Tekstilnaya Str., Letter A5, room 3, city of Blagoveshchensk, </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tel 8 (909) 894-46-36, e-mail: dag700@yandex.ru</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For construction are planned the following facilities of recreation cluster:</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City hot baths – 5 000 sq m.; Shopping and entertainment center (SEC) – 21 500 sq m.; Food mall – 3 000 sq m.; Hotel complex – 4 100 sq m.</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2024 – 2029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3</a:t>
                      </a:r>
                      <a:r>
                        <a:rPr lang="en-US" sz="1000" kern="1200">
                          <a:solidFill>
                            <a:srgbClr val="000000"/>
                          </a:solidFill>
                          <a:effectLst/>
                          <a:latin typeface="Times New Roman"/>
                          <a:ea typeface="Times New Roman"/>
                          <a:cs typeface="Times New Roman"/>
                        </a:rPr>
                        <a:t>,</a:t>
                      </a:r>
                      <a:r>
                        <a:rPr lang="ru-RU" sz="1000" kern="1200">
                          <a:solidFill>
                            <a:srgbClr val="000000"/>
                          </a:solidFill>
                          <a:effectLst/>
                          <a:latin typeface="Times New Roman"/>
                          <a:ea typeface="Times New Roman"/>
                          <a:cs typeface="Times New Roman"/>
                        </a:rPr>
                        <a:t>967,01</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dirty="0" smtClean="0">
                          <a:solidFill>
                            <a:srgbClr val="000000"/>
                          </a:solidFill>
                          <a:effectLst/>
                          <a:latin typeface="Times New Roman"/>
                          <a:ea typeface="Times New Roman"/>
                          <a:cs typeface="Times New Roman"/>
                        </a:rPr>
                        <a:t>Own </a:t>
                      </a:r>
                      <a:r>
                        <a:rPr lang="en-US" sz="1000" kern="1200" dirty="0">
                          <a:solidFill>
                            <a:srgbClr val="000000"/>
                          </a:solidFill>
                          <a:effectLst/>
                          <a:latin typeface="Times New Roman"/>
                          <a:ea typeface="Times New Roman"/>
                          <a:cs typeface="Times New Roman"/>
                        </a:rPr>
                        <a:t>funds</a:t>
                      </a:r>
                      <a:r>
                        <a:rPr lang="ru-RU" sz="1000" kern="1200" dirty="0">
                          <a:solidFill>
                            <a:srgbClr val="000000"/>
                          </a:solidFill>
                          <a:effectLst/>
                          <a:latin typeface="Times New Roman"/>
                          <a:ea typeface="Times New Roman"/>
                          <a:cs typeface="Times New Roman"/>
                        </a:rPr>
                        <a:t>, </a:t>
                      </a:r>
                      <a:r>
                        <a:rPr lang="en-US" sz="1000" kern="1200" dirty="0">
                          <a:solidFill>
                            <a:srgbClr val="000000"/>
                          </a:solidFill>
                          <a:effectLst/>
                          <a:latin typeface="Times New Roman"/>
                          <a:ea typeface="Times New Roman"/>
                          <a:cs typeface="Times New Roman"/>
                        </a:rPr>
                        <a:t>borrowed funds</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4019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Preparatory phase.</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Cadastral survey conducted in the territory of ward 444, cadastral registration of land plots, state registration of municipal property rights.</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proekt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41" b="8841"/>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36</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 name="AutoShape 2" descr="В Оренбурге появится уникальный термальный курорт в ТРК «Армада» - Орен.Ру"/>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Vzn3JiUHP8s_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37" b="809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1980x1320_0xUBy18wIi_42383365305641844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40" b="4971"/>
          <a:stretch/>
        </p:blipFill>
        <p:spPr bwMode="auto">
          <a:xfrm>
            <a:off x="3040204" y="-4700"/>
            <a:ext cx="3058357" cy="175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6561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456136767"/>
              </p:ext>
            </p:extLst>
          </p:nvPr>
        </p:nvGraphicFramePr>
        <p:xfrm>
          <a:off x="467544" y="1952836"/>
          <a:ext cx="8208912" cy="42124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Comprehensive school for 1,200 study places in the “</a:t>
                      </a:r>
                      <a:r>
                        <a:rPr lang="en-US" sz="1200" b="1" dirty="0" err="1" smtClean="0">
                          <a:latin typeface="Times New Roman" panose="02020603050405020304" pitchFamily="18" charset="0"/>
                          <a:cs typeface="Times New Roman" panose="02020603050405020304" pitchFamily="18" charset="0"/>
                        </a:rPr>
                        <a:t>Severny</a:t>
                      </a:r>
                      <a:r>
                        <a:rPr lang="en-US" sz="1200" b="1" dirty="0" smtClean="0">
                          <a:latin typeface="Times New Roman" panose="02020603050405020304" pitchFamily="18" charset="0"/>
                          <a:cs typeface="Times New Roman" panose="02020603050405020304" pitchFamily="18" charset="0"/>
                        </a:rPr>
                        <a:t>” planning district, Blagoveshchensk, the Amur Region *</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“PIK education projects – Blagoveshchensk”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comprehensive school for 1,200 study places.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2023 – 2024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1 714,80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187461">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Preparatory phase.</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a:t>
                      </a:r>
                      <a:r>
                        <a:rPr lang="ru-RU"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031"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7984fc1ba915c779943c09032b6d35a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62"/>
          <a:stretch/>
        </p:blipFill>
        <p:spPr bwMode="auto">
          <a:xfrm>
            <a:off x="6098560" y="0"/>
            <a:ext cx="3045440"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37</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a:t>
            </a:r>
            <a:r>
              <a:rPr lang="en-US" sz="1000" dirty="0" smtClean="0">
                <a:solidFill>
                  <a:schemeClr val="tx1"/>
                </a:solidFill>
                <a:latin typeface="Times New Roman" panose="02020603050405020304" pitchFamily="18" charset="0"/>
                <a:cs typeface="Times New Roman" panose="02020603050405020304" pitchFamily="18" charset="0"/>
              </a:rPr>
              <a:t>12/2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/202</a:t>
            </a:r>
            <a:r>
              <a:rPr lang="ru-RU" sz="1000" dirty="0" smtClean="0">
                <a:solidFill>
                  <a:schemeClr val="tx1"/>
                </a:solidFill>
                <a:latin typeface="Times New Roman" panose="02020603050405020304" pitchFamily="18" charset="0"/>
                <a:cs typeface="Times New Roman" panose="02020603050405020304" pitchFamily="18" charset="0"/>
              </a:rPr>
              <a:t>4</a:t>
            </a:r>
            <a:r>
              <a:rPr lang="en-US"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v8pgppkotw5n5bxtbi4vf69j2dzxd5h.png"/>
          <p:cNvPicPr>
            <a:picLocks noChangeAspect="1" noChangeArrowheads="1"/>
          </p:cNvPicPr>
          <p:nvPr/>
        </p:nvPicPr>
        <p:blipFill rotWithShape="1">
          <a:blip r:embed="rId4">
            <a:extLst>
              <a:ext uri="{28A0092B-C50C-407E-A947-70E740481C1C}">
                <a14:useLocalDpi xmlns:a14="http://schemas.microsoft.com/office/drawing/2010/main" val="0"/>
              </a:ext>
            </a:extLst>
          </a:blip>
          <a:srcRect b="4421"/>
          <a:stretch/>
        </p:blipFill>
        <p:spPr bwMode="auto">
          <a:xfrm>
            <a:off x="-5235" y="1"/>
            <a:ext cx="3045439" cy="17464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23bd131315e7bd9702ff17ac81bf7f87 (1).jpg"/>
          <p:cNvPicPr>
            <a:picLocks noChangeAspect="1" noChangeArrowheads="1"/>
          </p:cNvPicPr>
          <p:nvPr/>
        </p:nvPicPr>
        <p:blipFill rotWithShape="1">
          <a:blip r:embed="rId5">
            <a:extLst>
              <a:ext uri="{28A0092B-C50C-407E-A947-70E740481C1C}">
                <a14:useLocalDpi xmlns:a14="http://schemas.microsoft.com/office/drawing/2010/main" val="0"/>
              </a:ext>
            </a:extLst>
          </a:blip>
          <a:srcRect r="1497"/>
          <a:stretch/>
        </p:blipFill>
        <p:spPr bwMode="auto">
          <a:xfrm>
            <a:off x="3040203" y="2"/>
            <a:ext cx="3058357" cy="174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471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Picture 2" descr="C:\Users\DailideDA\Desktop\iшро.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21" b="7239"/>
          <a:stretch/>
        </p:blipFill>
        <p:spPr bwMode="auto">
          <a:xfrm>
            <a:off x="3053318" y="237"/>
            <a:ext cx="3045439" cy="17462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2118865579"/>
              </p:ext>
            </p:extLst>
          </p:nvPr>
        </p:nvGraphicFramePr>
        <p:xfrm>
          <a:off x="467544" y="1952836"/>
          <a:ext cx="8208912" cy="451142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“I can feel” Sensory Park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“Argument”, INN 2801107775,</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156/2 Zeyskaya Str., office 403, Blagoveshchensk, tel. 89145539900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Creation of social and cultural facility – “I can feel” sensory park on the land plot with cadastral number 28:01:110137:1, and the area of 22,11 ha.</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2021 – 2027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116,50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453165">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loan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40160">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Concluded trilateral liaison agreement in connection with the construction of </a:t>
                      </a:r>
                      <a:r>
                        <a:rPr lang="en-US" sz="1000" b="1" kern="1200" dirty="0">
                          <a:solidFill>
                            <a:srgbClr val="000000"/>
                          </a:solidFill>
                          <a:effectLst/>
                          <a:latin typeface="Times New Roman"/>
                          <a:ea typeface="Times New Roman"/>
                          <a:cs typeface="Times New Roman"/>
                        </a:rPr>
                        <a:t>social and cultural facility</a:t>
                      </a:r>
                      <a:r>
                        <a:rPr lang="en-US" sz="1000" kern="1200" dirty="0">
                          <a:solidFill>
                            <a:srgbClr val="000000"/>
                          </a:solidFill>
                          <a:effectLst/>
                          <a:latin typeface="Times New Roman"/>
                          <a:ea typeface="Times New Roman"/>
                          <a:cs typeface="Times New Roman"/>
                        </a:rPr>
                        <a:t> on land plots leasable without bidding of 22.06.2021 No.188, land plots leased without bidding.</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3" descr="C:\Users\DailideDA\Desktop\прнп.jpg"/>
          <p:cNvPicPr>
            <a:picLocks noChangeAspect="1" noChangeArrowheads="1"/>
          </p:cNvPicPr>
          <p:nvPr/>
        </p:nvPicPr>
        <p:blipFill rotWithShape="1">
          <a:blip r:embed="rId4">
            <a:extLst>
              <a:ext uri="{28A0092B-C50C-407E-A947-70E740481C1C}">
                <a14:useLocalDpi xmlns:a14="http://schemas.microsoft.com/office/drawing/2010/main" val="0"/>
              </a:ext>
            </a:extLst>
          </a:blip>
          <a:srcRect l="930" t="5286" r="1" b="9561"/>
          <a:stretch/>
        </p:blipFill>
        <p:spPr bwMode="auto">
          <a:xfrm>
            <a:off x="6098561" y="1"/>
            <a:ext cx="3045439" cy="174647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38</a:t>
            </a:r>
            <a:endParaRPr lang="ru-RU" sz="2600" b="1" dirty="0">
              <a:cs typeface="Times New Roman" pitchFamily="18" charset="0"/>
            </a:endParaRPr>
          </a:p>
        </p:txBody>
      </p:sp>
      <p:pic>
        <p:nvPicPr>
          <p:cNvPr id="14" name="Picture 4" descr="C:\Users\DailideDA\Desktop\Shakespeare-Garde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 t="4327" b="4339"/>
          <a:stretch/>
        </p:blipFill>
        <p:spPr bwMode="auto">
          <a:xfrm>
            <a:off x="-5236" y="1"/>
            <a:ext cx="3058553"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255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566678405"/>
              </p:ext>
            </p:extLst>
          </p:nvPr>
        </p:nvGraphicFramePr>
        <p:xfrm>
          <a:off x="467544" y="1952836"/>
          <a:ext cx="8208912" cy="458664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Grand city center "Tribune Hall", Blagoveshchensk, Amur region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anose="02020603050405020304" pitchFamily="18" charset="0"/>
                          <a:cs typeface="Times New Roman" panose="02020603050405020304" pitchFamily="18" charset="0"/>
                        </a:rPr>
                        <a:t>Administration of the city of  Blagoveshchensk</a:t>
                      </a:r>
                      <a:r>
                        <a:rPr lang="ru-RU" sz="1000" dirty="0" smtClean="0">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anose="02020603050405020304" pitchFamily="18" charset="0"/>
                          <a:cs typeface="Times New Roman" panose="02020603050405020304" pitchFamily="18" charset="0"/>
                        </a:rPr>
                        <a:t>133 Lenin Str., Blagoveshchensk</a:t>
                      </a:r>
                      <a:r>
                        <a:rPr lang="en-US" sz="1000" baseline="0" dirty="0" smtClean="0">
                          <a:latin typeface="Times New Roman" panose="02020603050405020304" pitchFamily="18" charset="0"/>
                          <a:cs typeface="Times New Roman" panose="02020603050405020304" pitchFamily="18" charset="0"/>
                        </a:rPr>
                        <a:t>, tel. </a:t>
                      </a:r>
                      <a:r>
                        <a:rPr lang="ru-RU" sz="1000" dirty="0" smtClean="0">
                          <a:latin typeface="Times New Roman" panose="02020603050405020304" pitchFamily="18" charset="0"/>
                          <a:cs typeface="Times New Roman" panose="02020603050405020304" pitchFamily="18" charset="0"/>
                        </a:rPr>
                        <a:t>8 (4162) 233-714</a:t>
                      </a:r>
                      <a:endParaRPr lang="en-US"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5883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Reconstruction and improvement of the existing Lenin Square and its smooth transition to the alluvial area. Placement of a cultural center with a tribune, which will become a universal structure and can be used as an observation deck, a tribune for spectators, etc.</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151</a:t>
                      </a:r>
                      <a:r>
                        <a:rPr lang="ru-RU" sz="1000" dirty="0" smtClean="0">
                          <a:latin typeface="Times New Roman" panose="02020603050405020304" pitchFamily="18" charset="0"/>
                          <a:cs typeface="Times New Roman" panose="02020603050405020304" pitchFamily="18" charset="0"/>
                        </a:rPr>
                        <a:t>,45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Budgetary</a:t>
                      </a:r>
                      <a:r>
                        <a:rPr lang="en-US" sz="1000" baseline="0" dirty="0" smtClean="0">
                          <a:latin typeface="Times New Roman" panose="02020603050405020304" pitchFamily="18" charset="0"/>
                          <a:cs typeface="Times New Roman" panose="02020603050405020304" pitchFamily="18" charset="0"/>
                        </a:rPr>
                        <a:t> funds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26005">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Under implementation.</a:t>
                      </a:r>
                    </a:p>
                    <a:p>
                      <a:pPr algn="l"/>
                      <a:r>
                        <a:rPr lang="en-US" sz="1000" baseline="0" dirty="0" smtClean="0">
                          <a:latin typeface="Times New Roman" panose="02020603050405020304" pitchFamily="18" charset="0"/>
                          <a:cs typeface="Times New Roman" panose="02020603050405020304" pitchFamily="18" charset="0"/>
                        </a:rPr>
                        <a:t>The construction of the facilities provided for in the framework of the project is underway.</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3\Картинки\3cc11f67-13c3-4ae1-8627-f8302ba1de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78"/>
          <a:stretch/>
        </p:blipFill>
        <p:spPr bwMode="auto">
          <a:xfrm>
            <a:off x="-5234" y="367"/>
            <a:ext cx="3071094" cy="17461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3\Картинки\bf5f64eb-2994-4a66-b910-f1943ced639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09"/>
          <a:stretch/>
        </p:blipFill>
        <p:spPr bwMode="auto">
          <a:xfrm>
            <a:off x="3065871" y="-1"/>
            <a:ext cx="303269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192.168.1.2\управление экономического развития и инвестиций\Отдел развития предпринимательства и инвестиций\Инвестиционный паспорт\2023\Картинки\90afbf05-f491-45f1-9486-ae5eb514368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89" b="2189"/>
          <a:stretch/>
        </p:blipFill>
        <p:spPr bwMode="auto">
          <a:xfrm>
            <a:off x="6098560" y="368"/>
            <a:ext cx="3045439" cy="174611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39</a:t>
            </a:r>
            <a:endParaRPr lang="ru-RU" sz="2600" b="1" dirty="0">
              <a:cs typeface="Times New Roman" pitchFamily="18" charset="0"/>
            </a:endParaRPr>
          </a:p>
        </p:txBody>
      </p:sp>
    </p:spTree>
    <p:extLst>
      <p:ext uri="{BB962C8B-B14F-4D97-AF65-F5344CB8AC3E}">
        <p14:creationId xmlns:p14="http://schemas.microsoft.com/office/powerpoint/2010/main" val="3633446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l01nxkp04h1y84di55ikmxv2nbq8f3w3.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5" t="9200" r="8334" b="639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31593" y="348478"/>
            <a:ext cx="3512407" cy="72008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The mayor’s address</a:t>
            </a:r>
          </a:p>
        </p:txBody>
      </p:sp>
      <p:sp>
        <p:nvSpPr>
          <p:cNvPr id="6" name="Прямоугольник 5"/>
          <p:cNvSpPr/>
          <p:nvPr/>
        </p:nvSpPr>
        <p:spPr>
          <a:xfrm>
            <a:off x="1"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4</a:t>
            </a:r>
          </a:p>
        </p:txBody>
      </p:sp>
    </p:spTree>
    <p:extLst>
      <p:ext uri="{BB962C8B-B14F-4D97-AF65-F5344CB8AC3E}">
        <p14:creationId xmlns:p14="http://schemas.microsoft.com/office/powerpoint/2010/main" val="1761951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099"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iyhioy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5" r="-1"/>
          <a:stretch/>
        </p:blipFill>
        <p:spPr bwMode="auto">
          <a:xfrm>
            <a:off x="6098561" y="0"/>
            <a:ext cx="3045439" cy="17464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2651708302"/>
              </p:ext>
            </p:extLst>
          </p:nvPr>
        </p:nvGraphicFramePr>
        <p:xfrm>
          <a:off x="467544" y="1952836"/>
          <a:ext cx="8208912" cy="4532614"/>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en-US" sz="1200" b="1" dirty="0" smtClean="0">
                          <a:latin typeface="Times New Roman" panose="02020603050405020304" pitchFamily="18" charset="0"/>
                          <a:cs typeface="Times New Roman" panose="02020603050405020304" pitchFamily="18" charset="0"/>
                        </a:rPr>
                        <a:t>Concession agreement in respect of outdoor lighting facilities owned by the city of Blagoveshchensk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“SLS Blagoveshchensk”, INN 2801256720,</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115 Lenin Str., floor 2, office, city of Blagoveshchensk 11</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Upgrade of poles, replacement of ineffective lighting equipment, arrangement of architectural illumination of buildings and structures, arrangement of cable conduits, upgrade and arrangement of control system equipped with Automated Outdoor Lighting Control System.</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2021 – 2036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1 168,12</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4">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Concessionary</a:t>
                      </a:r>
                      <a:r>
                        <a:rPr lang="ru-RU"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sp>
        <p:nvSpPr>
          <p:cNvPr id="12" name="Прямоугольник 11"/>
          <p:cNvSpPr/>
          <p:nvPr/>
        </p:nvSpPr>
        <p:spPr>
          <a:xfrm>
            <a:off x="8343527" y="1"/>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0</a:t>
            </a:r>
            <a:endParaRPr lang="ru-RU" sz="2600" b="1" dirty="0">
              <a:cs typeface="Times New Roman" pitchFamily="18" charset="0"/>
            </a:endParaRP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uffufuf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61"/>
          <a:stretch/>
        </p:blipFill>
        <p:spPr bwMode="auto">
          <a:xfrm>
            <a:off x="-5235" y="1"/>
            <a:ext cx="3046147"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dfgegp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99"/>
          <a:stretch/>
        </p:blipFill>
        <p:spPr bwMode="auto">
          <a:xfrm>
            <a:off x="3040913" y="1"/>
            <a:ext cx="3057648" cy="174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0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620193614"/>
              </p:ext>
            </p:extLst>
          </p:nvPr>
        </p:nvGraphicFramePr>
        <p:xfrm>
          <a:off x="467544" y="1952836"/>
          <a:ext cx="8208912" cy="4532613"/>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en-US" sz="1200" b="1" dirty="0" smtClean="0">
                          <a:latin typeface="Times New Roman" panose="02020603050405020304" pitchFamily="18" charset="0"/>
                          <a:cs typeface="Times New Roman" panose="02020603050405020304" pitchFamily="18" charset="0"/>
                        </a:rPr>
                        <a:t>Concession agreement in respect of centralized cold-water supply and wastewater systems, individual facilities of such systems of the municipality of the city of Blagoveshchensk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“Amur communal systems”, INN 2801254956,</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73 Mukhin Str., city of Blagoveshchensk</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Work with centralized cold-water supply and wastewater systems, and individual facilities of such systems.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2022 – 2050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13 826,80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budgetary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Concessionary</a:t>
                      </a:r>
                      <a:r>
                        <a:rPr lang="ru-RU"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162_big-m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13"/>
          <a:stretch/>
        </p:blipFill>
        <p:spPr bwMode="auto">
          <a:xfrm>
            <a:off x="-5235" y="-2"/>
            <a:ext cx="307110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cd0510f8-e698-4f81-ab20-bda1baeeb0a2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1" b="3131"/>
          <a:stretch/>
        </p:blipFill>
        <p:spPr bwMode="auto">
          <a:xfrm>
            <a:off x="3065874" y="-2"/>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03-40_VcDpmPU.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98"/>
          <a:stretch/>
        </p:blipFill>
        <p:spPr bwMode="auto">
          <a:xfrm>
            <a:off x="6098561" y="-2"/>
            <a:ext cx="3045439" cy="174647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1</a:t>
            </a:r>
            <a:endParaRPr lang="ru-RU" sz="2600" b="1" dirty="0">
              <a:cs typeface="Times New Roman" pitchFamily="18" charset="0"/>
            </a:endParaRPr>
          </a:p>
        </p:txBody>
      </p:sp>
    </p:spTree>
    <p:extLst>
      <p:ext uri="{BB962C8B-B14F-4D97-AF65-F5344CB8AC3E}">
        <p14:creationId xmlns:p14="http://schemas.microsoft.com/office/powerpoint/2010/main" val="1794815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16146957"/>
              </p:ext>
            </p:extLst>
          </p:nvPr>
        </p:nvGraphicFramePr>
        <p:xfrm>
          <a:off x="467544" y="1952836"/>
          <a:ext cx="8208912" cy="4532613"/>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added-value wood processing complex – for the production of </a:t>
                      </a:r>
                      <a:r>
                        <a:rPr lang="en-US" sz="1200" b="1" dirty="0" err="1" smtClean="0">
                          <a:latin typeface="Times New Roman" panose="02020603050405020304" pitchFamily="18" charset="0"/>
                          <a:cs typeface="Times New Roman" panose="02020603050405020304" pitchFamily="18" charset="0"/>
                        </a:rPr>
                        <a:t>dihydroquercetin</a:t>
                      </a:r>
                      <a:r>
                        <a:rPr lang="en-US" sz="1200" b="1" dirty="0" smtClean="0">
                          <a:latin typeface="Times New Roman" panose="02020603050405020304" pitchFamily="18" charset="0"/>
                          <a:cs typeface="Times New Roman" panose="02020603050405020304" pitchFamily="18" charset="0"/>
                        </a:rPr>
                        <a:t> and arabinogalactan substances</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“Ametis-Farm”, INN: 2801176666,</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68 Naberezhnaya Str., city of Blagoveshchensk, Amur Oblast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the plant for production of building materials of total max. capacity up to 12,000 cubic m per year.</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2024 – 2025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150,78</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budgetary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Property support.</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Resident of ASEZ “</a:t>
                      </a:r>
                      <a:r>
                        <a:rPr lang="en-US" sz="1000" kern="1200" dirty="0" err="1">
                          <a:solidFill>
                            <a:srgbClr val="000000"/>
                          </a:solidFill>
                          <a:effectLst/>
                          <a:latin typeface="Times New Roman"/>
                          <a:ea typeface="Times New Roman"/>
                          <a:cs typeface="Times New Roman"/>
                        </a:rPr>
                        <a:t>Amurskaya</a:t>
                      </a:r>
                      <a:r>
                        <a:rPr lang="en-US" sz="1000" kern="1200" dirty="0">
                          <a:solidFill>
                            <a:srgbClr val="000000"/>
                          </a:solidFill>
                          <a:effectLst/>
                          <a:latin typeface="Times New Roman"/>
                          <a:ea typeface="Times New Roman"/>
                          <a:cs typeface="Times New Roman"/>
                        </a:rPr>
                        <a:t>”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5.jpg"/>
          <p:cNvPicPr>
            <a:picLocks noChangeAspect="1" noChangeArrowheads="1"/>
          </p:cNvPicPr>
          <p:nvPr/>
        </p:nvPicPr>
        <p:blipFill rotWithShape="1">
          <a:blip r:embed="rId3">
            <a:extLst>
              <a:ext uri="{28A0092B-C50C-407E-A947-70E740481C1C}">
                <a14:useLocalDpi xmlns:a14="http://schemas.microsoft.com/office/drawing/2010/main" val="0"/>
              </a:ext>
            </a:extLst>
          </a:blip>
          <a:srcRect t="6990" b="6990"/>
          <a:stretch/>
        </p:blipFill>
        <p:spPr bwMode="auto">
          <a:xfrm>
            <a:off x="6098560" y="-2"/>
            <a:ext cx="3045440" cy="174647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4.jpg"/>
          <p:cNvPicPr>
            <a:picLocks noChangeAspect="1" noChangeArrowheads="1"/>
          </p:cNvPicPr>
          <p:nvPr/>
        </p:nvPicPr>
        <p:blipFill rotWithShape="1">
          <a:blip r:embed="rId4">
            <a:extLst>
              <a:ext uri="{28A0092B-C50C-407E-A947-70E740481C1C}">
                <a14:useLocalDpi xmlns:a14="http://schemas.microsoft.com/office/drawing/2010/main" val="0"/>
              </a:ext>
            </a:extLst>
          </a:blip>
          <a:srcRect t="6808" b="6808"/>
          <a:stretch/>
        </p:blipFill>
        <p:spPr bwMode="auto">
          <a:xfrm>
            <a:off x="3065874" y="-1"/>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6.jpg"/>
          <p:cNvPicPr>
            <a:picLocks noChangeAspect="1" noChangeArrowheads="1"/>
          </p:cNvPicPr>
          <p:nvPr/>
        </p:nvPicPr>
        <p:blipFill rotWithShape="1">
          <a:blip r:embed="rId5">
            <a:extLst>
              <a:ext uri="{28A0092B-C50C-407E-A947-70E740481C1C}">
                <a14:useLocalDpi xmlns:a14="http://schemas.microsoft.com/office/drawing/2010/main" val="0"/>
              </a:ext>
            </a:extLst>
          </a:blip>
          <a:srcRect t="11475" b="3340"/>
          <a:stretch/>
        </p:blipFill>
        <p:spPr bwMode="auto">
          <a:xfrm>
            <a:off x="-5235" y="2395"/>
            <a:ext cx="3071109" cy="1744084"/>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2</a:t>
            </a:r>
            <a:endParaRPr lang="ru-RU" sz="2600" b="1" dirty="0">
              <a:cs typeface="Times New Roman" pitchFamily="18" charset="0"/>
            </a:endParaRPr>
          </a:p>
        </p:txBody>
      </p:sp>
    </p:spTree>
    <p:extLst>
      <p:ext uri="{BB962C8B-B14F-4D97-AF65-F5344CB8AC3E}">
        <p14:creationId xmlns:p14="http://schemas.microsoft.com/office/powerpoint/2010/main" val="156075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1500" y="1304765"/>
            <a:ext cx="4388296" cy="5184576"/>
          </a:xfrm>
        </p:spPr>
        <p:txBody>
          <a:bodyPr>
            <a:noAutofit/>
          </a:bodyPr>
          <a:lstStyle/>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39-FZ </a:t>
            </a:r>
            <a:r>
              <a:rPr lang="en-US" sz="1050" dirty="0"/>
              <a:t>of February 25, 1999 “On Investment Activities In The Russian Federation, Realizing In The Form Of Capital Investment”</a:t>
            </a:r>
          </a:p>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160-FZ </a:t>
            </a:r>
            <a:r>
              <a:rPr lang="en-US" sz="1050" dirty="0"/>
              <a:t>of July 09, 1999 “On Foreign Investment In The Russian Federation”</a:t>
            </a:r>
          </a:p>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224-FZ </a:t>
            </a:r>
            <a:r>
              <a:rPr lang="en-US" sz="1050" dirty="0"/>
              <a:t>of July 13, 2015 “On A  Public–Private Partnership In The Russian Federation and On Amendment Of Legislation Of The Russian Federation”</a:t>
            </a:r>
          </a:p>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209-FZ </a:t>
            </a:r>
            <a:r>
              <a:rPr lang="en-US" sz="1050" dirty="0"/>
              <a:t>of July 24, 2007 </a:t>
            </a:r>
            <a:r>
              <a:rPr lang="en-US" sz="1050" dirty="0" smtClean="0"/>
              <a:t>“On </a:t>
            </a:r>
            <a:r>
              <a:rPr lang="en-US" sz="1050" dirty="0"/>
              <a:t>Developing SME In The Russian Federation”</a:t>
            </a:r>
          </a:p>
          <a:p>
            <a:pPr marL="180000" lvl="0" indent="-180000" algn="just">
              <a:spcBef>
                <a:spcPts val="30"/>
              </a:spcBef>
              <a:spcAft>
                <a:spcPts val="600"/>
              </a:spcAft>
              <a:buClr>
                <a:srgbClr val="0070C0"/>
              </a:buClr>
              <a:buFont typeface="Wingdings" pitchFamily="2" charset="2"/>
              <a:buChar char="§"/>
            </a:pPr>
            <a:r>
              <a:rPr lang="en-US" sz="1050" dirty="0"/>
              <a:t>«The Land Code of The Russian Federation» </a:t>
            </a:r>
            <a:r>
              <a:rPr lang="ru-RU" sz="1050" dirty="0" smtClean="0"/>
              <a:t>№ </a:t>
            </a:r>
            <a:r>
              <a:rPr lang="en-US" sz="1050" dirty="0" smtClean="0"/>
              <a:t>136-FZ </a:t>
            </a:r>
            <a:r>
              <a:rPr lang="en-US" sz="1050" dirty="0"/>
              <a:t>of October 25, 2001 (paragraph 39.6 “Cases Of Granting Land Plots For Rent Through Bidding or Without It, Which Are Owned By State or Municipal Government”)</a:t>
            </a:r>
          </a:p>
          <a:p>
            <a:pPr marL="180000" lvl="0" indent="-180000" algn="just">
              <a:spcBef>
                <a:spcPts val="30"/>
              </a:spcBef>
              <a:spcAft>
                <a:spcPts val="600"/>
              </a:spcAft>
              <a:buClr>
                <a:srgbClr val="0070C0"/>
              </a:buClr>
              <a:buFont typeface="Wingdings" pitchFamily="2" charset="2"/>
              <a:buChar char="§"/>
            </a:pPr>
            <a:r>
              <a:rPr lang="en-US" sz="1050" dirty="0"/>
              <a:t>«Town Planning Code of The Russian Federation» </a:t>
            </a:r>
            <a:r>
              <a:rPr lang="ru-RU" sz="1050" dirty="0"/>
              <a:t>№ </a:t>
            </a:r>
            <a:r>
              <a:rPr lang="en-US" sz="1050" dirty="0" smtClean="0"/>
              <a:t>190-FZ </a:t>
            </a:r>
            <a:r>
              <a:rPr lang="en-US" sz="1050" dirty="0"/>
              <a:t>of December  29, 2004 (part 2 paragraph 51 “Planning Permission”)</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374-OZ </a:t>
            </a:r>
            <a:r>
              <a:rPr lang="en-US" sz="1050" dirty="0"/>
              <a:t>of September 05, 2007 “On Investment Activities In The Amur Region”</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298-OZ </a:t>
            </a:r>
            <a:r>
              <a:rPr lang="en-US" sz="1050" dirty="0"/>
              <a:t>of January 11, 2010 “On Supporting and Developing SME In The Amur Region”</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389-OZ </a:t>
            </a:r>
            <a:r>
              <a:rPr lang="en-US" sz="1050" dirty="0"/>
              <a:t>of October 04, 2010 “On Reduced Income Tax Rates”</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266-OZ </a:t>
            </a:r>
            <a:r>
              <a:rPr lang="en-US" sz="1050" dirty="0"/>
              <a:t>of November 28, 2003 “On Corporate Property Tax In The Amur Region”</a:t>
            </a:r>
          </a:p>
          <a:p>
            <a:pPr marL="180000" lvl="0" indent="-180000" algn="just">
              <a:spcBef>
                <a:spcPts val="30"/>
              </a:spcBef>
              <a:spcAft>
                <a:spcPts val="600"/>
              </a:spcAft>
              <a:buClr>
                <a:srgbClr val="0070C0"/>
              </a:buClr>
              <a:buFont typeface="Wingdings" pitchFamily="2" charset="2"/>
              <a:buChar char="§"/>
            </a:pPr>
            <a:r>
              <a:rPr lang="en-US" sz="1050" dirty="0"/>
              <a:t>Amur region law #321-OZ of February 14, 2014 “On the Implementation of Certain Provisions of the Tax Code of the Russian Federation regarding the implementation of regional investment projects</a:t>
            </a:r>
            <a:r>
              <a:rPr lang="en-US" sz="1050" dirty="0" smtClean="0"/>
              <a:t>"</a:t>
            </a:r>
            <a:endParaRPr lang="ru-RU" sz="1200" dirty="0" smtClean="0"/>
          </a:p>
          <a:p>
            <a:pPr lvl="0" algn="just">
              <a:buFont typeface="Wingdings" pitchFamily="2" charset="2"/>
              <a:buChar char="§"/>
            </a:pPr>
            <a:endParaRPr lang="ru-RU" sz="1200" dirty="0"/>
          </a:p>
          <a:p>
            <a:pPr marL="0" indent="0">
              <a:buNone/>
            </a:pPr>
            <a:endParaRPr lang="ru-RU" sz="1200" dirty="0"/>
          </a:p>
        </p:txBody>
      </p:sp>
      <p:sp>
        <p:nvSpPr>
          <p:cNvPr id="10" name="Объект 9"/>
          <p:cNvSpPr>
            <a:spLocks noGrp="1"/>
          </p:cNvSpPr>
          <p:nvPr>
            <p:ph sz="half" idx="2"/>
          </p:nvPr>
        </p:nvSpPr>
        <p:spPr>
          <a:xfrm>
            <a:off x="4605737" y="1268760"/>
            <a:ext cx="4286745" cy="5184576"/>
          </a:xfrm>
        </p:spPr>
        <p:txBody>
          <a:bodyPr>
            <a:noAutofit/>
          </a:bodyPr>
          <a:lstStyle/>
          <a:p>
            <a:pPr marL="180000" indent="-180000" algn="just">
              <a:spcBef>
                <a:spcPts val="30"/>
              </a:spcBef>
              <a:spcAft>
                <a:spcPts val="600"/>
              </a:spcAft>
              <a:buClr>
                <a:srgbClr val="0070C0"/>
              </a:buClr>
              <a:buFont typeface="Wingdings" pitchFamily="2" charset="2"/>
              <a:buChar char="§"/>
            </a:pPr>
            <a:r>
              <a:rPr lang="en-US" sz="1000" dirty="0"/>
              <a:t>Amur region law </a:t>
            </a:r>
            <a:r>
              <a:rPr lang="ru-RU" sz="1000" dirty="0"/>
              <a:t>№ </a:t>
            </a:r>
            <a:r>
              <a:rPr lang="en-US" sz="1000" dirty="0" smtClean="0"/>
              <a:t>528-OZ </a:t>
            </a:r>
            <a:r>
              <a:rPr lang="en-US" sz="1000" dirty="0"/>
              <a:t>of May 5, 2015 “On the establishment of a zero tax rate levied in connection with the application of the simplified taxation system for taxpayers - individual entrepreneurs“</a:t>
            </a:r>
          </a:p>
          <a:p>
            <a:pPr marL="180000" indent="-180000" algn="just">
              <a:spcBef>
                <a:spcPts val="30"/>
              </a:spcBef>
              <a:spcAft>
                <a:spcPts val="600"/>
              </a:spcAft>
              <a:buClr>
                <a:srgbClr val="0070C0"/>
              </a:buClr>
              <a:buFont typeface="Wingdings" pitchFamily="2" charset="2"/>
              <a:buChar char="§"/>
            </a:pPr>
            <a:r>
              <a:rPr lang="en-US" sz="1000" dirty="0"/>
              <a:t>Amur region law </a:t>
            </a:r>
            <a:r>
              <a:rPr lang="ru-RU" sz="1000" dirty="0"/>
              <a:t>№ </a:t>
            </a:r>
            <a:r>
              <a:rPr lang="en-US" sz="1000" dirty="0" smtClean="0"/>
              <a:t>93-OZ </a:t>
            </a:r>
            <a:r>
              <a:rPr lang="en-US" sz="1000" dirty="0"/>
              <a:t>of October 9, 2012 “On the patent system of taxation in the Amur region”</a:t>
            </a:r>
          </a:p>
          <a:p>
            <a:pPr marL="180000" indent="-180000" algn="just">
              <a:spcBef>
                <a:spcPts val="30"/>
              </a:spcBef>
              <a:spcAft>
                <a:spcPts val="600"/>
              </a:spcAft>
              <a:buClr>
                <a:srgbClr val="0070C0"/>
              </a:buClr>
              <a:buFont typeface="Wingdings" pitchFamily="2" charset="2"/>
              <a:buChar char="§"/>
            </a:pPr>
            <a:r>
              <a:rPr lang="en-US" sz="1000" dirty="0"/>
              <a:t>Decree of the Government of the Russian Federation </a:t>
            </a:r>
            <a:r>
              <a:rPr lang="ru-RU" sz="1000" dirty="0"/>
              <a:t>№ </a:t>
            </a:r>
            <a:r>
              <a:rPr lang="en-US" sz="1000" dirty="0" smtClean="0"/>
              <a:t>141 </a:t>
            </a:r>
            <a:r>
              <a:rPr lang="en-US" sz="1000" dirty="0"/>
              <a:t>of February 9, 2021 “On Approval of the Rules for Granting Subsidies from the Federal Budget to Russian Credit Organizations and the State Development Corporation "VEB.RF“ on compensation of the income they have not received on loans issued at a preferential rate to investors for the implementation of investment projects necessary for the sustainable development of domestic and inbound tourism, and on amendments to the regulations on the Government Commission for the development of Tourism in the Russian Federation“</a:t>
            </a:r>
          </a:p>
          <a:p>
            <a:pPr marL="180000" indent="-180000" algn="just">
              <a:spcBef>
                <a:spcPts val="30"/>
              </a:spcBef>
              <a:spcAft>
                <a:spcPts val="600"/>
              </a:spcAft>
              <a:buClr>
                <a:srgbClr val="0070C0"/>
              </a:buClr>
              <a:buFont typeface="Wingdings" pitchFamily="2" charset="2"/>
              <a:buChar char="§"/>
            </a:pPr>
            <a:r>
              <a:rPr lang="en-US" sz="1000" dirty="0"/>
              <a:t>Decree of the Government of the Russian Federation </a:t>
            </a:r>
            <a:r>
              <a:rPr lang="ru-RU" sz="1000" dirty="0"/>
              <a:t>№ </a:t>
            </a:r>
            <a:r>
              <a:rPr lang="en-US" sz="1000" dirty="0" smtClean="0"/>
              <a:t>1704 </a:t>
            </a:r>
            <a:r>
              <a:rPr lang="en-US" sz="1000" dirty="0"/>
              <a:t>of October 19, 2020 "On Approval of the Rules for Determining New Investment Projects for the Implementation of which the Budget Funds of the Subject of the Russian Federation Released as a Result of a Decrease in the Volume of Repayment of the Debt of the Subject of the Russian Federation to the Russian Federation on budget loans are subject to direction for the Implementation by the Subject of the Russian Federation of budget investments in infrastructure facilities“</a:t>
            </a:r>
          </a:p>
          <a:p>
            <a:pPr marL="180000" indent="-180000" algn="just">
              <a:spcBef>
                <a:spcPts val="30"/>
              </a:spcBef>
              <a:spcAft>
                <a:spcPts val="600"/>
              </a:spcAft>
              <a:buClr>
                <a:srgbClr val="0070C0"/>
              </a:buClr>
              <a:buFont typeface="Wingdings" pitchFamily="2" charset="2"/>
              <a:buChar char="§"/>
            </a:pPr>
            <a:r>
              <a:rPr lang="en-US" sz="1000" dirty="0"/>
              <a:t>Decree of the Government of the Russian Federation </a:t>
            </a:r>
            <a:r>
              <a:rPr lang="ru-RU" sz="1000" dirty="0"/>
              <a:t>№ </a:t>
            </a:r>
            <a:r>
              <a:rPr lang="en-US" sz="1000" dirty="0" smtClean="0"/>
              <a:t>1740 </a:t>
            </a:r>
            <a:r>
              <a:rPr lang="en-US" sz="1000" dirty="0"/>
              <a:t>of October 12, 2021 "On Approval of the Rules for Writing off the Debt of a Subject of the Russian Federation to the Russian Federation on Budget Loans, Methods for Calculating the Receipt of Tax Revenues to the Federal Budget from the Implementation of New Investment Projects, in the amount of receipts to the Federal Budget of which the Government of the Russian Federation has the right to write off the debt of Subjects of the Russian Federation on budget loans, and on invalidation of the Decree of the Government of the Russian Federation No. 1705 dated 19.10.2020"</a:t>
            </a:r>
          </a:p>
          <a:p>
            <a:pPr marL="180000" indent="-180000" algn="just">
              <a:spcBef>
                <a:spcPts val="30"/>
              </a:spcBef>
              <a:spcAft>
                <a:spcPts val="600"/>
              </a:spcAft>
              <a:buClr>
                <a:srgbClr val="0070C0"/>
              </a:buClr>
              <a:buFont typeface="Wingdings" pitchFamily="2" charset="2"/>
              <a:buChar char="§"/>
            </a:pPr>
            <a:endParaRPr lang="ru-RU" sz="1000" dirty="0" smtClean="0"/>
          </a:p>
        </p:txBody>
      </p:sp>
      <p:cxnSp>
        <p:nvCxnSpPr>
          <p:cNvPr id="12" name="Прямая соединительная линия 11"/>
          <p:cNvCxnSpPr/>
          <p:nvPr/>
        </p:nvCxnSpPr>
        <p:spPr>
          <a:xfrm>
            <a:off x="4608004" y="1340769"/>
            <a:ext cx="0" cy="5112568"/>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Legal regulation of investment and business activities</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3</a:t>
            </a:r>
            <a:endParaRPr lang="ru-RU" sz="2600" b="1" dirty="0">
              <a:cs typeface="Times New Roman" pitchFamily="18" charset="0"/>
            </a:endParaRPr>
          </a:p>
        </p:txBody>
      </p:sp>
    </p:spTree>
    <p:extLst>
      <p:ext uri="{BB962C8B-B14F-4D97-AF65-F5344CB8AC3E}">
        <p14:creationId xmlns:p14="http://schemas.microsoft.com/office/powerpoint/2010/main" val="114935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Legal regulation of investment and business activities</a:t>
            </a:r>
          </a:p>
        </p:txBody>
      </p:sp>
      <p:sp>
        <p:nvSpPr>
          <p:cNvPr id="8" name="Объект 7"/>
          <p:cNvSpPr>
            <a:spLocks noGrp="1"/>
          </p:cNvSpPr>
          <p:nvPr>
            <p:ph sz="half" idx="1"/>
          </p:nvPr>
        </p:nvSpPr>
        <p:spPr>
          <a:xfrm>
            <a:off x="107504" y="1340768"/>
            <a:ext cx="4320480" cy="5184576"/>
          </a:xfrm>
        </p:spPr>
        <p:txBody>
          <a:bodyPr>
            <a:noAutofit/>
          </a:bodyPr>
          <a:lstStyle/>
          <a:p>
            <a:pPr marL="180000" indent="-180000" algn="just">
              <a:spcBef>
                <a:spcPts val="30"/>
              </a:spcBef>
              <a:spcAft>
                <a:spcPts val="600"/>
              </a:spcAft>
              <a:buClr>
                <a:srgbClr val="0070C0"/>
              </a:buClr>
              <a:buFont typeface="Wingdings" pitchFamily="2" charset="2"/>
              <a:buChar char="§"/>
            </a:pPr>
            <a:r>
              <a:rPr lang="en-US" sz="1050" dirty="0"/>
              <a:t>Decree of the Governor of the Amur region № 217 of April 4, 2011 “On approval of the procedure for forming a list of priority investment projects"</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 186 of April 18, 2013 № 186 “On organization of work on providing tax incentives”</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#697 of November 19, 2014 “On Investment Projects Support In The “One Stop” Regime”</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 423 of July 1, 2021 “On Approval of the Procedure for Granting Subsidies to Legal Entities for Reimbursement of Part of the Costs of Connecting (Technological Connection) Capital Construction Facilities to the Electrical Networks of Engineering and Technical Support for the Implementation of Priority Investment Projects of the Amur Region Coordinated by the Ministry of Economic Development and External Relations of the Amur Region in accordance with the Order of the Government of the Amur Region dated 08.08.2011 No. 90-p "On approval of the list of priority investment projects of the Amur Region" “</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 796 of October 13, 2021 "On approval of the Procedure for granting subsidies from the regional budget for reimbursement of part of the costs in connection with the implementation of priority investment projects of the Amur Region“</a:t>
            </a:r>
          </a:p>
          <a:p>
            <a:pPr marL="180000" indent="-180000" algn="just">
              <a:spcBef>
                <a:spcPts val="30"/>
              </a:spcBef>
              <a:spcAft>
                <a:spcPts val="600"/>
              </a:spcAft>
              <a:buClr>
                <a:srgbClr val="0070C0"/>
              </a:buClr>
              <a:buFont typeface="Wingdings" pitchFamily="2" charset="2"/>
              <a:buChar char="§"/>
            </a:pPr>
            <a:r>
              <a:rPr lang="en-US" sz="1050" dirty="0"/>
              <a:t>Resolution of the Blagoveshchensk city Duma № 16/80 of September 24, 2020 "On property support for small and medium-sized businesses“</a:t>
            </a:r>
          </a:p>
          <a:p>
            <a:pPr marL="180000" indent="-180000" algn="just">
              <a:spcBef>
                <a:spcPts val="30"/>
              </a:spcBef>
              <a:spcAft>
                <a:spcPts val="600"/>
              </a:spcAft>
              <a:buClr>
                <a:srgbClr val="0070C0"/>
              </a:buClr>
              <a:buFont typeface="Wingdings" pitchFamily="2" charset="2"/>
              <a:buChar char="§"/>
            </a:pPr>
            <a:r>
              <a:rPr lang="en-US" sz="1050" dirty="0"/>
              <a:t>Resolution of the Blagoveshchensk city Duma № 34/114 of October 25, 2007 “On Land Plots Payment, Which Are Owned By Municipal Division Of Blagoveshchensk City”</a:t>
            </a:r>
          </a:p>
          <a:p>
            <a:pPr marL="180000" indent="-180000" algn="just">
              <a:spcBef>
                <a:spcPts val="30"/>
              </a:spcBef>
              <a:spcAft>
                <a:spcPts val="600"/>
              </a:spcAft>
              <a:buClr>
                <a:srgbClr val="0070C0"/>
              </a:buClr>
              <a:buFont typeface="Wingdings" pitchFamily="2" charset="2"/>
              <a:buChar char="§"/>
            </a:pPr>
            <a:r>
              <a:rPr lang="en-US" sz="1050" dirty="0"/>
              <a:t>Resolution of the Blagoveshchensk city Duma № 4/27 of November 27, 2014 “On Mortgage Fund Of Municipal Division Of Blagoveshchensk City</a:t>
            </a:r>
            <a:r>
              <a:rPr lang="en-US" sz="1050" dirty="0" smtClean="0"/>
              <a:t>”</a:t>
            </a:r>
            <a:endParaRPr lang="ru-RU" sz="1050" dirty="0"/>
          </a:p>
          <a:p>
            <a:pPr marL="0" indent="0" algn="just">
              <a:buNone/>
            </a:pPr>
            <a:endParaRPr lang="ru-RU" sz="1000" dirty="0" smtClean="0"/>
          </a:p>
          <a:p>
            <a:pPr lvl="0" algn="just"/>
            <a:endParaRPr lang="ru-RU" sz="1000" dirty="0"/>
          </a:p>
        </p:txBody>
      </p:sp>
      <p:cxnSp>
        <p:nvCxnSpPr>
          <p:cNvPr id="11" name="Прямая соединительная линия 10"/>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2" name="Объект 7"/>
          <p:cNvSpPr txBox="1">
            <a:spLocks/>
          </p:cNvSpPr>
          <p:nvPr/>
        </p:nvSpPr>
        <p:spPr>
          <a:xfrm>
            <a:off x="4584104" y="1340768"/>
            <a:ext cx="4320480"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80000" indent="-180000" algn="just">
              <a:spcBef>
                <a:spcPts val="50"/>
              </a:spcBef>
              <a:spcAft>
                <a:spcPts val="600"/>
              </a:spcAft>
              <a:buClr>
                <a:srgbClr val="0070C0"/>
              </a:buClr>
              <a:buFont typeface="Wingdings" pitchFamily="2" charset="2"/>
              <a:buChar char="§"/>
            </a:pPr>
            <a:r>
              <a:rPr lang="en-US" sz="1000" dirty="0"/>
              <a:t>Resolution of the Blagoveshchensk city Duma </a:t>
            </a:r>
            <a:r>
              <a:rPr lang="ru-RU" sz="1000" dirty="0"/>
              <a:t>№ </a:t>
            </a:r>
            <a:r>
              <a:rPr lang="en-US" sz="1000" dirty="0" smtClean="0"/>
              <a:t>51/128 </a:t>
            </a:r>
            <a:r>
              <a:rPr lang="en-US" sz="1000" dirty="0"/>
              <a:t>of December 20, 2018 “The Socio-economic Development Strategy of the Municipality of Blagoveshchensk for the Period until 2025”</a:t>
            </a:r>
          </a:p>
          <a:p>
            <a:pPr marL="180000" indent="-180000" algn="just">
              <a:spcBef>
                <a:spcPts val="50"/>
              </a:spcBef>
              <a:spcAft>
                <a:spcPts val="600"/>
              </a:spcAft>
              <a:buClr>
                <a:srgbClr val="0070C0"/>
              </a:buClr>
              <a:buFont typeface="Wingdings" pitchFamily="2" charset="2"/>
              <a:buChar char="§"/>
            </a:pPr>
            <a:r>
              <a:rPr lang="en-US" sz="1000" dirty="0"/>
              <a:t>Resolution of the Blagoveshchensk city Duma </a:t>
            </a:r>
            <a:r>
              <a:rPr lang="ru-RU" sz="1000" dirty="0"/>
              <a:t>№ </a:t>
            </a:r>
            <a:r>
              <a:rPr lang="en-US" sz="1000" dirty="0" smtClean="0"/>
              <a:t>6/51 </a:t>
            </a:r>
            <a:r>
              <a:rPr lang="en-US" sz="1000" dirty="0"/>
              <a:t>of December 24, 2019 “On Amendments to the strategy of socio-economic development of the Municipality of Blagoveshchensk for the period up to 2025, approved by the resolution of the Blagoveshchensk City Duma of December 20, 2018 No. 51/128”</a:t>
            </a:r>
          </a:p>
          <a:p>
            <a:pPr marL="180000" indent="-180000" algn="just">
              <a:spcBef>
                <a:spcPts val="50"/>
              </a:spcBef>
              <a:spcAft>
                <a:spcPts val="600"/>
              </a:spcAft>
              <a:buClr>
                <a:srgbClr val="0070C0"/>
              </a:buClr>
              <a:buFont typeface="Wingdings" pitchFamily="2" charset="2"/>
              <a:buChar char="§"/>
            </a:pPr>
            <a:r>
              <a:rPr lang="en-US" sz="1000" dirty="0"/>
              <a:t>Decree of the Mayor of Blagoveshchensk city </a:t>
            </a:r>
            <a:r>
              <a:rPr lang="ru-RU" sz="1000" dirty="0"/>
              <a:t>№ </a:t>
            </a:r>
            <a:r>
              <a:rPr lang="en-US" sz="1000" dirty="0" smtClean="0"/>
              <a:t>20 </a:t>
            </a:r>
            <a:r>
              <a:rPr lang="en-US" sz="1000" dirty="0"/>
              <a:t>of June 30, 2016 “On Determination Of The Local Government Of Municipal Division For The Exercise Of Powers In The Municipal-Private Partnership Sphere”</a:t>
            </a:r>
          </a:p>
          <a:p>
            <a:pPr marL="180000" indent="-180000" algn="just">
              <a:spcBef>
                <a:spcPts val="50"/>
              </a:spcBef>
              <a:spcAft>
                <a:spcPts val="600"/>
              </a:spcAft>
              <a:buClr>
                <a:srgbClr val="0070C0"/>
              </a:buClr>
              <a:buFont typeface="Wingdings" pitchFamily="2" charset="2"/>
              <a:buChar char="§"/>
            </a:pPr>
            <a:r>
              <a:rPr lang="en-US" sz="1000" dirty="0"/>
              <a:t>Decree </a:t>
            </a:r>
            <a:r>
              <a:rPr lang="en-US" sz="1000" dirty="0" smtClean="0"/>
              <a:t>of Blagoveshchensk </a:t>
            </a:r>
            <a:r>
              <a:rPr lang="en-US" sz="1000" dirty="0"/>
              <a:t>city administration </a:t>
            </a:r>
            <a:r>
              <a:rPr lang="ru-RU" sz="1000" dirty="0" smtClean="0"/>
              <a:t>№ 4387 </a:t>
            </a:r>
            <a:r>
              <a:rPr lang="en-US" sz="1000" dirty="0" smtClean="0"/>
              <a:t>of December,</a:t>
            </a:r>
            <a:r>
              <a:rPr lang="ru-RU" sz="1000" dirty="0" smtClean="0"/>
              <a:t> 2019 «</a:t>
            </a:r>
            <a:r>
              <a:rPr lang="en-US" sz="1000" dirty="0"/>
              <a:t>On the implementation of certain provisions of the legislation on concession agreements, municipal-private partnership in the territory of the municipal formation of the city of Blagoveshchensk</a:t>
            </a:r>
            <a:r>
              <a:rPr lang="ru-RU" sz="1000" dirty="0" smtClean="0"/>
              <a:t>» </a:t>
            </a:r>
            <a:endParaRPr lang="ru-RU" sz="1000" dirty="0"/>
          </a:p>
          <a:p>
            <a:pPr marL="180000" indent="-180000" algn="just">
              <a:spcBef>
                <a:spcPts val="50"/>
              </a:spcBef>
              <a:spcAft>
                <a:spcPts val="600"/>
              </a:spcAft>
              <a:buClr>
                <a:srgbClr val="0070C0"/>
              </a:buClr>
              <a:buFont typeface="Wingdings" pitchFamily="2" charset="2"/>
              <a:buChar char="§"/>
            </a:pPr>
            <a:r>
              <a:rPr lang="en-US" sz="1000" dirty="0"/>
              <a:t>Decree of the Blagoveshchensk city administration </a:t>
            </a:r>
            <a:r>
              <a:rPr lang="ru-RU" sz="1000" dirty="0"/>
              <a:t>№</a:t>
            </a:r>
            <a:r>
              <a:rPr lang="en-US" sz="1000" dirty="0" smtClean="0"/>
              <a:t> </a:t>
            </a:r>
            <a:r>
              <a:rPr lang="en-US" sz="1000" dirty="0"/>
              <a:t>4387 of December 20, 2019 “On the Implementation of Certain Provisions of the Legislation on Concession Agreements, Municipal-Private Partnership in the Territory of the Municipal Formation of the City of Blagoveshchensk“</a:t>
            </a:r>
          </a:p>
          <a:p>
            <a:pPr marL="18000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en-US" sz="1000" dirty="0" smtClean="0"/>
              <a:t>4129 </a:t>
            </a:r>
            <a:r>
              <a:rPr lang="en-US" sz="1000" dirty="0"/>
              <a:t>of October 03, 2014 “SMEs and Tourism Development in Blagoveshchensk Town Area”</a:t>
            </a:r>
          </a:p>
          <a:p>
            <a:pPr marL="18000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en-US" sz="1000" dirty="0" smtClean="0"/>
              <a:t>1197 </a:t>
            </a:r>
            <a:r>
              <a:rPr lang="en-US" sz="1000" dirty="0"/>
              <a:t>of April 24, 2017 “On Approval  Of Investment Strategy Of Municipal Division to 2025”</a:t>
            </a:r>
          </a:p>
          <a:p>
            <a:pPr marL="0" lvl="0" indent="0" algn="just">
              <a:spcBef>
                <a:spcPts val="50"/>
              </a:spcBef>
              <a:spcAft>
                <a:spcPts val="600"/>
              </a:spcAft>
              <a:buClr>
                <a:srgbClr val="0070C0"/>
              </a:buClr>
              <a:buNone/>
            </a:pPr>
            <a:endParaRPr lang="ru-RU" sz="1000" dirty="0"/>
          </a:p>
          <a:p>
            <a:pPr marL="0" indent="0" algn="just">
              <a:buNone/>
            </a:pPr>
            <a:endParaRPr lang="ru-RU" sz="1000" dirty="0" smtClean="0"/>
          </a:p>
          <a:p>
            <a:pPr algn="just"/>
            <a:endParaRPr lang="ru-RU" sz="1000" dirty="0"/>
          </a:p>
        </p:txBody>
      </p:sp>
      <p:sp>
        <p:nvSpPr>
          <p:cNvPr id="13" name="Прямоугольник 1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4</a:t>
            </a:r>
            <a:endParaRPr lang="ru-RU" sz="2600" b="1" dirty="0">
              <a:cs typeface="Times New Roman" pitchFamily="18" charset="0"/>
            </a:endParaRPr>
          </a:p>
        </p:txBody>
      </p:sp>
    </p:spTree>
    <p:extLst>
      <p:ext uri="{BB962C8B-B14F-4D97-AF65-F5344CB8AC3E}">
        <p14:creationId xmlns:p14="http://schemas.microsoft.com/office/powerpoint/2010/main" val="1351708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1"/>
          </p:nvPr>
        </p:nvSpPr>
        <p:spPr>
          <a:xfrm>
            <a:off x="107504" y="1340768"/>
            <a:ext cx="4320480" cy="5184576"/>
          </a:xfrm>
        </p:spPr>
        <p:txBody>
          <a:bodyPr>
            <a:noAutofit/>
          </a:bodyPr>
          <a:lstStyle/>
          <a:p>
            <a:pPr marL="18000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en-US" sz="1000" dirty="0" smtClean="0"/>
              <a:t>3484 </a:t>
            </a:r>
            <a:r>
              <a:rPr lang="en-US" sz="1000" dirty="0"/>
              <a:t>of September 15, 2015 “On Regulatory Impact Assessment Of Municipal Law’s Projects And Legal Evaluation Of Municipal Law, Concerning Business And Investment Activities” </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2691 </a:t>
            </a:r>
            <a:r>
              <a:rPr lang="en-US" sz="1000" dirty="0"/>
              <a:t>of July 17, 2015 «On Approval Of Investment Projects Support In The “One Stop” Regime On The Territory Of Blagoveshchensk City”</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3040 </a:t>
            </a:r>
            <a:r>
              <a:rPr lang="en-US" sz="1000" dirty="0"/>
              <a:t>of September 11, 2017 “On Creating The Council For Improving Investment Climate and Developing Entrepreneurship Under The Blagoveshchensk City Mayor”</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2415 </a:t>
            </a:r>
            <a:r>
              <a:rPr lang="en-US" sz="1000" dirty="0"/>
              <a:t>of June 25, 2015 “On Approval of The Administrative Regulation of Blagoveshchensk City “Realization Of The Buy-Out Offer For Municipal Property Owned by The Municipal Division Of Blagoveshchensk City and Leased by SME”</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a:t>
            </a:r>
            <a:r>
              <a:rPr lang="en-US" sz="1000" dirty="0" smtClean="0"/>
              <a:t> </a:t>
            </a:r>
            <a:r>
              <a:rPr lang="en-US" sz="1000" dirty="0"/>
              <a:t>266 of February 02, 2017 “On Regulation’s Approval About Guarantees Of Municipal Division Of Blagoveshchensk City”</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1066 </a:t>
            </a:r>
            <a:r>
              <a:rPr lang="en-US" sz="1000" dirty="0"/>
              <a:t>of March 10, 2015 “On The Procedure For Granting Pledged Funds Of Municipal Division in Blagoveshchensk City As A Pledge”</a:t>
            </a:r>
          </a:p>
          <a:p>
            <a:pPr marL="180000" lvl="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149 </a:t>
            </a:r>
            <a:r>
              <a:rPr lang="en-US" sz="1000" dirty="0"/>
              <a:t>of January 14, 2022 “On approval of the rules of land use and development of the municipal formation of the city of Blagoveshchensk"</a:t>
            </a:r>
          </a:p>
          <a:p>
            <a:pPr marL="0" indent="0" algn="just">
              <a:spcBef>
                <a:spcPts val="50"/>
              </a:spcBef>
              <a:spcAft>
                <a:spcPts val="800"/>
              </a:spcAft>
              <a:buClr>
                <a:srgbClr val="0070C0"/>
              </a:buClr>
              <a:buNone/>
            </a:pPr>
            <a:endParaRPr lang="ru-RU" sz="1000" dirty="0"/>
          </a:p>
          <a:p>
            <a:pPr lvl="0" algn="just"/>
            <a:endParaRPr lang="ru-RU" sz="1000" dirty="0"/>
          </a:p>
        </p:txBody>
      </p:sp>
      <p:cxnSp>
        <p:nvCxnSpPr>
          <p:cNvPr id="10" name="Прямая соединительная линия 9"/>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4" name="Объект 7"/>
          <p:cNvSpPr>
            <a:spLocks noGrp="1"/>
          </p:cNvSpPr>
          <p:nvPr>
            <p:ph sz="half" idx="1"/>
          </p:nvPr>
        </p:nvSpPr>
        <p:spPr>
          <a:xfrm>
            <a:off x="4572000" y="1340768"/>
            <a:ext cx="4320480" cy="5184576"/>
          </a:xfrm>
        </p:spPr>
        <p:txBody>
          <a:bodyPr>
            <a:noAutofit/>
          </a:bodyPr>
          <a:lstStyle/>
          <a:p>
            <a:pPr marL="180000" lvl="0" indent="-180000" algn="just">
              <a:spcBef>
                <a:spcPts val="50"/>
              </a:spcBef>
              <a:spcAft>
                <a:spcPts val="600"/>
              </a:spcAft>
              <a:buClr>
                <a:srgbClr val="0070C0"/>
              </a:buClr>
              <a:buFont typeface="Wingdings" pitchFamily="2" charset="2"/>
              <a:buChar char="§"/>
            </a:pPr>
            <a:r>
              <a:rPr lang="en-US" sz="1000" dirty="0"/>
              <a:t>Decree of Blagoveshchensk city administration #3894 of November 10, 2020 “On approval of the List of property and Land Plots owned by the Municipality of the city of Blagoveshchensk, and Land Plots, state Ownership of which is not delimited, intended for the Provision of Ownership and (or) use to small and medium-sized businesses and organizations that form the infrastructure of support for small and medium-sized businesses medium-sized businesses"</a:t>
            </a:r>
          </a:p>
          <a:p>
            <a:pPr marL="180000" lvl="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ru-RU" sz="1000" dirty="0" smtClean="0"/>
              <a:t>440</a:t>
            </a:r>
            <a:r>
              <a:rPr lang="en-US" sz="1000" dirty="0" smtClean="0"/>
              <a:t>7 </a:t>
            </a:r>
            <a:r>
              <a:rPr lang="en-US" sz="1000" dirty="0"/>
              <a:t>of </a:t>
            </a:r>
            <a:r>
              <a:rPr lang="en-US" sz="1000" dirty="0" smtClean="0"/>
              <a:t> August 17, 2022</a:t>
            </a:r>
            <a:r>
              <a:rPr lang="ru-RU" sz="1000" dirty="0" smtClean="0"/>
              <a:t> </a:t>
            </a:r>
            <a:r>
              <a:rPr lang="en-US" sz="1000" dirty="0"/>
              <a:t>"On the distribution of responsibilities between the First Deputy Mayor of Blagoveshchensk, the deputy mayors of Blagoveshchensk and the heads of the office of the Mayor of Blagoveshchensk" (ed. dated 04.04.2024 No. 1487)</a:t>
            </a:r>
            <a:endParaRPr lang="ru-RU" sz="1000" dirty="0"/>
          </a:p>
        </p:txBody>
      </p: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Legal regulation of investment and business activities</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5</a:t>
            </a:r>
            <a:endParaRPr lang="ru-RU" sz="2600" b="1" dirty="0">
              <a:cs typeface="Times New Roman" pitchFamily="18" charset="0"/>
            </a:endParaRPr>
          </a:p>
        </p:txBody>
      </p:sp>
    </p:spTree>
    <p:extLst>
      <p:ext uri="{BB962C8B-B14F-4D97-AF65-F5344CB8AC3E}">
        <p14:creationId xmlns:p14="http://schemas.microsoft.com/office/powerpoint/2010/main" val="30087820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404024"/>
            <a:ext cx="8424936" cy="440800"/>
          </a:xfrm>
        </p:spPr>
        <p:txBody>
          <a:bodyPr>
            <a:noAutofit/>
          </a:bodyPr>
          <a:lstStyle/>
          <a:p>
            <a:r>
              <a:rPr lang="en-US" sz="1200" dirty="0">
                <a:solidFill>
                  <a:schemeClr val="accent6">
                    <a:lumMod val="75000"/>
                  </a:schemeClr>
                </a:solidFill>
              </a:rPr>
              <a:t>Autonomous Non-Profit Organization “Agency of the Amur Region for attraction of investments” (the ANO includes the Export Support Center of the Amur Region)</a:t>
            </a:r>
            <a:endParaRPr lang="ru-RU" sz="1200" dirty="0">
              <a:solidFill>
                <a:schemeClr val="accent6">
                  <a:lumMod val="75000"/>
                </a:schemeClr>
              </a:solidFill>
            </a:endParaRPr>
          </a:p>
        </p:txBody>
      </p:sp>
      <p:sp>
        <p:nvSpPr>
          <p:cNvPr id="9" name="Объект 8"/>
          <p:cNvSpPr>
            <a:spLocks noGrp="1"/>
          </p:cNvSpPr>
          <p:nvPr>
            <p:ph sz="half" idx="2"/>
          </p:nvPr>
        </p:nvSpPr>
        <p:spPr>
          <a:xfrm>
            <a:off x="251520" y="1844824"/>
            <a:ext cx="6120680" cy="1728192"/>
          </a:xfrm>
          <a:ln>
            <a:noFill/>
          </a:ln>
        </p:spPr>
        <p:txBody>
          <a:bodyPr>
            <a:noAutofit/>
          </a:bodyPr>
          <a:lstStyle/>
          <a:p>
            <a:pPr lvl="0" algn="just">
              <a:buFont typeface="Wingdings"/>
              <a:buChar char=""/>
              <a:tabLst>
                <a:tab pos="457200" algn="l"/>
              </a:tabLst>
            </a:pPr>
            <a:r>
              <a:rPr lang="en-US" sz="1100" dirty="0">
                <a:solidFill>
                  <a:srgbClr val="000000"/>
                </a:solidFill>
              </a:rPr>
              <a:t>Developing of business-plans, technical and economic feasibility studies.</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Providing assistance to enterprises and organizations in preparing necessary documents for projects funding, including state support. </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Organizing and holding exhibition and trade fair </a:t>
            </a:r>
            <a:r>
              <a:rPr lang="ru-RU" sz="1100" dirty="0">
                <a:solidFill>
                  <a:srgbClr val="000000"/>
                </a:solidFill>
              </a:rPr>
              <a:t>и </a:t>
            </a:r>
            <a:r>
              <a:rPr lang="en-US" sz="1100" dirty="0">
                <a:solidFill>
                  <a:srgbClr val="000000"/>
                </a:solidFill>
              </a:rPr>
              <a:t>presentation events, international business-missions.</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Organizational and information support of investment projects, including coordination of liaison of investors and state authority agencies and bodies of local self-government of municipal entities of the region based on the “one-stop-shop” principle.</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Assisting in providing intellectual property protection abroad. </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Assisting in placing SME entities on international electronic trading platforms.</a:t>
            </a:r>
            <a:endParaRPr lang="ru-RU" sz="1200" dirty="0">
              <a:effectLst/>
              <a:latin typeface="Times New Roman"/>
              <a:ea typeface="Times New Roman"/>
            </a:endParaRPr>
          </a:p>
        </p:txBody>
      </p:sp>
      <p:sp>
        <p:nvSpPr>
          <p:cNvPr id="12" name="Объект 8"/>
          <p:cNvSpPr txBox="1">
            <a:spLocks/>
          </p:cNvSpPr>
          <p:nvPr/>
        </p:nvSpPr>
        <p:spPr>
          <a:xfrm>
            <a:off x="6535166" y="1844824"/>
            <a:ext cx="2340000" cy="1584176"/>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a:t>212, 213 office, 2 flour</a:t>
            </a:r>
          </a:p>
          <a:p>
            <a:pPr marL="0" indent="0" algn="r">
              <a:spcBef>
                <a:spcPts val="0"/>
              </a:spcBef>
              <a:buNone/>
            </a:pPr>
            <a:r>
              <a:rPr lang="en-US" sz="1100" dirty="0"/>
              <a:t>38 </a:t>
            </a:r>
            <a:r>
              <a:rPr lang="en-US" sz="1100" dirty="0" err="1"/>
              <a:t>Amurskaya</a:t>
            </a:r>
            <a:r>
              <a:rPr lang="en-US" sz="1100" dirty="0"/>
              <a:t> street, Blagoveshchensk, </a:t>
            </a:r>
          </a:p>
          <a:p>
            <a:pPr marL="0" indent="0" algn="r">
              <a:spcBef>
                <a:spcPts val="0"/>
              </a:spcBef>
              <a:buNone/>
            </a:pPr>
            <a:r>
              <a:rPr lang="en-US" sz="1100" dirty="0"/>
              <a:t>Amur region, 675000 </a:t>
            </a:r>
          </a:p>
          <a:p>
            <a:pPr marL="0" indent="0" algn="r">
              <a:spcBef>
                <a:spcPts val="0"/>
              </a:spcBef>
              <a:buNone/>
            </a:pPr>
            <a:r>
              <a:rPr lang="en-US" sz="1100" dirty="0"/>
              <a:t>e-mail: invest.amurobl@mail.ru</a:t>
            </a:r>
          </a:p>
          <a:p>
            <a:pPr marL="0" indent="0" algn="r">
              <a:spcBef>
                <a:spcPts val="0"/>
              </a:spcBef>
              <a:buNone/>
            </a:pPr>
            <a:r>
              <a:rPr lang="en-US" sz="1100" dirty="0"/>
              <a:t>www.invest.amurobl.ru</a:t>
            </a:r>
          </a:p>
          <a:p>
            <a:pPr marL="0" indent="0" algn="r">
              <a:spcBef>
                <a:spcPts val="0"/>
              </a:spcBef>
              <a:buNone/>
            </a:pPr>
            <a:r>
              <a:rPr lang="en-US" sz="1100" dirty="0"/>
              <a:t>Export support center</a:t>
            </a:r>
          </a:p>
          <a:p>
            <a:pPr marL="0" indent="0" algn="r">
              <a:spcBef>
                <a:spcPts val="0"/>
              </a:spcBef>
              <a:buNone/>
            </a:pPr>
            <a:r>
              <a:rPr lang="ru-RU" sz="1100" dirty="0"/>
              <a:t>тел. (4162) 772-609</a:t>
            </a:r>
          </a:p>
          <a:p>
            <a:pPr marL="0" indent="0" algn="r">
              <a:spcBef>
                <a:spcPts val="0"/>
              </a:spcBef>
              <a:buNone/>
            </a:pPr>
            <a:r>
              <a:rPr lang="en-US" sz="1100" dirty="0"/>
              <a:t>e-mail: </a:t>
            </a:r>
            <a:r>
              <a:rPr lang="en-US" sz="1100" dirty="0" err="1"/>
              <a:t>info@amurexport</a:t>
            </a:r>
            <a:endParaRPr lang="en-US" sz="1100" dirty="0"/>
          </a:p>
          <a:p>
            <a:pPr marL="0" indent="0" algn="r">
              <a:spcBef>
                <a:spcPts val="0"/>
              </a:spcBef>
              <a:buNone/>
            </a:pPr>
            <a:endParaRPr lang="ru-RU" sz="1100" dirty="0"/>
          </a:p>
        </p:txBody>
      </p:sp>
      <p:sp>
        <p:nvSpPr>
          <p:cNvPr id="8" name="Текст 2"/>
          <p:cNvSpPr>
            <a:spLocks noGrp="1"/>
          </p:cNvSpPr>
          <p:nvPr>
            <p:ph type="body" idx="1"/>
          </p:nvPr>
        </p:nvSpPr>
        <p:spPr>
          <a:xfrm>
            <a:off x="323528" y="4077072"/>
            <a:ext cx="8424936" cy="432048"/>
          </a:xfrm>
        </p:spPr>
        <p:txBody>
          <a:bodyPr>
            <a:noAutofit/>
          </a:bodyPr>
          <a:lstStyle/>
          <a:p>
            <a:r>
              <a:rPr lang="en-US" sz="1200" dirty="0">
                <a:solidFill>
                  <a:schemeClr val="accent6">
                    <a:lumMod val="75000"/>
                  </a:schemeClr>
                </a:solidFill>
              </a:rPr>
              <a:t>Non-Profit Organization “Fund for promotion of lending to small and medium-size business entities of the Amur Region” (is comprised in Non-Profit Organization “Center for support of entrepreneurship” and “Cluster development center”)</a:t>
            </a:r>
            <a:endParaRPr lang="ru-RU" sz="1200" dirty="0">
              <a:solidFill>
                <a:schemeClr val="accent6">
                  <a:lumMod val="75000"/>
                </a:schemeClr>
              </a:solidFill>
            </a:endParaRPr>
          </a:p>
        </p:txBody>
      </p:sp>
      <p:sp>
        <p:nvSpPr>
          <p:cNvPr id="10" name="Объект 8"/>
          <p:cNvSpPr>
            <a:spLocks noGrp="1"/>
          </p:cNvSpPr>
          <p:nvPr>
            <p:ph sz="half" idx="2"/>
          </p:nvPr>
        </p:nvSpPr>
        <p:spPr>
          <a:xfrm>
            <a:off x="251520" y="4521857"/>
            <a:ext cx="6120680" cy="1224136"/>
          </a:xfrm>
          <a:ln>
            <a:noFill/>
          </a:ln>
        </p:spPr>
        <p:txBody>
          <a:bodyPr vert="horz" lIns="91440" tIns="45720" rIns="91440" bIns="45720" rtlCol="0">
            <a:noAutofit/>
          </a:bodyPr>
          <a:lstStyle/>
          <a:p>
            <a:pPr lvl="0" algn="just">
              <a:buFont typeface="Wingdings"/>
              <a:buChar char=""/>
              <a:tabLst>
                <a:tab pos="457200" algn="l"/>
              </a:tabLst>
            </a:pPr>
            <a:r>
              <a:rPr lang="en-US" sz="1100" dirty="0">
                <a:solidFill>
                  <a:srgbClr val="000000"/>
                </a:solidFill>
              </a:rPr>
              <a:t>Providing surety on obligations (credit agreements, loan agreements, leasing agreements, bank guarantee agreements) to small and medium-sized businesses.</a:t>
            </a:r>
            <a:endParaRPr lang="ru-RU" sz="1100" dirty="0"/>
          </a:p>
          <a:p>
            <a:pPr lvl="0" algn="just">
              <a:buFont typeface="Wingdings"/>
              <a:buChar char=""/>
              <a:tabLst>
                <a:tab pos="457200" algn="l"/>
              </a:tabLst>
            </a:pPr>
            <a:r>
              <a:rPr lang="en-US" sz="1100" dirty="0">
                <a:solidFill>
                  <a:srgbClr val="000000"/>
                </a:solidFill>
              </a:rPr>
              <a:t>Financial, marketing, information, legal assistance of the activities of small and medium-sized businesses.</a:t>
            </a:r>
            <a:endParaRPr lang="ru-RU" sz="1100" dirty="0"/>
          </a:p>
          <a:p>
            <a:pPr lvl="0" algn="just">
              <a:buFont typeface="Wingdings"/>
              <a:buChar char=""/>
              <a:tabLst>
                <a:tab pos="457200" algn="l"/>
              </a:tabLst>
            </a:pPr>
            <a:r>
              <a:rPr lang="en-US" sz="1100" dirty="0">
                <a:solidFill>
                  <a:srgbClr val="000000"/>
                </a:solidFill>
              </a:rPr>
              <a:t>Organizing and conducting seminars, trainings, master-classes, forums. </a:t>
            </a:r>
            <a:endParaRPr lang="ru-RU" sz="1100" dirty="0"/>
          </a:p>
          <a:p>
            <a:pPr lvl="0" algn="just">
              <a:buFont typeface="Wingdings"/>
              <a:buChar char=""/>
              <a:tabLst>
                <a:tab pos="457200" algn="l"/>
              </a:tabLst>
            </a:pPr>
            <a:r>
              <a:rPr lang="en-US" sz="1100" dirty="0">
                <a:solidFill>
                  <a:srgbClr val="000000"/>
                </a:solidFill>
              </a:rPr>
              <a:t>Providing support in bringing new products (works, services) of the participants of territorial clusters to the market; promotion of products (works, services) at congress-exhibition events.</a:t>
            </a:r>
            <a:endParaRPr lang="ru-RU" sz="1100" dirty="0"/>
          </a:p>
          <a:p>
            <a:r>
              <a:rPr lang="en-US" sz="1100" dirty="0">
                <a:solidFill>
                  <a:srgbClr val="000000"/>
                </a:solidFill>
                <a:ea typeface="SimSun"/>
                <a:cs typeface="Times New Roman"/>
              </a:rPr>
              <a:t>Ensuring participation in the events on large Russian and international exhibition platforms.</a:t>
            </a:r>
            <a:endParaRPr lang="ru-RU" sz="1100" dirty="0"/>
          </a:p>
        </p:txBody>
      </p:sp>
      <p:sp>
        <p:nvSpPr>
          <p:cNvPr id="11" name="Объект 8"/>
          <p:cNvSpPr txBox="1">
            <a:spLocks/>
          </p:cNvSpPr>
          <p:nvPr/>
        </p:nvSpPr>
        <p:spPr>
          <a:xfrm>
            <a:off x="6535166" y="4571206"/>
            <a:ext cx="2340000" cy="1368152"/>
          </a:xfrm>
          <a:prstGeom prst="rect">
            <a:avLst/>
          </a:prstGeom>
          <a:ln>
            <a:noFill/>
          </a:ln>
        </p:spPr>
        <p:txBody>
          <a:bodyPr vert="horz" lIns="0" tIns="45720" rIns="9000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a:t>38 </a:t>
            </a:r>
            <a:r>
              <a:rPr lang="en-US" sz="1100" dirty="0" err="1"/>
              <a:t>Amurskaya</a:t>
            </a:r>
            <a:r>
              <a:rPr lang="en-US" sz="1100" dirty="0"/>
              <a:t> street, </a:t>
            </a:r>
          </a:p>
          <a:p>
            <a:pPr marL="0" indent="0" algn="r">
              <a:spcBef>
                <a:spcPts val="0"/>
              </a:spcBef>
              <a:buNone/>
            </a:pPr>
            <a:r>
              <a:rPr lang="en-US" sz="1100" dirty="0"/>
              <a:t>Blagoveshchensk, Amur region, 675000</a:t>
            </a:r>
          </a:p>
          <a:p>
            <a:pPr marL="0" indent="0" algn="r">
              <a:spcBef>
                <a:spcPts val="0"/>
              </a:spcBef>
              <a:buNone/>
            </a:pPr>
            <a:r>
              <a:rPr lang="en-US" sz="1100" dirty="0"/>
              <a:t>tel. +7 (4162) 77 26 46,</a:t>
            </a:r>
          </a:p>
          <a:p>
            <a:pPr marL="0" indent="0" algn="r">
              <a:spcBef>
                <a:spcPts val="0"/>
              </a:spcBef>
              <a:buNone/>
            </a:pPr>
            <a:r>
              <a:rPr lang="en-US" sz="1100" dirty="0"/>
              <a:t>+7 (965) 671 10 70;</a:t>
            </a:r>
          </a:p>
          <a:p>
            <a:pPr marL="0" indent="0" algn="r">
              <a:spcBef>
                <a:spcPts val="0"/>
              </a:spcBef>
              <a:buNone/>
            </a:pPr>
            <a:r>
              <a:rPr lang="en-US" sz="1100" dirty="0"/>
              <a:t>https://business.amurobl.ru,</a:t>
            </a:r>
          </a:p>
          <a:p>
            <a:pPr marL="0" indent="0" algn="r">
              <a:spcBef>
                <a:spcPts val="0"/>
              </a:spcBef>
              <a:buNone/>
            </a:pPr>
            <a:r>
              <a:rPr lang="en-US" sz="1100" dirty="0"/>
              <a:t>amurfondgarant.ru </a:t>
            </a:r>
          </a:p>
        </p:txBody>
      </p: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17" name="Прямоугольник 16"/>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6</a:t>
            </a:r>
            <a:endParaRPr lang="ru-RU" sz="2600" b="1" dirty="0">
              <a:cs typeface="Times New Roman" pitchFamily="18" charset="0"/>
            </a:endParaRPr>
          </a:p>
        </p:txBody>
      </p:sp>
    </p:spTree>
    <p:extLst>
      <p:ext uri="{BB962C8B-B14F-4D97-AF65-F5344CB8AC3E}">
        <p14:creationId xmlns:p14="http://schemas.microsoft.com/office/powerpoint/2010/main" val="38030217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18827" y="3212976"/>
            <a:ext cx="8424936" cy="432048"/>
          </a:xfrm>
        </p:spPr>
        <p:txBody>
          <a:bodyPr>
            <a:noAutofit/>
          </a:bodyPr>
          <a:lstStyle/>
          <a:p>
            <a:r>
              <a:rPr lang="en-US" sz="1200" dirty="0">
                <a:solidFill>
                  <a:schemeClr val="accent6">
                    <a:lumMod val="75000"/>
                  </a:schemeClr>
                </a:solidFill>
              </a:rPr>
              <a:t>The </a:t>
            </a:r>
            <a:r>
              <a:rPr lang="en-US" sz="1200" dirty="0" err="1">
                <a:solidFill>
                  <a:schemeClr val="accent6">
                    <a:lumMod val="75000"/>
                  </a:schemeClr>
                </a:solidFill>
              </a:rPr>
              <a:t>Amursk</a:t>
            </a:r>
            <a:r>
              <a:rPr lang="en-US" sz="1200" dirty="0">
                <a:solidFill>
                  <a:schemeClr val="accent6">
                    <a:lumMod val="75000"/>
                  </a:schemeClr>
                </a:solidFill>
              </a:rPr>
              <a:t> regional office of the all-Russia public organization of small and medium entrepreneurship “OPORA ROSSII” [Support of Russia]</a:t>
            </a:r>
            <a:endParaRPr lang="ru-RU" sz="1200" dirty="0">
              <a:solidFill>
                <a:schemeClr val="accent6">
                  <a:lumMod val="75000"/>
                </a:schemeClr>
              </a:solidFill>
            </a:endParaRPr>
          </a:p>
        </p:txBody>
      </p:sp>
      <p:sp>
        <p:nvSpPr>
          <p:cNvPr id="8" name="Объект 8"/>
          <p:cNvSpPr txBox="1">
            <a:spLocks/>
          </p:cNvSpPr>
          <p:nvPr/>
        </p:nvSpPr>
        <p:spPr>
          <a:xfrm>
            <a:off x="6377568" y="3609021"/>
            <a:ext cx="2520280" cy="1044115"/>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a:t>64 </a:t>
            </a:r>
            <a:r>
              <a:rPr lang="en-US" sz="1100" dirty="0" err="1"/>
              <a:t>Pushkina</a:t>
            </a:r>
            <a:r>
              <a:rPr lang="en-US" sz="1100" dirty="0"/>
              <a:t> </a:t>
            </a:r>
            <a:r>
              <a:rPr lang="en-US" sz="1100" dirty="0" smtClean="0"/>
              <a:t> street</a:t>
            </a:r>
            <a:r>
              <a:rPr lang="en-US" sz="1100" dirty="0"/>
              <a:t>,</a:t>
            </a:r>
          </a:p>
          <a:p>
            <a:pPr marL="0" indent="0" algn="r">
              <a:spcBef>
                <a:spcPts val="0"/>
              </a:spcBef>
              <a:buNone/>
            </a:pPr>
            <a:r>
              <a:rPr lang="en-US" sz="1100" dirty="0"/>
              <a:t>Blagoveshchensk, Amur Region, 675000</a:t>
            </a:r>
          </a:p>
          <a:p>
            <a:pPr marL="0" indent="0" algn="r">
              <a:spcBef>
                <a:spcPts val="0"/>
              </a:spcBef>
              <a:buNone/>
            </a:pPr>
            <a:r>
              <a:rPr lang="en-US" sz="1100" dirty="0" err="1"/>
              <a:t>tel</a:t>
            </a:r>
            <a:r>
              <a:rPr lang="en-US" sz="1100" dirty="0"/>
              <a:t>: (4162) 58-21-92</a:t>
            </a:r>
          </a:p>
          <a:p>
            <a:pPr marL="0" indent="0" algn="r">
              <a:spcBef>
                <a:spcPts val="0"/>
              </a:spcBef>
              <a:buNone/>
            </a:pPr>
            <a:r>
              <a:rPr lang="en-US" sz="1100" dirty="0"/>
              <a:t>+7 (914) 558-21-92</a:t>
            </a:r>
          </a:p>
          <a:p>
            <a:pPr marL="0" indent="0" algn="r">
              <a:spcBef>
                <a:spcPts val="0"/>
              </a:spcBef>
              <a:buNone/>
            </a:pPr>
            <a:r>
              <a:rPr lang="en-US" sz="1100" dirty="0"/>
              <a:t>e-mail: opora-amur@mail.ru</a:t>
            </a:r>
          </a:p>
          <a:p>
            <a:pPr marL="0" indent="0" algn="r">
              <a:spcBef>
                <a:spcPts val="0"/>
              </a:spcBef>
              <a:buNone/>
            </a:pPr>
            <a:r>
              <a:rPr lang="en-US" sz="1100" dirty="0"/>
              <a:t>www.opora-amur.ru</a:t>
            </a:r>
          </a:p>
          <a:p>
            <a:pPr marL="0" indent="0" algn="r">
              <a:spcBef>
                <a:spcPts val="0"/>
              </a:spcBef>
              <a:buNone/>
            </a:pPr>
            <a:endParaRPr lang="ru-RU" sz="1100" dirty="0"/>
          </a:p>
        </p:txBody>
      </p:sp>
      <p:sp>
        <p:nvSpPr>
          <p:cNvPr id="10" name="Объект 8"/>
          <p:cNvSpPr>
            <a:spLocks noGrp="1"/>
          </p:cNvSpPr>
          <p:nvPr>
            <p:ph sz="half" idx="2"/>
          </p:nvPr>
        </p:nvSpPr>
        <p:spPr>
          <a:xfrm>
            <a:off x="251519" y="3644033"/>
            <a:ext cx="6264697" cy="1152128"/>
          </a:xfrm>
          <a:ln>
            <a:noFill/>
          </a:ln>
        </p:spPr>
        <p:txBody>
          <a:bodyPr>
            <a:noAutofit/>
          </a:bodyPr>
          <a:lstStyle/>
          <a:p>
            <a:pPr lvl="0" algn="just">
              <a:buFont typeface="Wingdings"/>
              <a:buChar char=""/>
              <a:tabLst>
                <a:tab pos="457200" algn="l"/>
              </a:tabLst>
            </a:pPr>
            <a:r>
              <a:rPr lang="en-US" sz="1100" dirty="0">
                <a:solidFill>
                  <a:srgbClr val="000000"/>
                </a:solidFill>
              </a:rPr>
              <a:t>Legal assistance of activities of SME entities.</a:t>
            </a:r>
            <a:endParaRPr lang="ru-RU" sz="1100" dirty="0"/>
          </a:p>
          <a:p>
            <a:pPr lvl="0" algn="just">
              <a:buFont typeface="Wingdings"/>
              <a:buChar char=""/>
              <a:tabLst>
                <a:tab pos="457200" algn="l"/>
              </a:tabLst>
            </a:pPr>
            <a:r>
              <a:rPr lang="en-US" sz="1100" dirty="0">
                <a:solidFill>
                  <a:srgbClr val="000000"/>
                </a:solidFill>
              </a:rPr>
              <a:t>Consulting services for purposes of developing entrepreneurial activities.</a:t>
            </a:r>
            <a:endParaRPr lang="ru-RU" sz="1100" dirty="0"/>
          </a:p>
          <a:p>
            <a:pPr lvl="0" algn="just">
              <a:buFont typeface="Wingdings"/>
              <a:buChar char=""/>
              <a:tabLst>
                <a:tab pos="457200" algn="l"/>
              </a:tabLst>
            </a:pPr>
            <a:r>
              <a:rPr lang="en-US" sz="1100" dirty="0">
                <a:solidFill>
                  <a:srgbClr val="000000"/>
                </a:solidFill>
              </a:rPr>
              <a:t>Conducting seminars, conferences, forums, “round tables” for small and medium-sized enterprises.</a:t>
            </a:r>
            <a:endParaRPr lang="ru-RU" sz="1100" dirty="0">
              <a:effectLst/>
            </a:endParaRPr>
          </a:p>
        </p:txBody>
      </p:sp>
      <p:pic>
        <p:nvPicPr>
          <p:cNvPr id="1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2" name="Прямоугольник 2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47</a:t>
            </a:r>
            <a:endParaRPr lang="ru-RU" sz="2600" b="1" dirty="0">
              <a:cs typeface="Times New Roman" pitchFamily="18" charset="0"/>
            </a:endParaRPr>
          </a:p>
        </p:txBody>
      </p:sp>
      <p:sp>
        <p:nvSpPr>
          <p:cNvPr id="23" name="Текст 2"/>
          <p:cNvSpPr>
            <a:spLocks noGrp="1"/>
          </p:cNvSpPr>
          <p:nvPr>
            <p:ph type="body" idx="1"/>
          </p:nvPr>
        </p:nvSpPr>
        <p:spPr>
          <a:xfrm>
            <a:off x="330384" y="4792589"/>
            <a:ext cx="8424936" cy="216024"/>
          </a:xfrm>
        </p:spPr>
        <p:txBody>
          <a:bodyPr vert="horz" lIns="91440" tIns="45720" rIns="91440" bIns="45720" rtlCol="0" anchor="b">
            <a:noAutofit/>
          </a:bodyPr>
          <a:lstStyle/>
          <a:p>
            <a:r>
              <a:rPr lang="en-US" sz="1200" dirty="0">
                <a:solidFill>
                  <a:schemeClr val="accent6">
                    <a:lumMod val="75000"/>
                  </a:schemeClr>
                </a:solidFill>
              </a:rPr>
              <a:t>The </a:t>
            </a:r>
            <a:r>
              <a:rPr lang="en-US" sz="1200" dirty="0" err="1">
                <a:solidFill>
                  <a:schemeClr val="accent6">
                    <a:lumMod val="75000"/>
                  </a:schemeClr>
                </a:solidFill>
              </a:rPr>
              <a:t>Amursk</a:t>
            </a:r>
            <a:r>
              <a:rPr lang="en-US" sz="1200" dirty="0">
                <a:solidFill>
                  <a:schemeClr val="accent6">
                    <a:lumMod val="75000"/>
                  </a:schemeClr>
                </a:solidFill>
              </a:rPr>
              <a:t> regional office of the all-Russia public organization “</a:t>
            </a:r>
            <a:r>
              <a:rPr lang="en-US" sz="1200" dirty="0" err="1">
                <a:solidFill>
                  <a:schemeClr val="accent6">
                    <a:lumMod val="75000"/>
                  </a:schemeClr>
                </a:solidFill>
              </a:rPr>
              <a:t>Delovaya</a:t>
            </a:r>
            <a:r>
              <a:rPr lang="en-US" sz="1200" dirty="0">
                <a:solidFill>
                  <a:schemeClr val="accent6">
                    <a:lumMod val="75000"/>
                  </a:schemeClr>
                </a:solidFill>
              </a:rPr>
              <a:t> </a:t>
            </a:r>
            <a:r>
              <a:rPr lang="en-US" sz="1200" dirty="0" err="1">
                <a:solidFill>
                  <a:schemeClr val="accent6">
                    <a:lumMod val="75000"/>
                  </a:schemeClr>
                </a:solidFill>
              </a:rPr>
              <a:t>Rossiya</a:t>
            </a:r>
            <a:r>
              <a:rPr lang="en-US" sz="1200" dirty="0">
                <a:solidFill>
                  <a:schemeClr val="accent6">
                    <a:lumMod val="75000"/>
                  </a:schemeClr>
                </a:solidFill>
              </a:rPr>
              <a:t>” [Business Russia]</a:t>
            </a:r>
            <a:endParaRPr lang="ru-RU" sz="1200" dirty="0">
              <a:solidFill>
                <a:schemeClr val="accent6">
                  <a:lumMod val="75000"/>
                </a:schemeClr>
              </a:solidFill>
            </a:endParaRPr>
          </a:p>
        </p:txBody>
      </p:sp>
      <p:sp>
        <p:nvSpPr>
          <p:cNvPr id="24" name="Объект 8"/>
          <p:cNvSpPr>
            <a:spLocks noGrp="1"/>
          </p:cNvSpPr>
          <p:nvPr>
            <p:ph sz="half" idx="2"/>
          </p:nvPr>
        </p:nvSpPr>
        <p:spPr>
          <a:xfrm>
            <a:off x="251521" y="5008614"/>
            <a:ext cx="6137604" cy="792088"/>
          </a:xfrm>
          <a:ln>
            <a:noFill/>
          </a:ln>
        </p:spPr>
        <p:txBody>
          <a:bodyPr>
            <a:noAutofit/>
          </a:bodyPr>
          <a:lstStyle/>
          <a:p>
            <a:pPr marL="0" lvl="0" indent="0" algn="just">
              <a:spcBef>
                <a:spcPts val="50"/>
              </a:spcBef>
              <a:buClr>
                <a:srgbClr val="0070C0"/>
              </a:buClr>
              <a:buNone/>
            </a:pPr>
            <a:r>
              <a:rPr lang="en-US" sz="1100" dirty="0"/>
              <a:t>Joining efforts of entrepreneurs for facilitating creation of favorable business climate, accelerated development of domestic economy, formation of middle class – the class of new Russian owners – and public welfare growth in Russia; establishing business and social partnership between Power and Business Society; protection of legal rights and interests of entrepreneurs.</a:t>
            </a:r>
            <a:endParaRPr lang="ru-RU" sz="1100" dirty="0"/>
          </a:p>
        </p:txBody>
      </p:sp>
      <p:sp>
        <p:nvSpPr>
          <p:cNvPr id="25" name="Объект 8"/>
          <p:cNvSpPr txBox="1">
            <a:spLocks/>
          </p:cNvSpPr>
          <p:nvPr/>
        </p:nvSpPr>
        <p:spPr>
          <a:xfrm>
            <a:off x="6300192" y="5008614"/>
            <a:ext cx="2599144" cy="1228698"/>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a:t>118 office, 301 </a:t>
            </a:r>
            <a:r>
              <a:rPr lang="en-US" sz="1000" dirty="0" err="1"/>
              <a:t>Zeyskaya</a:t>
            </a:r>
            <a:r>
              <a:rPr lang="en-US" sz="1000" dirty="0"/>
              <a:t> street , </a:t>
            </a:r>
          </a:p>
          <a:p>
            <a:pPr marL="0" indent="0" algn="r">
              <a:spcBef>
                <a:spcPts val="0"/>
              </a:spcBef>
              <a:buNone/>
            </a:pPr>
            <a:r>
              <a:rPr lang="en-US" sz="1000" dirty="0"/>
              <a:t>Blagoveshchensk, Amur Region, 675000;</a:t>
            </a:r>
          </a:p>
          <a:p>
            <a:pPr marL="0" indent="0" algn="r">
              <a:spcBef>
                <a:spcPts val="0"/>
              </a:spcBef>
              <a:buNone/>
            </a:pPr>
            <a:r>
              <a:rPr lang="en-US" sz="1000" dirty="0"/>
              <a:t>tel. (4162) 37-70-10, </a:t>
            </a:r>
          </a:p>
          <a:p>
            <a:pPr marL="0" indent="0" algn="r">
              <a:spcBef>
                <a:spcPts val="0"/>
              </a:spcBef>
              <a:buNone/>
            </a:pPr>
            <a:r>
              <a:rPr lang="en-US" sz="1000" dirty="0"/>
              <a:t>+7 (909) 817 70 10;</a:t>
            </a:r>
          </a:p>
          <a:p>
            <a:pPr marL="0" indent="0" algn="r">
              <a:spcBef>
                <a:spcPts val="0"/>
              </a:spcBef>
              <a:buNone/>
            </a:pPr>
            <a:r>
              <a:rPr lang="en-US" sz="1000" dirty="0"/>
              <a:t>e-mail: Dellorosamur28@mail.ru;</a:t>
            </a:r>
          </a:p>
          <a:p>
            <a:pPr marL="0" indent="0" algn="r">
              <a:spcBef>
                <a:spcPts val="0"/>
              </a:spcBef>
              <a:buNone/>
            </a:pPr>
            <a:r>
              <a:rPr lang="en-US" sz="1000" dirty="0"/>
              <a:t>https://deloros.ru/regiony/dalnevostochnyy/amurskaya-oblast/</a:t>
            </a:r>
          </a:p>
          <a:p>
            <a:pPr marL="0" indent="0" algn="r">
              <a:spcBef>
                <a:spcPts val="0"/>
              </a:spcBef>
              <a:buNone/>
            </a:pPr>
            <a:r>
              <a:rPr lang="en-US" sz="1000" dirty="0" smtClean="0"/>
              <a:t>/</a:t>
            </a:r>
            <a:endParaRPr lang="ru-RU" sz="1000" dirty="0"/>
          </a:p>
        </p:txBody>
      </p:sp>
      <p:sp>
        <p:nvSpPr>
          <p:cNvPr id="15" name="Текст 2"/>
          <p:cNvSpPr>
            <a:spLocks noGrp="1"/>
          </p:cNvSpPr>
          <p:nvPr>
            <p:ph type="body" idx="1"/>
          </p:nvPr>
        </p:nvSpPr>
        <p:spPr>
          <a:xfrm>
            <a:off x="324195" y="1270695"/>
            <a:ext cx="8424936" cy="432048"/>
          </a:xfrm>
        </p:spPr>
        <p:txBody>
          <a:bodyPr vert="horz" lIns="91440" tIns="45720" rIns="91440" bIns="45720" rtlCol="0" anchor="b">
            <a:noAutofit/>
          </a:bodyPr>
          <a:lstStyle/>
          <a:p>
            <a:pPr>
              <a:spcBef>
                <a:spcPts val="0"/>
              </a:spcBef>
            </a:pPr>
            <a:r>
              <a:rPr lang="en-US" sz="1200" dirty="0">
                <a:solidFill>
                  <a:schemeClr val="accent6">
                    <a:lumMod val="75000"/>
                  </a:schemeClr>
                </a:solidFill>
              </a:rPr>
              <a:t>The Council for improving investment climate and developing entrepreneurship under the mayor of the city of Blagoveshchensk </a:t>
            </a:r>
            <a:endParaRPr lang="ru-RU" sz="1200" dirty="0">
              <a:solidFill>
                <a:schemeClr val="accent6">
                  <a:lumMod val="75000"/>
                </a:schemeClr>
              </a:solidFill>
            </a:endParaRPr>
          </a:p>
        </p:txBody>
      </p:sp>
      <p:sp>
        <p:nvSpPr>
          <p:cNvPr id="16" name="Объект 8"/>
          <p:cNvSpPr>
            <a:spLocks noGrp="1"/>
          </p:cNvSpPr>
          <p:nvPr>
            <p:ph sz="half" idx="2"/>
          </p:nvPr>
        </p:nvSpPr>
        <p:spPr>
          <a:xfrm>
            <a:off x="251519" y="1702743"/>
            <a:ext cx="6265363" cy="1510233"/>
          </a:xfrm>
          <a:ln>
            <a:noFill/>
          </a:ln>
        </p:spPr>
        <p:txBody>
          <a:bodyPr>
            <a:noAutofit/>
          </a:bodyPr>
          <a:lstStyle/>
          <a:p>
            <a:pPr lvl="0" algn="just">
              <a:buFont typeface="Wingdings"/>
              <a:buChar char=""/>
              <a:tabLst>
                <a:tab pos="457200" algn="l"/>
              </a:tabLst>
            </a:pPr>
            <a:r>
              <a:rPr lang="en-US" sz="1100" dirty="0">
                <a:solidFill>
                  <a:srgbClr val="000000"/>
                </a:solidFill>
              </a:rPr>
              <a:t>Facilitating investors (initiators) of investment projects and SME entities in overcoming administrative and other barriers arising in implementing investment and other projects in the territory of the city of Blagoveshchensk.</a:t>
            </a:r>
            <a:endParaRPr lang="ru-RU" sz="1100" dirty="0"/>
          </a:p>
          <a:p>
            <a:pPr lvl="0" algn="just">
              <a:buFont typeface="Wingdings"/>
              <a:buChar char=""/>
              <a:tabLst>
                <a:tab pos="457200" algn="l"/>
              </a:tabLst>
            </a:pPr>
            <a:r>
              <a:rPr lang="en-US" sz="1100" dirty="0">
                <a:solidFill>
                  <a:srgbClr val="000000"/>
                </a:solidFill>
              </a:rPr>
              <a:t>Considering issues arising with investors and entrepreneurs on the implementation of investment and other projects.</a:t>
            </a:r>
            <a:endParaRPr lang="ru-RU" sz="1100" dirty="0"/>
          </a:p>
          <a:p>
            <a:pPr lvl="0" algn="just">
              <a:buFont typeface="Wingdings"/>
              <a:buChar char=""/>
              <a:tabLst>
                <a:tab pos="457200" algn="l"/>
              </a:tabLst>
            </a:pPr>
            <a:r>
              <a:rPr lang="en-US" sz="1100" dirty="0">
                <a:solidFill>
                  <a:srgbClr val="000000"/>
                </a:solidFill>
              </a:rPr>
              <a:t>Preparing proposals for upgrading investment attractiveness and creating favorable environment for the development of entrepreneurship in the territory of the city of Blagoveshchensk.</a:t>
            </a:r>
            <a:endParaRPr lang="ru-RU" sz="1100" dirty="0">
              <a:effectLst/>
            </a:endParaRPr>
          </a:p>
        </p:txBody>
      </p:sp>
      <p:sp>
        <p:nvSpPr>
          <p:cNvPr id="18" name="Объект 8"/>
          <p:cNvSpPr txBox="1">
            <a:spLocks/>
          </p:cNvSpPr>
          <p:nvPr/>
        </p:nvSpPr>
        <p:spPr>
          <a:xfrm>
            <a:off x="6379056" y="1734740"/>
            <a:ext cx="2520280" cy="9021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105 office, 131 Lenin street,</a:t>
            </a:r>
          </a:p>
          <a:p>
            <a:pPr marL="0" indent="0" algn="r">
              <a:spcBef>
                <a:spcPts val="0"/>
              </a:spcBef>
              <a:buNone/>
            </a:pPr>
            <a:r>
              <a:rPr lang="en-US" sz="1100" dirty="0"/>
              <a:t>Blagoveshchensk, Amur Region, </a:t>
            </a:r>
            <a:r>
              <a:rPr lang="en-US" sz="1100" dirty="0" smtClean="0"/>
              <a:t>675000</a:t>
            </a:r>
            <a:endParaRPr lang="ru-RU" sz="1100" dirty="0"/>
          </a:p>
          <a:p>
            <a:pPr marL="0" indent="0" algn="r">
              <a:spcBef>
                <a:spcPts val="0"/>
              </a:spcBef>
              <a:buNone/>
            </a:pPr>
            <a:r>
              <a:rPr lang="en-US" sz="1100" dirty="0" err="1" smtClean="0"/>
              <a:t>tel</a:t>
            </a:r>
            <a:r>
              <a:rPr lang="ru-RU" sz="1100" dirty="0" smtClean="0"/>
              <a:t>. </a:t>
            </a:r>
            <a:r>
              <a:rPr lang="ru-RU" sz="1100" dirty="0"/>
              <a:t>(4162) </a:t>
            </a:r>
            <a:r>
              <a:rPr lang="en-US" sz="1100" dirty="0" smtClean="0"/>
              <a:t>233</a:t>
            </a:r>
            <a:r>
              <a:rPr lang="ru-RU" sz="1100" dirty="0" smtClean="0"/>
              <a:t>-</a:t>
            </a:r>
            <a:r>
              <a:rPr lang="en-US" sz="1100" dirty="0" smtClean="0"/>
              <a:t>911</a:t>
            </a:r>
            <a:r>
              <a:rPr lang="ru-RU" sz="1100" dirty="0" smtClean="0"/>
              <a:t>, </a:t>
            </a:r>
            <a:r>
              <a:rPr lang="en-US" sz="1100" dirty="0" smtClean="0"/>
              <a:t>233</a:t>
            </a:r>
            <a:r>
              <a:rPr lang="ru-RU" sz="1100" dirty="0" smtClean="0"/>
              <a:t>-</a:t>
            </a:r>
            <a:r>
              <a:rPr lang="en-US" sz="1100" dirty="0" smtClean="0"/>
              <a:t>912</a:t>
            </a:r>
            <a:endParaRPr lang="ru-RU" sz="1100" dirty="0"/>
          </a:p>
        </p:txBody>
      </p:sp>
    </p:spTree>
    <p:extLst>
      <p:ext uri="{BB962C8B-B14F-4D97-AF65-F5344CB8AC3E}">
        <p14:creationId xmlns:p14="http://schemas.microsoft.com/office/powerpoint/2010/main" val="30567440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2">
            <a:extLst>
              <a:ext uri="{FF2B5EF4-FFF2-40B4-BE49-F238E27FC236}">
                <a16:creationId xmlns="" xmlns:a16="http://schemas.microsoft.com/office/drawing/2014/main" id="{5B250E72-4137-4719-88DB-598E66CE8D4F}"/>
              </a:ext>
            </a:extLst>
          </p:cNvPr>
          <p:cNvSpPr txBox="1">
            <a:spLocks/>
          </p:cNvSpPr>
          <p:nvPr/>
        </p:nvSpPr>
        <p:spPr>
          <a:xfrm>
            <a:off x="334624" y="1426794"/>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200" dirty="0" smtClean="0">
                <a:solidFill>
                  <a:schemeClr val="accent6">
                    <a:lumMod val="75000"/>
                  </a:schemeClr>
                </a:solidFill>
              </a:rPr>
              <a:t>The </a:t>
            </a:r>
            <a:r>
              <a:rPr lang="en-US" sz="1200" dirty="0">
                <a:solidFill>
                  <a:schemeClr val="accent6">
                    <a:lumMod val="75000"/>
                  </a:schemeClr>
                </a:solidFill>
              </a:rPr>
              <a:t>State Autonomous Institution of the Amur region “Multiservice center for delivering state and municipal services in and for the city of Blagoveshchensk”</a:t>
            </a:r>
            <a:endParaRPr lang="ru-RU" sz="1200" dirty="0">
              <a:solidFill>
                <a:schemeClr val="accent6">
                  <a:lumMod val="75000"/>
                </a:schemeClr>
              </a:solidFill>
            </a:endParaRPr>
          </a:p>
        </p:txBody>
      </p:sp>
      <p:sp>
        <p:nvSpPr>
          <p:cNvPr id="20" name="Объект 8">
            <a:extLst>
              <a:ext uri="{FF2B5EF4-FFF2-40B4-BE49-F238E27FC236}">
                <a16:creationId xmlns="" xmlns:a16="http://schemas.microsoft.com/office/drawing/2014/main" id="{4B53A936-08A0-4DEE-802A-334B8A0B6B8A}"/>
              </a:ext>
            </a:extLst>
          </p:cNvPr>
          <p:cNvSpPr txBox="1">
            <a:spLocks/>
          </p:cNvSpPr>
          <p:nvPr/>
        </p:nvSpPr>
        <p:spPr>
          <a:xfrm>
            <a:off x="241160" y="1840723"/>
            <a:ext cx="6328684" cy="5040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en-US" sz="1200" dirty="0"/>
              <a:t>Delivery of a wide range of state and municipal services based on the “one-stop-shop” principle.</a:t>
            </a:r>
            <a:endParaRPr lang="ru-RU" sz="1200" dirty="0"/>
          </a:p>
        </p:txBody>
      </p:sp>
      <p:sp>
        <p:nvSpPr>
          <p:cNvPr id="21" name="Объект 8">
            <a:extLst>
              <a:ext uri="{FF2B5EF4-FFF2-40B4-BE49-F238E27FC236}">
                <a16:creationId xmlns="" xmlns:a16="http://schemas.microsoft.com/office/drawing/2014/main" id="{DC18403B-2B96-42F6-B0FC-8E97615A3308}"/>
              </a:ext>
            </a:extLst>
          </p:cNvPr>
          <p:cNvSpPr txBox="1">
            <a:spLocks/>
          </p:cNvSpPr>
          <p:nvPr/>
        </p:nvSpPr>
        <p:spPr>
          <a:xfrm>
            <a:off x="6363990" y="1685831"/>
            <a:ext cx="2520280" cy="1152128"/>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a:t>4/2, 6/1, 8/2 50 years of October street, Blagoveshchensk, Amur region, 675000 </a:t>
            </a:r>
          </a:p>
          <a:p>
            <a:pPr marL="0" indent="0" algn="r">
              <a:spcBef>
                <a:spcPts val="0"/>
              </a:spcBef>
              <a:buNone/>
            </a:pPr>
            <a:r>
              <a:rPr lang="en-US" sz="1000" dirty="0"/>
              <a:t>tel. 8 909 817 08 56,</a:t>
            </a:r>
          </a:p>
          <a:p>
            <a:pPr marL="0" indent="0" algn="r">
              <a:spcBef>
                <a:spcPts val="0"/>
              </a:spcBef>
              <a:buNone/>
            </a:pPr>
            <a:r>
              <a:rPr lang="en-US" sz="1000" dirty="0"/>
              <a:t>8 914 387 16 06</a:t>
            </a:r>
          </a:p>
          <a:p>
            <a:pPr marL="0" indent="0" algn="r">
              <a:spcBef>
                <a:spcPts val="0"/>
              </a:spcBef>
              <a:buNone/>
            </a:pPr>
            <a:r>
              <a:rPr lang="en-US" sz="1000" dirty="0"/>
              <a:t>e-mail: 89143871606@mail.ru,</a:t>
            </a:r>
          </a:p>
          <a:p>
            <a:pPr marL="0" indent="0" algn="r">
              <a:spcBef>
                <a:spcPts val="0"/>
              </a:spcBef>
              <a:buNone/>
            </a:pPr>
            <a:r>
              <a:rPr lang="en-US" sz="1000" dirty="0" err="1" smtClean="0"/>
              <a:t>amurobl@ombudsmanbiz</a:t>
            </a:r>
            <a:endParaRPr lang="en-US" sz="1000" dirty="0"/>
          </a:p>
        </p:txBody>
      </p:sp>
      <p:sp>
        <p:nvSpPr>
          <p:cNvPr id="22" name="Текст 2">
            <a:extLst>
              <a:ext uri="{FF2B5EF4-FFF2-40B4-BE49-F238E27FC236}">
                <a16:creationId xmlns="" xmlns:a16="http://schemas.microsoft.com/office/drawing/2014/main" id="{04C39658-2938-4233-B196-2A2A5F54A32F}"/>
              </a:ext>
            </a:extLst>
          </p:cNvPr>
          <p:cNvSpPr txBox="1">
            <a:spLocks/>
          </p:cNvSpPr>
          <p:nvPr/>
        </p:nvSpPr>
        <p:spPr>
          <a:xfrm>
            <a:off x="323975" y="2621935"/>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200" dirty="0">
                <a:solidFill>
                  <a:schemeClr val="accent6">
                    <a:lumMod val="75000"/>
                  </a:schemeClr>
                </a:solidFill>
              </a:rPr>
              <a:t>Autonomous Non-Profit Organization microcredit company “Center for credit support of entrepreneurship of the Amur Region” </a:t>
            </a:r>
            <a:endParaRPr lang="ru-RU" sz="1200" dirty="0">
              <a:solidFill>
                <a:schemeClr val="accent6">
                  <a:lumMod val="75000"/>
                </a:schemeClr>
              </a:solidFill>
            </a:endParaRPr>
          </a:p>
        </p:txBody>
      </p:sp>
      <p:sp>
        <p:nvSpPr>
          <p:cNvPr id="23" name="Объект 8">
            <a:extLst>
              <a:ext uri="{FF2B5EF4-FFF2-40B4-BE49-F238E27FC236}">
                <a16:creationId xmlns="" xmlns:a16="http://schemas.microsoft.com/office/drawing/2014/main" id="{9AE3E78C-34AC-4A83-9302-9B65CDFC1275}"/>
              </a:ext>
            </a:extLst>
          </p:cNvPr>
          <p:cNvSpPr txBox="1">
            <a:spLocks/>
          </p:cNvSpPr>
          <p:nvPr/>
        </p:nvSpPr>
        <p:spPr>
          <a:xfrm>
            <a:off x="6533621" y="3053983"/>
            <a:ext cx="2340000" cy="100811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a:t>38 </a:t>
            </a:r>
            <a:r>
              <a:rPr lang="en-US" sz="1000" dirty="0" err="1"/>
              <a:t>Amurskaya</a:t>
            </a:r>
            <a:r>
              <a:rPr lang="en-US" sz="1000" dirty="0"/>
              <a:t> street,</a:t>
            </a:r>
          </a:p>
          <a:p>
            <a:pPr marL="0" indent="0" algn="r">
              <a:spcBef>
                <a:spcPts val="0"/>
              </a:spcBef>
              <a:buNone/>
            </a:pPr>
            <a:r>
              <a:rPr lang="en-US" sz="1000" dirty="0"/>
              <a:t>Blagoveshchensk, Amur Region, 675000</a:t>
            </a:r>
          </a:p>
          <a:p>
            <a:pPr marL="0" indent="0" algn="r">
              <a:spcBef>
                <a:spcPts val="0"/>
              </a:spcBef>
              <a:buNone/>
            </a:pPr>
            <a:r>
              <a:rPr lang="en-US" sz="1000" dirty="0" err="1"/>
              <a:t>tel</a:t>
            </a:r>
            <a:r>
              <a:rPr lang="en-US" sz="1000" dirty="0"/>
              <a:t>: +7 (4162) 770-730,</a:t>
            </a:r>
          </a:p>
          <a:p>
            <a:pPr marL="0" indent="0" algn="r">
              <a:spcBef>
                <a:spcPts val="0"/>
              </a:spcBef>
              <a:buNone/>
            </a:pPr>
            <a:r>
              <a:rPr lang="en-US" sz="1000" dirty="0"/>
              <a:t>+7-914-556-36-06</a:t>
            </a:r>
          </a:p>
          <a:p>
            <a:pPr marL="0" indent="0" algn="r">
              <a:spcBef>
                <a:spcPts val="0"/>
              </a:spcBef>
              <a:buNone/>
            </a:pPr>
            <a:r>
              <a:rPr lang="en-US" sz="1000" dirty="0"/>
              <a:t>https://</a:t>
            </a:r>
            <a:r>
              <a:rPr lang="ru-RU" sz="1000" dirty="0"/>
              <a:t>бизнескредит28.рф</a:t>
            </a:r>
          </a:p>
        </p:txBody>
      </p:sp>
      <p:sp>
        <p:nvSpPr>
          <p:cNvPr id="24" name="Объект 8">
            <a:extLst>
              <a:ext uri="{FF2B5EF4-FFF2-40B4-BE49-F238E27FC236}">
                <a16:creationId xmlns="" xmlns:a16="http://schemas.microsoft.com/office/drawing/2014/main" id="{A3B5E2F8-753D-4448-87A2-5550F7B77754}"/>
              </a:ext>
            </a:extLst>
          </p:cNvPr>
          <p:cNvSpPr txBox="1">
            <a:spLocks/>
          </p:cNvSpPr>
          <p:nvPr/>
        </p:nvSpPr>
        <p:spPr>
          <a:xfrm>
            <a:off x="232661" y="3053983"/>
            <a:ext cx="6120680" cy="79208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en-US" sz="1100" dirty="0"/>
              <a:t>Providing access for small and medium-sized entrepreneurs and organizations, forming the support infrastructure for SME entities in the territory of the Amur region, to financial resources via the provision of microloans.</a:t>
            </a:r>
            <a:endParaRPr lang="ru-RU" sz="1100" dirty="0"/>
          </a:p>
        </p:txBody>
      </p:sp>
      <p:pic>
        <p:nvPicPr>
          <p:cNvPr id="25"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48</a:t>
            </a:r>
            <a:endParaRPr lang="ru-RU" sz="2600" b="1" dirty="0">
              <a:cs typeface="Times New Roman" pitchFamily="18" charset="0"/>
            </a:endParaRPr>
          </a:p>
        </p:txBody>
      </p:sp>
      <p:sp>
        <p:nvSpPr>
          <p:cNvPr id="12" name="Текст 2">
            <a:extLst>
              <a:ext uri="{FF2B5EF4-FFF2-40B4-BE49-F238E27FC236}">
                <a16:creationId xmlns="" xmlns:a16="http://schemas.microsoft.com/office/drawing/2014/main" id="{5B250E72-4137-4719-88DB-598E66CE8D4F}"/>
              </a:ext>
            </a:extLst>
          </p:cNvPr>
          <p:cNvSpPr txBox="1">
            <a:spLocks/>
          </p:cNvSpPr>
          <p:nvPr/>
        </p:nvSpPr>
        <p:spPr>
          <a:xfrm>
            <a:off x="323975" y="4025824"/>
            <a:ext cx="8424936" cy="288566"/>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200" dirty="0">
                <a:solidFill>
                  <a:schemeClr val="accent6">
                    <a:lumMod val="75000"/>
                  </a:schemeClr>
                </a:solidFill>
              </a:rPr>
              <a:t>Business rights Commissioner in the Amur Region </a:t>
            </a:r>
            <a:r>
              <a:rPr lang="ru-RU" sz="1200" dirty="0" smtClean="0">
                <a:solidFill>
                  <a:schemeClr val="accent6">
                    <a:lumMod val="75000"/>
                  </a:schemeClr>
                </a:solidFill>
              </a:rPr>
              <a:t>– </a:t>
            </a:r>
            <a:r>
              <a:rPr lang="en-US" sz="1200" dirty="0" err="1">
                <a:solidFill>
                  <a:srgbClr val="0066CC"/>
                </a:solidFill>
              </a:rPr>
              <a:t>Radchenko</a:t>
            </a:r>
            <a:r>
              <a:rPr lang="en-US" sz="1200" dirty="0">
                <a:solidFill>
                  <a:srgbClr val="0066CC"/>
                </a:solidFill>
              </a:rPr>
              <a:t> Igor Pavlovich</a:t>
            </a:r>
            <a:endParaRPr lang="ru-RU" sz="1200" dirty="0">
              <a:solidFill>
                <a:srgbClr val="0066CC"/>
              </a:solidFill>
            </a:endParaRPr>
          </a:p>
        </p:txBody>
      </p:sp>
      <p:sp>
        <p:nvSpPr>
          <p:cNvPr id="13" name="Объект 8">
            <a:extLst>
              <a:ext uri="{FF2B5EF4-FFF2-40B4-BE49-F238E27FC236}">
                <a16:creationId xmlns="" xmlns:a16="http://schemas.microsoft.com/office/drawing/2014/main" id="{4B53A936-08A0-4DEE-802A-334B8A0B6B8A}"/>
              </a:ext>
            </a:extLst>
          </p:cNvPr>
          <p:cNvSpPr txBox="1">
            <a:spLocks/>
          </p:cNvSpPr>
          <p:nvPr/>
        </p:nvSpPr>
        <p:spPr>
          <a:xfrm>
            <a:off x="230511" y="4346080"/>
            <a:ext cx="6336704" cy="169650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lvl="0" algn="just">
              <a:buFont typeface="Wingdings"/>
              <a:buChar char=""/>
              <a:tabLst>
                <a:tab pos="457200" algn="l"/>
              </a:tabLst>
            </a:pPr>
            <a:r>
              <a:rPr lang="en-US" sz="1100" dirty="0">
                <a:solidFill>
                  <a:srgbClr val="000000"/>
                </a:solidFill>
              </a:rPr>
              <a:t>Protecting rights and legal interests of the entities of entrepreneurial activities.</a:t>
            </a:r>
            <a:endParaRPr lang="ru-RU" sz="1100" dirty="0"/>
          </a:p>
          <a:p>
            <a:pPr lvl="0" algn="just">
              <a:buFont typeface="Wingdings"/>
              <a:buChar char=""/>
              <a:tabLst>
                <a:tab pos="457200" algn="l"/>
              </a:tabLst>
            </a:pPr>
            <a:r>
              <a:rPr lang="en-US" sz="1100" dirty="0">
                <a:solidFill>
                  <a:srgbClr val="000000"/>
                </a:solidFill>
              </a:rPr>
              <a:t>Control over the observance of rights and legal interests of entrepreneurs by the federal agencies of executive authorities, agencies of the executive authorities of the entities of the Russian Federation, local self-government bodies.</a:t>
            </a:r>
            <a:endParaRPr lang="ru-RU" sz="1100" dirty="0"/>
          </a:p>
          <a:p>
            <a:pPr lvl="0" algn="just">
              <a:buFont typeface="Wingdings"/>
              <a:buChar char=""/>
              <a:tabLst>
                <a:tab pos="457200" algn="l"/>
              </a:tabLst>
            </a:pPr>
            <a:r>
              <a:rPr lang="en-US" sz="1100" dirty="0">
                <a:solidFill>
                  <a:srgbClr val="000000"/>
                </a:solidFill>
              </a:rPr>
              <a:t>Facilitating the development of public institutions focused on the protection of rights and legal interests of the entities of entrepreneurial activities.</a:t>
            </a:r>
            <a:endParaRPr lang="ru-RU" sz="1100" dirty="0"/>
          </a:p>
          <a:p>
            <a:pPr lvl="0" algn="just">
              <a:buFont typeface="Wingdings"/>
              <a:buChar char=""/>
              <a:tabLst>
                <a:tab pos="457200" algn="l"/>
              </a:tabLst>
            </a:pPr>
            <a:r>
              <a:rPr lang="en-US" sz="1100" dirty="0">
                <a:solidFill>
                  <a:srgbClr val="000000"/>
                </a:solidFill>
              </a:rPr>
              <a:t>Liaison with entrepreneurial society</a:t>
            </a:r>
            <a:r>
              <a:rPr lang="ru-RU" sz="1100" dirty="0">
                <a:solidFill>
                  <a:srgbClr val="000000"/>
                </a:solidFill>
              </a:rPr>
              <a:t>.</a:t>
            </a:r>
            <a:endParaRPr lang="ru-RU" sz="1100" dirty="0"/>
          </a:p>
          <a:p>
            <a:pPr lvl="0" algn="just">
              <a:buFont typeface="Wingdings"/>
              <a:buChar char=""/>
              <a:tabLst>
                <a:tab pos="457200" algn="l"/>
              </a:tabLst>
            </a:pPr>
            <a:r>
              <a:rPr lang="en-US" sz="1100" dirty="0">
                <a:solidFill>
                  <a:srgbClr val="000000"/>
                </a:solidFill>
              </a:rPr>
              <a:t>Participating in forming and implementing state policies in the development of entrepreneurial activities. </a:t>
            </a:r>
            <a:endParaRPr lang="ru-RU" sz="1100" dirty="0">
              <a:effectLst/>
            </a:endParaRPr>
          </a:p>
        </p:txBody>
      </p:sp>
      <p:sp>
        <p:nvSpPr>
          <p:cNvPr id="14" name="Объект 8">
            <a:extLst>
              <a:ext uri="{FF2B5EF4-FFF2-40B4-BE49-F238E27FC236}">
                <a16:creationId xmlns="" xmlns:a16="http://schemas.microsoft.com/office/drawing/2014/main" id="{DC18403B-2B96-42F6-B0FC-8E97615A3308}"/>
              </a:ext>
            </a:extLst>
          </p:cNvPr>
          <p:cNvSpPr txBox="1">
            <a:spLocks/>
          </p:cNvSpPr>
          <p:nvPr/>
        </p:nvSpPr>
        <p:spPr>
          <a:xfrm>
            <a:off x="6361361" y="4292190"/>
            <a:ext cx="2520280" cy="175039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smtClean="0"/>
              <a:t>Office 102, 211  </a:t>
            </a:r>
            <a:r>
              <a:rPr lang="en-US" sz="1000" dirty="0" err="1" smtClean="0"/>
              <a:t>Zeyskaya</a:t>
            </a:r>
            <a:r>
              <a:rPr lang="en-US" sz="1000" dirty="0" smtClean="0"/>
              <a:t> street</a:t>
            </a:r>
          </a:p>
          <a:p>
            <a:pPr marL="0" indent="0" algn="r">
              <a:spcBef>
                <a:spcPts val="0"/>
              </a:spcBef>
              <a:buNone/>
            </a:pPr>
            <a:r>
              <a:rPr lang="en-US" sz="1000" dirty="0"/>
              <a:t>Blagoveshchensk, Amur Region, </a:t>
            </a:r>
            <a:r>
              <a:rPr lang="en-US" sz="1000" dirty="0" smtClean="0"/>
              <a:t>675000 </a:t>
            </a:r>
          </a:p>
          <a:p>
            <a:pPr marL="0" indent="0" algn="r">
              <a:spcBef>
                <a:spcPts val="0"/>
              </a:spcBef>
              <a:buNone/>
            </a:pPr>
            <a:r>
              <a:rPr lang="en-US" sz="1000" dirty="0" smtClean="0"/>
              <a:t>tel.</a:t>
            </a:r>
            <a:r>
              <a:rPr lang="ru-RU" sz="1000" dirty="0" smtClean="0"/>
              <a:t> (4162) 221-651,</a:t>
            </a:r>
            <a:r>
              <a:rPr lang="en-US" sz="1000" dirty="0" smtClean="0"/>
              <a:t> </a:t>
            </a:r>
            <a:endParaRPr lang="ru-RU" sz="1000" dirty="0" smtClean="0"/>
          </a:p>
          <a:p>
            <a:pPr marL="0" indent="0" algn="r">
              <a:spcBef>
                <a:spcPts val="0"/>
              </a:spcBef>
              <a:buNone/>
            </a:pPr>
            <a:r>
              <a:rPr lang="ru-RU" sz="1000" dirty="0" smtClean="0"/>
              <a:t>+7</a:t>
            </a:r>
            <a:r>
              <a:rPr lang="ru-RU" sz="1000" dirty="0"/>
              <a:t>-</a:t>
            </a:r>
            <a:r>
              <a:rPr lang="en-US" sz="1000" dirty="0" smtClean="0"/>
              <a:t>909</a:t>
            </a:r>
            <a:r>
              <a:rPr lang="ru-RU" sz="1000" dirty="0" smtClean="0"/>
              <a:t>-</a:t>
            </a:r>
            <a:r>
              <a:rPr lang="en-US" sz="1000" dirty="0" smtClean="0"/>
              <a:t>817</a:t>
            </a:r>
            <a:r>
              <a:rPr lang="ru-RU" sz="1000" dirty="0" smtClean="0"/>
              <a:t>-</a:t>
            </a:r>
            <a:r>
              <a:rPr lang="en-US" sz="1000" dirty="0" smtClean="0"/>
              <a:t>08</a:t>
            </a:r>
            <a:r>
              <a:rPr lang="ru-RU" sz="1000" dirty="0" smtClean="0"/>
              <a:t>-</a:t>
            </a:r>
            <a:r>
              <a:rPr lang="en-US" sz="1000" dirty="0" smtClean="0"/>
              <a:t>56</a:t>
            </a:r>
            <a:r>
              <a:rPr lang="ru-RU" sz="1000" dirty="0" smtClean="0"/>
              <a:t>,</a:t>
            </a:r>
            <a:endParaRPr lang="en-US" sz="1000" dirty="0" smtClean="0"/>
          </a:p>
          <a:p>
            <a:pPr marL="0" indent="0" algn="r">
              <a:spcBef>
                <a:spcPts val="0"/>
              </a:spcBef>
              <a:buNone/>
            </a:pPr>
            <a:r>
              <a:rPr lang="ru-RU" sz="1000" dirty="0" smtClean="0"/>
              <a:t>+7</a:t>
            </a:r>
            <a:r>
              <a:rPr lang="ru-RU" sz="1000" dirty="0"/>
              <a:t>-</a:t>
            </a:r>
            <a:r>
              <a:rPr lang="en-US" sz="1000" dirty="0" smtClean="0"/>
              <a:t>914</a:t>
            </a:r>
            <a:r>
              <a:rPr lang="ru-RU" sz="1000" dirty="0" smtClean="0"/>
              <a:t>-</a:t>
            </a:r>
            <a:r>
              <a:rPr lang="en-US" sz="1000" dirty="0" smtClean="0"/>
              <a:t>387</a:t>
            </a:r>
            <a:r>
              <a:rPr lang="ru-RU" sz="1000" dirty="0" smtClean="0"/>
              <a:t>-</a:t>
            </a:r>
            <a:r>
              <a:rPr lang="en-US" sz="1000" dirty="0" smtClean="0"/>
              <a:t>16</a:t>
            </a:r>
            <a:r>
              <a:rPr lang="ru-RU" sz="1000" dirty="0" smtClean="0"/>
              <a:t>-</a:t>
            </a:r>
            <a:r>
              <a:rPr lang="en-US" sz="1000" dirty="0" smtClean="0"/>
              <a:t>06</a:t>
            </a:r>
            <a:endParaRPr lang="ru-RU" sz="1000" dirty="0"/>
          </a:p>
          <a:p>
            <a:pPr marL="0" indent="0" algn="r">
              <a:spcBef>
                <a:spcPts val="0"/>
              </a:spcBef>
              <a:buNone/>
            </a:pPr>
            <a:r>
              <a:rPr lang="en-US" sz="1000" dirty="0" smtClean="0"/>
              <a:t>e-mail:</a:t>
            </a:r>
            <a:r>
              <a:rPr lang="ru-RU" sz="1000" dirty="0"/>
              <a:t> </a:t>
            </a:r>
            <a:r>
              <a:rPr lang="en-US" sz="1000" dirty="0" smtClean="0"/>
              <a:t>amurobl@ombudsmanbiz.ru</a:t>
            </a:r>
          </a:p>
        </p:txBody>
      </p:sp>
    </p:spTree>
    <p:extLst>
      <p:ext uri="{BB962C8B-B14F-4D97-AF65-F5344CB8AC3E}">
        <p14:creationId xmlns:p14="http://schemas.microsoft.com/office/powerpoint/2010/main" val="3421870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2"/>
          <p:cNvSpPr>
            <a:spLocks noGrp="1"/>
          </p:cNvSpPr>
          <p:nvPr>
            <p:ph type="body" idx="1"/>
          </p:nvPr>
        </p:nvSpPr>
        <p:spPr>
          <a:xfrm>
            <a:off x="327234" y="2838847"/>
            <a:ext cx="8424936" cy="288032"/>
          </a:xfrm>
        </p:spPr>
        <p:txBody>
          <a:bodyPr vert="horz" lIns="91440" tIns="45720" rIns="91440" bIns="45720" rtlCol="0" anchor="b">
            <a:noAutofit/>
          </a:bodyPr>
          <a:lstStyle/>
          <a:p>
            <a:r>
              <a:rPr lang="en-US" sz="1200" dirty="0">
                <a:solidFill>
                  <a:schemeClr val="accent6">
                    <a:lumMod val="75000"/>
                  </a:schemeClr>
                </a:solidFill>
              </a:rPr>
              <a:t>The Union of “Chamber of Commerce and Industry of the Amur Region” </a:t>
            </a:r>
            <a:endParaRPr lang="ru-RU" sz="1200" dirty="0">
              <a:solidFill>
                <a:schemeClr val="accent6">
                  <a:lumMod val="75000"/>
                </a:schemeClr>
              </a:solidFill>
            </a:endParaRPr>
          </a:p>
        </p:txBody>
      </p:sp>
      <p:sp>
        <p:nvSpPr>
          <p:cNvPr id="18" name="Объект 8"/>
          <p:cNvSpPr>
            <a:spLocks noGrp="1"/>
          </p:cNvSpPr>
          <p:nvPr>
            <p:ph sz="half" idx="2"/>
          </p:nvPr>
        </p:nvSpPr>
        <p:spPr>
          <a:xfrm>
            <a:off x="228295" y="3126879"/>
            <a:ext cx="6192688" cy="1368152"/>
          </a:xfrm>
          <a:ln>
            <a:noFill/>
          </a:ln>
        </p:spPr>
        <p:txBody>
          <a:bodyPr>
            <a:noAutofit/>
          </a:bodyPr>
          <a:lstStyle/>
          <a:p>
            <a:pPr marL="0" indent="0" algn="just">
              <a:spcBef>
                <a:spcPts val="50"/>
              </a:spcBef>
              <a:buClr>
                <a:srgbClr val="0070C0"/>
              </a:buClr>
              <a:buNone/>
            </a:pPr>
            <a:r>
              <a:rPr lang="en-US" sz="1100" dirty="0"/>
              <a:t>Provision and protection of rights and interests of Business; assistance in settling disputes between economic entities; facilitating the development of education and staff training for entrepreneurial activities; facilitating the patenting of inventions, useful models, industrial samples, registration of trademarks and etc. Information and consulting services on the matters related to organizing and carrying on entrepreneurial activities, independent assessment of various types of ownership, services in international economic and commercial activities, independent services in occupational safety and health, official translations.</a:t>
            </a:r>
            <a:endParaRPr lang="ru-RU" sz="1100" dirty="0"/>
          </a:p>
        </p:txBody>
      </p:sp>
      <p:sp>
        <p:nvSpPr>
          <p:cNvPr id="19" name="Объект 8"/>
          <p:cNvSpPr txBox="1">
            <a:spLocks/>
          </p:cNvSpPr>
          <p:nvPr/>
        </p:nvSpPr>
        <p:spPr>
          <a:xfrm>
            <a:off x="6202317" y="3126879"/>
            <a:ext cx="2664296" cy="136815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Office 314, 1 Tchaikovsky street</a:t>
            </a:r>
          </a:p>
          <a:p>
            <a:pPr marL="0" indent="0" algn="r">
              <a:spcBef>
                <a:spcPts val="0"/>
              </a:spcBef>
              <a:buNone/>
            </a:pPr>
            <a:r>
              <a:rPr lang="en-US" sz="1100" dirty="0"/>
              <a:t>Blagoveshchensk, Amur Region, </a:t>
            </a:r>
            <a:r>
              <a:rPr lang="en-US" sz="1100" dirty="0" smtClean="0"/>
              <a:t>675000</a:t>
            </a:r>
          </a:p>
          <a:p>
            <a:pPr marL="0" indent="0" algn="r">
              <a:spcBef>
                <a:spcPts val="0"/>
              </a:spcBef>
              <a:buNone/>
            </a:pPr>
            <a:r>
              <a:rPr lang="en-US" sz="1100" dirty="0" smtClean="0"/>
              <a:t>tel. </a:t>
            </a:r>
            <a:r>
              <a:rPr lang="ru-RU" sz="1100" dirty="0" smtClean="0"/>
              <a:t>+7 (929) 475-72-03;</a:t>
            </a:r>
          </a:p>
          <a:p>
            <a:pPr marL="0" indent="0" algn="r">
              <a:spcBef>
                <a:spcPts val="0"/>
              </a:spcBef>
              <a:buNone/>
            </a:pPr>
            <a:r>
              <a:rPr lang="en-US" sz="1100" dirty="0" smtClean="0"/>
              <a:t>e</a:t>
            </a:r>
            <a:r>
              <a:rPr lang="ru-RU" sz="1100" dirty="0"/>
              <a:t>-</a:t>
            </a:r>
            <a:r>
              <a:rPr lang="en-US" sz="1100" dirty="0"/>
              <a:t>mail</a:t>
            </a:r>
            <a:r>
              <a:rPr lang="ru-RU" sz="1100" dirty="0"/>
              <a:t>: </a:t>
            </a:r>
            <a:r>
              <a:rPr lang="en-US" sz="1100" dirty="0" smtClean="0"/>
              <a:t>info@tppamur.ru</a:t>
            </a:r>
            <a:r>
              <a:rPr lang="ru-RU" sz="1100" dirty="0" smtClean="0"/>
              <a:t>;</a:t>
            </a:r>
            <a:endParaRPr lang="en-US" sz="1100" dirty="0"/>
          </a:p>
          <a:p>
            <a:pPr marL="0" indent="0" algn="r">
              <a:spcBef>
                <a:spcPts val="0"/>
              </a:spcBef>
              <a:buNone/>
            </a:pPr>
            <a:r>
              <a:rPr lang="en-US" sz="1100" dirty="0"/>
              <a:t>http</a:t>
            </a:r>
            <a:r>
              <a:rPr lang="en-US" sz="1100" dirty="0" smtClean="0"/>
              <a:t>://www.amur.tpprf.ru</a:t>
            </a:r>
            <a:endParaRPr lang="en-US" sz="1100" dirty="0"/>
          </a:p>
        </p:txBody>
      </p:sp>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49</a:t>
            </a:r>
            <a:endParaRPr lang="ru-RU" sz="2600" b="1" dirty="0">
              <a:cs typeface="Times New Roman" pitchFamily="18" charset="0"/>
            </a:endParaRPr>
          </a:p>
        </p:txBody>
      </p:sp>
      <p:sp>
        <p:nvSpPr>
          <p:cNvPr id="32" name="Текст 2"/>
          <p:cNvSpPr>
            <a:spLocks noGrp="1"/>
          </p:cNvSpPr>
          <p:nvPr>
            <p:ph type="body" idx="1"/>
          </p:nvPr>
        </p:nvSpPr>
        <p:spPr>
          <a:xfrm>
            <a:off x="318827" y="1448780"/>
            <a:ext cx="8424936" cy="432048"/>
          </a:xfrm>
        </p:spPr>
        <p:txBody>
          <a:bodyPr>
            <a:noAutofit/>
          </a:bodyPr>
          <a:lstStyle/>
          <a:p>
            <a:r>
              <a:rPr lang="en-US" sz="1200" dirty="0">
                <a:solidFill>
                  <a:schemeClr val="accent6">
                    <a:lumMod val="75000"/>
                  </a:schemeClr>
                </a:solidFill>
              </a:rPr>
              <a:t>The Regional Association of Employers «Union of Industrialists and Entrepreneurs of the Amur Region”</a:t>
            </a:r>
            <a:endParaRPr lang="ru-RU" sz="1200" dirty="0">
              <a:solidFill>
                <a:schemeClr val="accent6">
                  <a:lumMod val="75000"/>
                </a:schemeClr>
              </a:solidFill>
            </a:endParaRPr>
          </a:p>
        </p:txBody>
      </p:sp>
      <p:sp>
        <p:nvSpPr>
          <p:cNvPr id="33" name="Объект 8"/>
          <p:cNvSpPr txBox="1">
            <a:spLocks/>
          </p:cNvSpPr>
          <p:nvPr/>
        </p:nvSpPr>
        <p:spPr>
          <a:xfrm>
            <a:off x="6348193" y="1880828"/>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err="1" smtClean="0"/>
              <a:t>tel</a:t>
            </a:r>
            <a:r>
              <a:rPr lang="ru-RU" sz="1100" dirty="0" smtClean="0"/>
              <a:t>. </a:t>
            </a:r>
            <a:r>
              <a:rPr lang="ru-RU" sz="1100" dirty="0"/>
              <a:t>(4162) </a:t>
            </a:r>
            <a:r>
              <a:rPr lang="ru-RU" sz="1100" dirty="0" smtClean="0"/>
              <a:t>51-07-65;</a:t>
            </a:r>
            <a:endParaRPr lang="ru-RU" sz="1100" dirty="0"/>
          </a:p>
          <a:p>
            <a:pPr marL="0" indent="0" algn="r">
              <a:spcBef>
                <a:spcPts val="0"/>
              </a:spcBef>
              <a:buNone/>
            </a:pPr>
            <a:r>
              <a:rPr lang="en-US" sz="1100" dirty="0"/>
              <a:t>e</a:t>
            </a:r>
            <a:r>
              <a:rPr lang="ru-RU" sz="1100" dirty="0"/>
              <a:t>-</a:t>
            </a:r>
            <a:r>
              <a:rPr lang="en-US" sz="1100" dirty="0"/>
              <a:t>mail</a:t>
            </a:r>
            <a:r>
              <a:rPr lang="ru-RU" sz="1100" dirty="0"/>
              <a:t>: </a:t>
            </a:r>
            <a:r>
              <a:rPr lang="ru-RU" sz="1100" dirty="0" smtClean="0"/>
              <a:t>Pvb-amur@mail.ru,</a:t>
            </a:r>
          </a:p>
          <a:p>
            <a:pPr marL="0" indent="0" algn="r">
              <a:spcBef>
                <a:spcPts val="0"/>
              </a:spcBef>
              <a:buNone/>
            </a:pPr>
            <a:r>
              <a:rPr lang="en-US" sz="1100" dirty="0" smtClean="0"/>
              <a:t>class@drsk.ru</a:t>
            </a:r>
            <a:r>
              <a:rPr lang="ru-RU" sz="1100" dirty="0" smtClean="0"/>
              <a:t>;</a:t>
            </a:r>
            <a:endParaRPr lang="ru-RU" sz="1100" dirty="0"/>
          </a:p>
          <a:p>
            <a:pPr marL="0" indent="0" algn="r" fontAlgn="base">
              <a:spcBef>
                <a:spcPts val="0"/>
              </a:spcBef>
              <a:buNone/>
            </a:pPr>
            <a:r>
              <a:rPr lang="ru-RU" sz="1100" dirty="0"/>
              <a:t>http://amur.rspp.ru</a:t>
            </a:r>
          </a:p>
          <a:p>
            <a:pPr marL="0" indent="0" algn="r">
              <a:spcBef>
                <a:spcPts val="0"/>
              </a:spcBef>
              <a:buNone/>
            </a:pP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26703" y="1901788"/>
            <a:ext cx="5974498" cy="927352"/>
          </a:xfrm>
          <a:ln>
            <a:noFill/>
          </a:ln>
        </p:spPr>
        <p:txBody>
          <a:bodyPr>
            <a:noAutofit/>
          </a:bodyPr>
          <a:lstStyle/>
          <a:p>
            <a:pPr lvl="0" algn="just">
              <a:buFont typeface="Wingdings"/>
              <a:buChar char=""/>
              <a:tabLst>
                <a:tab pos="457200" algn="l"/>
              </a:tabLst>
            </a:pPr>
            <a:r>
              <a:rPr lang="en-US" sz="1100" dirty="0">
                <a:solidFill>
                  <a:srgbClr val="000000"/>
                </a:solidFill>
              </a:rPr>
              <a:t>Assessing the regulating effect of the regulatory legal acts.</a:t>
            </a:r>
            <a:endParaRPr lang="ru-RU" sz="1100" dirty="0"/>
          </a:p>
          <a:p>
            <a:pPr lvl="0" algn="just">
              <a:buFont typeface="Wingdings"/>
              <a:buChar char=""/>
              <a:tabLst>
                <a:tab pos="457200" algn="l"/>
              </a:tabLst>
            </a:pPr>
            <a:r>
              <a:rPr lang="en-US" sz="1100" dirty="0">
                <a:solidFill>
                  <a:srgbClr val="000000"/>
                </a:solidFill>
              </a:rPr>
              <a:t>Services in international cooperation</a:t>
            </a:r>
            <a:r>
              <a:rPr lang="ru-RU" sz="1100" dirty="0">
                <a:solidFill>
                  <a:srgbClr val="000000"/>
                </a:solidFill>
              </a:rPr>
              <a:t>.</a:t>
            </a:r>
            <a:endParaRPr lang="ru-RU" sz="1100" dirty="0"/>
          </a:p>
          <a:p>
            <a:pPr lvl="0" algn="just">
              <a:buFont typeface="Wingdings"/>
              <a:buChar char=""/>
              <a:tabLst>
                <a:tab pos="457200" algn="l"/>
              </a:tabLst>
            </a:pPr>
            <a:r>
              <a:rPr lang="en-US" sz="1100" dirty="0">
                <a:solidFill>
                  <a:srgbClr val="000000"/>
                </a:solidFill>
              </a:rPr>
              <a:t>Providing information and consulting aid in the issues of social responsibility and social-labor relationship.</a:t>
            </a:r>
            <a:endParaRPr lang="ru-RU" sz="1100" dirty="0">
              <a:effectLst/>
            </a:endParaRPr>
          </a:p>
        </p:txBody>
      </p:sp>
      <p:sp>
        <p:nvSpPr>
          <p:cNvPr id="20" name="Текст 2"/>
          <p:cNvSpPr>
            <a:spLocks noGrp="1"/>
          </p:cNvSpPr>
          <p:nvPr>
            <p:ph type="body" idx="1"/>
          </p:nvPr>
        </p:nvSpPr>
        <p:spPr>
          <a:xfrm>
            <a:off x="302419" y="4617132"/>
            <a:ext cx="8424936" cy="432048"/>
          </a:xfrm>
        </p:spPr>
        <p:txBody>
          <a:bodyPr>
            <a:noAutofit/>
          </a:bodyPr>
          <a:lstStyle/>
          <a:p>
            <a:r>
              <a:rPr lang="en-US" sz="1200" dirty="0">
                <a:solidFill>
                  <a:schemeClr val="accent6">
                    <a:lumMod val="75000"/>
                  </a:schemeClr>
                </a:solidFill>
              </a:rPr>
              <a:t>Fund “Center of competencies in agricultural cooperation and farmers support of the Amur Regions”</a:t>
            </a:r>
            <a:endParaRPr lang="ru-RU" sz="1200" dirty="0">
              <a:solidFill>
                <a:schemeClr val="accent6">
                  <a:lumMod val="75000"/>
                </a:schemeClr>
              </a:solidFill>
            </a:endParaRPr>
          </a:p>
        </p:txBody>
      </p:sp>
      <p:sp>
        <p:nvSpPr>
          <p:cNvPr id="25" name="Объект 8"/>
          <p:cNvSpPr txBox="1">
            <a:spLocks/>
          </p:cNvSpPr>
          <p:nvPr/>
        </p:nvSpPr>
        <p:spPr>
          <a:xfrm>
            <a:off x="6331785" y="5049180"/>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Office 37, 120 Lenin street</a:t>
            </a:r>
            <a:endParaRPr lang="en-US" sz="1100" dirty="0"/>
          </a:p>
          <a:p>
            <a:pPr marL="0" indent="0" algn="r">
              <a:spcBef>
                <a:spcPts val="0"/>
              </a:spcBef>
              <a:buNone/>
            </a:pPr>
            <a:r>
              <a:rPr lang="en-US" sz="1100" dirty="0" smtClean="0"/>
              <a:t>Blagoveshchensk</a:t>
            </a:r>
            <a:r>
              <a:rPr lang="en-US" sz="1100" dirty="0"/>
              <a:t>, Amur Region, </a:t>
            </a:r>
            <a:r>
              <a:rPr lang="en-US" sz="1100" dirty="0" smtClean="0"/>
              <a:t>675000</a:t>
            </a:r>
            <a:r>
              <a:rPr lang="ru-RU" sz="1100" dirty="0" smtClean="0"/>
              <a:t> </a:t>
            </a:r>
            <a:endParaRPr lang="ru-RU" sz="1100" dirty="0"/>
          </a:p>
          <a:p>
            <a:pPr marL="0" indent="0" algn="r">
              <a:spcBef>
                <a:spcPts val="0"/>
              </a:spcBef>
              <a:buNone/>
            </a:pPr>
            <a:r>
              <a:rPr lang="en-US" sz="1100" dirty="0" err="1" smtClean="0"/>
              <a:t>tel</a:t>
            </a:r>
            <a:r>
              <a:rPr lang="ru-RU" sz="1100" dirty="0" smtClean="0"/>
              <a:t>. (4162) 209-533, 219-533,</a:t>
            </a:r>
            <a:r>
              <a:rPr lang="en-US" sz="1100" dirty="0" smtClean="0"/>
              <a:t> </a:t>
            </a:r>
            <a:endParaRPr lang="ru-RU" sz="1100" dirty="0" smtClean="0"/>
          </a:p>
          <a:p>
            <a:pPr marL="0" indent="0" algn="r">
              <a:spcBef>
                <a:spcPts val="0"/>
              </a:spcBef>
              <a:buNone/>
            </a:pPr>
            <a:r>
              <a:rPr lang="ru-RU" sz="1100" dirty="0" smtClean="0"/>
              <a:t>+</a:t>
            </a:r>
            <a:r>
              <a:rPr lang="ru-RU" sz="1100" dirty="0"/>
              <a:t>7 (929) 475-72-03;</a:t>
            </a:r>
          </a:p>
          <a:p>
            <a:pPr marL="0" indent="0" algn="r">
              <a:spcBef>
                <a:spcPts val="0"/>
              </a:spcBef>
              <a:buNone/>
            </a:pPr>
            <a:r>
              <a:rPr lang="en-US" sz="1100" dirty="0"/>
              <a:t>e</a:t>
            </a:r>
            <a:r>
              <a:rPr lang="ru-RU" sz="1100" dirty="0"/>
              <a:t>-</a:t>
            </a:r>
            <a:r>
              <a:rPr lang="en-US" sz="1100" dirty="0"/>
              <a:t>mail</a:t>
            </a:r>
            <a:r>
              <a:rPr lang="ru-RU" sz="1100" dirty="0" smtClean="0"/>
              <a:t>: </a:t>
            </a:r>
            <a:r>
              <a:rPr lang="en-US" sz="1100" dirty="0" smtClean="0"/>
              <a:t>ck-amur@yandex.ru</a:t>
            </a:r>
            <a:endParaRPr lang="en-US" sz="1100" dirty="0"/>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10295" y="5070140"/>
            <a:ext cx="5974498" cy="927352"/>
          </a:xfrm>
          <a:ln>
            <a:noFill/>
          </a:ln>
        </p:spPr>
        <p:txBody>
          <a:bodyPr>
            <a:noAutofit/>
          </a:bodyPr>
          <a:lstStyle/>
          <a:p>
            <a:pPr marL="0" indent="0" algn="just">
              <a:spcBef>
                <a:spcPts val="50"/>
              </a:spcBef>
              <a:buClr>
                <a:srgbClr val="0070C0"/>
              </a:buClr>
              <a:buNone/>
            </a:pPr>
            <a:r>
              <a:rPr lang="en-US" sz="1100" dirty="0"/>
              <a:t>The main purpose of the Center of competencies is the provision of information and consulting services in agricultural field to physical and legal entities, including nationals running private farm household and heads of peasant farm households.</a:t>
            </a:r>
            <a:endParaRPr lang="ru-RU" sz="1100" dirty="0"/>
          </a:p>
        </p:txBody>
      </p:sp>
    </p:spTree>
    <p:extLst>
      <p:ext uri="{BB962C8B-B14F-4D97-AF65-F5344CB8AC3E}">
        <p14:creationId xmlns:p14="http://schemas.microsoft.com/office/powerpoint/2010/main" val="2195414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92696"/>
            <a:ext cx="6696744" cy="5078313"/>
          </a:xfrm>
          <a:prstGeom prst="rect">
            <a:avLst/>
          </a:prstGeom>
          <a:noFill/>
        </p:spPr>
        <p:txBody>
          <a:bodyPr wrap="square" rtlCol="0">
            <a:spAutoFit/>
          </a:bodyPr>
          <a:lstStyle/>
          <a:p>
            <a:pPr algn="ctr">
              <a:defRPr sz="1200" b="1" i="1"/>
            </a:pPr>
            <a:r>
              <a:rPr lang="en-US" sz="1600" dirty="0"/>
              <a:t>Dear investors and entrepreneurs!</a:t>
            </a:r>
            <a:endParaRPr lang="ru-RU" sz="1600" dirty="0"/>
          </a:p>
          <a:p>
            <a:pPr algn="just"/>
            <a:endParaRPr lang="ru-RU" sz="1400" b="1" i="1" dirty="0"/>
          </a:p>
          <a:p>
            <a:pPr indent="359999" algn="just">
              <a:defRPr sz="1200"/>
            </a:pPr>
            <a:r>
              <a:rPr lang="en-US" sz="1400" dirty="0"/>
              <a:t>Our city was founded in 1856 as the </a:t>
            </a:r>
            <a:r>
              <a:rPr lang="en-US" sz="1400" dirty="0" err="1"/>
              <a:t>Ust</a:t>
            </a:r>
            <a:r>
              <a:rPr lang="en-US" sz="1400" dirty="0"/>
              <a:t>-Zeya military post on the </a:t>
            </a:r>
            <a:r>
              <a:rPr lang="en-US" sz="1400" dirty="0" smtClean="0"/>
              <a:t>Amur river, </a:t>
            </a:r>
            <a:r>
              <a:rPr lang="en-US" sz="1400" dirty="0"/>
              <a:t>on the border with China. Today Blagoveshchensk is an administrative, political, business, industrial, scientific, educational and cultural center of the Amur Region. The city administration does its best to increase the attractiveness of the business climate of the capital of the Amur Region. </a:t>
            </a:r>
          </a:p>
          <a:p>
            <a:pPr indent="359999" algn="just">
              <a:defRPr sz="1200"/>
            </a:pPr>
            <a:r>
              <a:rPr lang="en-US" sz="1400" dirty="0"/>
              <a:t>The unique geographical location on the border with China, the presence of a customs crossing and a developed transport infrastructure - an international airport, railway, road, river transport - contribute to strengthening the economic and social cooperation between Russia and China. The cross-border bridge and cableway across the Amur River open up new opportunities for the development of tourism, trade and industrial production. </a:t>
            </a:r>
          </a:p>
          <a:p>
            <a:pPr indent="359999" algn="just">
              <a:defRPr sz="1200"/>
            </a:pPr>
            <a:r>
              <a:rPr lang="en-US" sz="1400" dirty="0"/>
              <a:t>Large investment projects are being implemented on the territory of Blagoveshchensk, the city is open to new business partners. Our investment policy is aimed at supporting competitiveness, reducing administrative barriers, supporting promising projects and establishing effective cooperation with investors in all industries.</a:t>
            </a:r>
          </a:p>
          <a:p>
            <a:pPr indent="359999" algn="just">
              <a:defRPr sz="1200"/>
            </a:pPr>
            <a:r>
              <a:rPr lang="en-US" sz="1400" dirty="0"/>
              <a:t>We are ready for dialogue with the investment community.</a:t>
            </a:r>
          </a:p>
          <a:p>
            <a:pPr indent="359999" algn="just">
              <a:defRPr sz="1200"/>
            </a:pPr>
            <a:r>
              <a:rPr lang="en-US" sz="1400" dirty="0"/>
              <a:t>We invite you to evaluate the investment potential of our city and the prospects for joint work.</a:t>
            </a:r>
          </a:p>
          <a:p>
            <a:pPr indent="359999" algn="just">
              <a:defRPr sz="1200"/>
            </a:pPr>
            <a:endParaRPr lang="en-US" sz="1400" b="1" i="1" dirty="0"/>
          </a:p>
          <a:p>
            <a:pPr>
              <a:defRPr sz="1200"/>
            </a:pPr>
            <a:r>
              <a:rPr lang="en-US" sz="1400" b="1" i="1" dirty="0"/>
              <a:t>The mayor of the city of Blagoveshchensk</a:t>
            </a:r>
          </a:p>
          <a:p>
            <a:pPr>
              <a:defRPr sz="1200"/>
            </a:pPr>
            <a:r>
              <a:rPr lang="en-US" sz="1400" b="1" i="1" dirty="0"/>
              <a:t>Oleg </a:t>
            </a:r>
            <a:r>
              <a:rPr lang="en-US" sz="1400" b="1" i="1" dirty="0" err="1" smtClean="0"/>
              <a:t>Imameev</a:t>
            </a:r>
            <a:endParaRPr lang="en-US" sz="1400" b="1" i="1" dirty="0"/>
          </a:p>
        </p:txBody>
      </p:sp>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5</a:t>
            </a:r>
          </a:p>
        </p:txBody>
      </p:sp>
    </p:spTree>
    <p:extLst>
      <p:ext uri="{BB962C8B-B14F-4D97-AF65-F5344CB8AC3E}">
        <p14:creationId xmlns:p14="http://schemas.microsoft.com/office/powerpoint/2010/main" val="1500852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50</a:t>
            </a:r>
            <a:endParaRPr lang="ru-RU" sz="2600" b="1" dirty="0">
              <a:cs typeface="Times New Roman" pitchFamily="18" charset="0"/>
            </a:endParaRPr>
          </a:p>
        </p:txBody>
      </p:sp>
      <p:sp>
        <p:nvSpPr>
          <p:cNvPr id="32" name="Текст 2"/>
          <p:cNvSpPr>
            <a:spLocks noGrp="1"/>
          </p:cNvSpPr>
          <p:nvPr>
            <p:ph type="body" idx="1"/>
          </p:nvPr>
        </p:nvSpPr>
        <p:spPr>
          <a:xfrm>
            <a:off x="301923" y="1304764"/>
            <a:ext cx="8424936" cy="432048"/>
          </a:xfrm>
        </p:spPr>
        <p:txBody>
          <a:bodyPr>
            <a:noAutofit/>
          </a:bodyPr>
          <a:lstStyle/>
          <a:p>
            <a:r>
              <a:rPr lang="en-US" sz="1200" dirty="0">
                <a:solidFill>
                  <a:schemeClr val="accent6">
                    <a:lumMod val="75000"/>
                  </a:schemeClr>
                </a:solidFill>
              </a:rPr>
              <a:t>The Development Fund of the Amur Region </a:t>
            </a:r>
            <a:endParaRPr lang="ru-RU" sz="1200" dirty="0">
              <a:solidFill>
                <a:schemeClr val="accent6">
                  <a:lumMod val="75000"/>
                </a:schemeClr>
              </a:solidFill>
            </a:endParaRPr>
          </a:p>
        </p:txBody>
      </p:sp>
      <p:sp>
        <p:nvSpPr>
          <p:cNvPr id="33" name="Объект 8"/>
          <p:cNvSpPr txBox="1">
            <a:spLocks/>
          </p:cNvSpPr>
          <p:nvPr/>
        </p:nvSpPr>
        <p:spPr>
          <a:xfrm>
            <a:off x="6331289" y="173681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Room 306-308, 38 </a:t>
            </a:r>
            <a:r>
              <a:rPr lang="en-US" sz="1100" dirty="0" err="1" smtClean="0"/>
              <a:t>Amurskaya</a:t>
            </a:r>
            <a:r>
              <a:rPr lang="en-US" sz="1100" dirty="0" smtClean="0"/>
              <a:t> street</a:t>
            </a:r>
          </a:p>
          <a:p>
            <a:pPr marL="0" indent="0" algn="r">
              <a:spcBef>
                <a:spcPts val="0"/>
              </a:spcBef>
              <a:buNone/>
            </a:pPr>
            <a:r>
              <a:rPr lang="en-US" sz="1100" dirty="0"/>
              <a:t>Blagoveshchensk, Amur Region, </a:t>
            </a:r>
            <a:r>
              <a:rPr lang="en-US" sz="1100" dirty="0" smtClean="0"/>
              <a:t>675002</a:t>
            </a:r>
            <a:endParaRPr lang="ru-RU" sz="1100" dirty="0" smtClean="0"/>
          </a:p>
          <a:p>
            <a:pPr marL="0" indent="0" algn="r">
              <a:spcBef>
                <a:spcPts val="0"/>
              </a:spcBef>
              <a:buNone/>
            </a:pPr>
            <a:r>
              <a:rPr lang="en-US" sz="1100" dirty="0" err="1" smtClean="0"/>
              <a:t>tel</a:t>
            </a:r>
            <a:r>
              <a:rPr lang="ru-RU" sz="1100" dirty="0" smtClean="0"/>
              <a:t>. </a:t>
            </a:r>
            <a:r>
              <a:rPr lang="ru-RU" sz="1100" dirty="0"/>
              <a:t>(4162) </a:t>
            </a:r>
            <a:r>
              <a:rPr lang="ru-RU" sz="1100" dirty="0" smtClean="0"/>
              <a:t>777-778;</a:t>
            </a:r>
            <a:endParaRPr lang="ru-RU" sz="1100" dirty="0"/>
          </a:p>
          <a:p>
            <a:pPr marL="0" indent="0" algn="r">
              <a:spcBef>
                <a:spcPts val="0"/>
              </a:spcBef>
              <a:buNone/>
            </a:pPr>
            <a:r>
              <a:rPr lang="en-US" sz="1100" dirty="0"/>
              <a:t>e</a:t>
            </a:r>
            <a:r>
              <a:rPr lang="ru-RU" sz="1100" dirty="0"/>
              <a:t>-</a:t>
            </a:r>
            <a:r>
              <a:rPr lang="en-US" sz="1100" dirty="0"/>
              <a:t>mail</a:t>
            </a:r>
            <a:r>
              <a:rPr lang="ru-RU" sz="1100" dirty="0"/>
              <a:t>: </a:t>
            </a:r>
            <a:r>
              <a:rPr lang="en-US" sz="1100" dirty="0" err="1" smtClean="0"/>
              <a:t>frao.amurobl</a:t>
            </a:r>
            <a:r>
              <a:rPr lang="ru-RU" sz="1100" dirty="0" smtClean="0"/>
              <a:t>@mail.ru,</a:t>
            </a:r>
            <a:endParaRPr lang="ru-RU" sz="1100" dirty="0"/>
          </a:p>
          <a:p>
            <a:pPr marL="0" indent="0" algn="r" fontAlgn="base">
              <a:spcBef>
                <a:spcPts val="0"/>
              </a:spcBef>
              <a:buNone/>
            </a:pPr>
            <a:r>
              <a:rPr lang="en-US" sz="1100" dirty="0"/>
              <a:t>https://</a:t>
            </a:r>
            <a:r>
              <a:rPr lang="en-US" sz="1100" dirty="0" smtClean="0"/>
              <a:t>fond.amurobl.ru</a:t>
            </a: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09799" y="1757772"/>
            <a:ext cx="5974498" cy="927352"/>
          </a:xfrm>
          <a:ln>
            <a:noFill/>
          </a:ln>
        </p:spPr>
        <p:txBody>
          <a:bodyPr>
            <a:noAutofit/>
          </a:bodyPr>
          <a:lstStyle/>
          <a:p>
            <a:pPr lvl="0" algn="just">
              <a:buFont typeface="Wingdings"/>
              <a:buChar char=""/>
              <a:tabLst>
                <a:tab pos="457200" algn="l"/>
              </a:tabLst>
            </a:pPr>
            <a:r>
              <a:rPr lang="en-US" sz="1100" dirty="0">
                <a:solidFill>
                  <a:srgbClr val="000000"/>
                </a:solidFill>
              </a:rPr>
              <a:t>Provides a complex of financial and consulting services on state support measures for the entities of industry and other areas of economy of the Amur region in “one-stop-shop” format;</a:t>
            </a:r>
            <a:endParaRPr lang="ru-RU" sz="1100" dirty="0"/>
          </a:p>
          <a:p>
            <a:pPr lvl="0" algn="just">
              <a:buFont typeface="Wingdings"/>
              <a:buChar char=""/>
              <a:tabLst>
                <a:tab pos="457200" algn="l"/>
              </a:tabLst>
            </a:pPr>
            <a:r>
              <a:rPr lang="en-US" sz="1100" dirty="0">
                <a:solidFill>
                  <a:srgbClr val="000000"/>
                </a:solidFill>
              </a:rPr>
              <a:t>Provides low-interest loans for the purchase of technology equipment, the development of new products and the implementation of technologies, for carrying out marketing events, certification, issuing licenses, patents, preparing DED, Engineering and Design, Feasibility studies, arranging/upgrading component parts productions, purchasing wood-processing equipment, partial payment of down-payment under Lease Agreements, financing costs in the framework of current activities;</a:t>
            </a:r>
            <a:endParaRPr lang="ru-RU" sz="1100" dirty="0"/>
          </a:p>
          <a:p>
            <a:pPr lvl="0" algn="just">
              <a:buFont typeface="Wingdings"/>
              <a:buChar char=""/>
              <a:tabLst>
                <a:tab pos="457200" algn="l"/>
              </a:tabLst>
            </a:pPr>
            <a:r>
              <a:rPr lang="en-US" sz="1100" dirty="0">
                <a:solidFill>
                  <a:srgbClr val="000000"/>
                </a:solidFill>
              </a:rPr>
              <a:t>Facilitates the foundation and development of new business streams, industrial clusters, special economic zones and advanced special development zones (ACEZ) in the Amur Region;</a:t>
            </a:r>
            <a:endParaRPr lang="ru-RU" sz="1100" dirty="0"/>
          </a:p>
          <a:p>
            <a:pPr lvl="0" algn="just">
              <a:buFont typeface="Wingdings"/>
              <a:buChar char=""/>
              <a:tabLst>
                <a:tab pos="457200" algn="l"/>
              </a:tabLst>
            </a:pPr>
            <a:r>
              <a:rPr lang="en-US" sz="1100" dirty="0">
                <a:solidFill>
                  <a:srgbClr val="000000"/>
                </a:solidFill>
              </a:rPr>
              <a:t>The Fund controls the targeted use and </a:t>
            </a:r>
            <a:r>
              <a:rPr lang="en-US" sz="1100" dirty="0" err="1">
                <a:solidFill>
                  <a:srgbClr val="000000"/>
                </a:solidFill>
              </a:rPr>
              <a:t>refundability</a:t>
            </a:r>
            <a:r>
              <a:rPr lang="en-US" sz="1100" dirty="0">
                <a:solidFill>
                  <a:srgbClr val="000000"/>
                </a:solidFill>
              </a:rPr>
              <a:t> of funds granted as a financial support, and also monitors the implementation of projects and the status of collateral security.  </a:t>
            </a:r>
            <a:endParaRPr lang="ru-RU" sz="1100" dirty="0"/>
          </a:p>
          <a:p>
            <a:pPr marL="180000" indent="-180000" algn="just">
              <a:spcBef>
                <a:spcPts val="50"/>
              </a:spcBef>
              <a:buClr>
                <a:srgbClr val="0070C0"/>
              </a:buClr>
              <a:buFont typeface="Wingdings" pitchFamily="2" charset="2"/>
              <a:buChar char="§"/>
            </a:pPr>
            <a:endParaRPr lang="ru-RU" sz="1100" u="sng" dirty="0"/>
          </a:p>
        </p:txBody>
      </p:sp>
      <p:sp>
        <p:nvSpPr>
          <p:cNvPr id="20" name="Текст 2"/>
          <p:cNvSpPr>
            <a:spLocks noGrp="1"/>
          </p:cNvSpPr>
          <p:nvPr>
            <p:ph type="body" idx="1"/>
          </p:nvPr>
        </p:nvSpPr>
        <p:spPr>
          <a:xfrm>
            <a:off x="318827" y="4545124"/>
            <a:ext cx="8424936" cy="432048"/>
          </a:xfrm>
        </p:spPr>
        <p:txBody>
          <a:bodyPr>
            <a:noAutofit/>
          </a:bodyPr>
          <a:lstStyle/>
          <a:p>
            <a:r>
              <a:rPr lang="en-US" sz="1200" dirty="0">
                <a:solidFill>
                  <a:schemeClr val="accent6">
                    <a:lumMod val="75000"/>
                  </a:schemeClr>
                </a:solidFill>
              </a:rPr>
              <a:t>LLC “KRDV </a:t>
            </a:r>
            <a:r>
              <a:rPr lang="en-US" sz="1200" dirty="0" err="1">
                <a:solidFill>
                  <a:schemeClr val="accent6">
                    <a:lumMod val="75000"/>
                  </a:schemeClr>
                </a:solidFill>
              </a:rPr>
              <a:t>Amurskaya</a:t>
            </a:r>
            <a:r>
              <a:rPr lang="en-US" sz="1200" dirty="0">
                <a:solidFill>
                  <a:schemeClr val="accent6">
                    <a:lumMod val="75000"/>
                  </a:schemeClr>
                </a:solidFill>
              </a:rPr>
              <a:t>”</a:t>
            </a:r>
            <a:endParaRPr lang="ru-RU" sz="1200" dirty="0">
              <a:solidFill>
                <a:schemeClr val="accent6">
                  <a:lumMod val="75000"/>
                </a:schemeClr>
              </a:solidFill>
            </a:endParaRPr>
          </a:p>
        </p:txBody>
      </p:sp>
      <p:sp>
        <p:nvSpPr>
          <p:cNvPr id="25" name="Объект 8"/>
          <p:cNvSpPr txBox="1">
            <a:spLocks/>
          </p:cNvSpPr>
          <p:nvPr/>
        </p:nvSpPr>
        <p:spPr>
          <a:xfrm>
            <a:off x="6348193" y="497717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endParaRPr lang="en-US" sz="1100" dirty="0" smtClean="0"/>
          </a:p>
          <a:p>
            <a:pPr marL="0" indent="0" algn="r">
              <a:spcBef>
                <a:spcPts val="0"/>
              </a:spcBef>
              <a:buNone/>
            </a:pPr>
            <a:r>
              <a:rPr lang="en-US" sz="1100" dirty="0"/>
              <a:t>Room </a:t>
            </a:r>
            <a:r>
              <a:rPr lang="en-US" sz="1100" dirty="0" smtClean="0"/>
              <a:t>315, </a:t>
            </a:r>
            <a:r>
              <a:rPr lang="en-US" sz="1100" dirty="0"/>
              <a:t>38 </a:t>
            </a:r>
            <a:r>
              <a:rPr lang="en-US" sz="1100" dirty="0" err="1"/>
              <a:t>Amurskaya</a:t>
            </a:r>
            <a:r>
              <a:rPr lang="en-US" sz="1100" dirty="0"/>
              <a:t> </a:t>
            </a:r>
            <a:r>
              <a:rPr lang="en-US" sz="1100" dirty="0" smtClean="0"/>
              <a:t>street</a:t>
            </a:r>
          </a:p>
          <a:p>
            <a:pPr marL="0" indent="0" algn="r">
              <a:spcBef>
                <a:spcPts val="0"/>
              </a:spcBef>
              <a:buNone/>
            </a:pPr>
            <a:r>
              <a:rPr lang="en-US" sz="1100" dirty="0"/>
              <a:t>Blagoveshchensk, Amur Region, </a:t>
            </a:r>
            <a:r>
              <a:rPr lang="en-US" sz="1100" dirty="0" smtClean="0"/>
              <a:t>675004</a:t>
            </a:r>
            <a:r>
              <a:rPr lang="ru-RU" sz="1100" dirty="0" smtClean="0"/>
              <a:t> </a:t>
            </a:r>
            <a:endParaRPr lang="ru-RU" sz="1100" dirty="0"/>
          </a:p>
          <a:p>
            <a:pPr marL="0" indent="0" algn="r">
              <a:spcBef>
                <a:spcPts val="0"/>
              </a:spcBef>
              <a:buNone/>
            </a:pPr>
            <a:r>
              <a:rPr lang="en-US" sz="1100" dirty="0" err="1" smtClean="0"/>
              <a:t>tel</a:t>
            </a:r>
            <a:r>
              <a:rPr lang="ru-RU" sz="1100" dirty="0" smtClean="0"/>
              <a:t>. 8 (914) 610-01-21,</a:t>
            </a:r>
            <a:endParaRPr lang="ru-RU" sz="1100" dirty="0"/>
          </a:p>
          <a:p>
            <a:pPr marL="0" indent="0" algn="r">
              <a:spcBef>
                <a:spcPts val="0"/>
              </a:spcBef>
              <a:buNone/>
            </a:pPr>
            <a:r>
              <a:rPr lang="en-US" sz="1100" dirty="0"/>
              <a:t>e</a:t>
            </a:r>
            <a:r>
              <a:rPr lang="ru-RU" sz="1100" dirty="0"/>
              <a:t>-</a:t>
            </a:r>
            <a:r>
              <a:rPr lang="en-US" sz="1100" dirty="0"/>
              <a:t>mail</a:t>
            </a:r>
            <a:r>
              <a:rPr lang="ru-RU" sz="1100" dirty="0" smtClean="0"/>
              <a:t>: </a:t>
            </a:r>
            <a:r>
              <a:rPr lang="en-US" sz="1100" dirty="0" smtClean="0"/>
              <a:t>info.amurskaya@erdc.ru</a:t>
            </a:r>
          </a:p>
          <a:p>
            <a:pPr marL="0" indent="0" algn="r">
              <a:spcBef>
                <a:spcPts val="0"/>
              </a:spcBef>
              <a:buNone/>
            </a:pPr>
            <a:r>
              <a:rPr lang="en-US" sz="1100" dirty="0"/>
              <a:t>https://erdc.ru/dzo/ooo-uk-amurskaya/</a:t>
            </a:r>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26703" y="4998132"/>
            <a:ext cx="5974498" cy="927352"/>
          </a:xfrm>
          <a:ln>
            <a:noFill/>
          </a:ln>
        </p:spPr>
        <p:txBody>
          <a:bodyPr>
            <a:noAutofit/>
          </a:bodyPr>
          <a:lstStyle/>
          <a:p>
            <a:pPr marL="0" indent="0" algn="just">
              <a:spcBef>
                <a:spcPts val="50"/>
              </a:spcBef>
              <a:buClr>
                <a:srgbClr val="0070C0"/>
              </a:buClr>
              <a:buNone/>
            </a:pPr>
            <a:r>
              <a:rPr lang="en-US" sz="1100" dirty="0"/>
              <a:t>LLC “Far-East Development Corporation </a:t>
            </a:r>
            <a:r>
              <a:rPr lang="en-US" sz="1100" dirty="0" err="1"/>
              <a:t>Amurskaya</a:t>
            </a:r>
            <a:r>
              <a:rPr lang="en-US" sz="1100" dirty="0"/>
              <a:t>” is a managing company of ASEZ “</a:t>
            </a:r>
            <a:r>
              <a:rPr lang="en-US" sz="1100" dirty="0" err="1"/>
              <a:t>Amurskaya</a:t>
            </a:r>
            <a:r>
              <a:rPr lang="en-US" sz="1100" dirty="0"/>
              <a:t>”.</a:t>
            </a:r>
          </a:p>
          <a:p>
            <a:pPr marL="0" indent="0" algn="just">
              <a:spcBef>
                <a:spcPts val="50"/>
              </a:spcBef>
              <a:buClr>
                <a:srgbClr val="0070C0"/>
              </a:buClr>
              <a:buNone/>
            </a:pPr>
            <a:r>
              <a:rPr lang="en-US" sz="1100" dirty="0"/>
              <a:t>ASEZ “</a:t>
            </a:r>
            <a:r>
              <a:rPr lang="en-US" sz="1100" dirty="0" err="1"/>
              <a:t>Amusrkaya</a:t>
            </a:r>
            <a:r>
              <a:rPr lang="en-US" sz="1100" dirty="0"/>
              <a:t>” is a part of the Amur Region territory with established legal treatment for the purposes of conducting entrepreneurial and other types of activities, meant to form conditions favorable for attracting investors and ensuring the development of socio-economic area at an accelerating pace.</a:t>
            </a:r>
          </a:p>
        </p:txBody>
      </p:sp>
    </p:spTree>
    <p:extLst>
      <p:ext uri="{BB962C8B-B14F-4D97-AF65-F5344CB8AC3E}">
        <p14:creationId xmlns:p14="http://schemas.microsoft.com/office/powerpoint/2010/main" val="2273291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281" y="3217373"/>
            <a:ext cx="4555008" cy="2677656"/>
          </a:xfrm>
          <a:prstGeom prst="rect">
            <a:avLst/>
          </a:prstGeom>
          <a:noFill/>
        </p:spPr>
        <p:txBody>
          <a:bodyPr wrap="square" rtlCol="0">
            <a:spAutoFit/>
          </a:bodyPr>
          <a:lstStyle/>
          <a:p>
            <a:endParaRPr lang="ru-RU" sz="1200" b="1" dirty="0">
              <a:solidFill>
                <a:srgbClr val="0070C0"/>
              </a:solidFill>
            </a:endParaRPr>
          </a:p>
          <a:p>
            <a:pPr lvl="0" hangingPunct="0">
              <a:defRPr sz="1200" b="1">
                <a:solidFill>
                  <a:srgbClr val="0070C0"/>
                </a:solidFill>
              </a:defRPr>
            </a:pPr>
            <a:r>
              <a:rPr lang="en-US" sz="1200" b="1" kern="0" dirty="0">
                <a:solidFill>
                  <a:srgbClr val="0070C0"/>
                </a:solidFill>
                <a:cs typeface="Calibri"/>
                <a:sym typeface="Calibri"/>
              </a:rPr>
              <a:t>Department for Economic Development and Investments of Blagoveshchensk City Administration</a:t>
            </a:r>
          </a:p>
          <a:p>
            <a:pPr lvl="0" hangingPunct="0">
              <a:defRPr sz="1200"/>
            </a:pPr>
            <a:r>
              <a:rPr lang="en-US" sz="1200" kern="0" dirty="0">
                <a:solidFill>
                  <a:srgbClr val="000000"/>
                </a:solidFill>
                <a:cs typeface="Calibri"/>
                <a:sym typeface="Calibri"/>
              </a:rPr>
              <a:t>131 Lenin street, Blagoveshchensk, Amur Region, 675000</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Head of the Department - </a:t>
            </a:r>
            <a:r>
              <a:rPr lang="en-US" sz="1200" kern="0" dirty="0" err="1">
                <a:solidFill>
                  <a:srgbClr val="000000"/>
                </a:solidFill>
                <a:cs typeface="Calibri"/>
                <a:sym typeface="Calibri"/>
              </a:rPr>
              <a:t>Sokolovskaya</a:t>
            </a:r>
            <a:r>
              <a:rPr lang="en-US" sz="1200" kern="0" dirty="0">
                <a:solidFill>
                  <a:srgbClr val="000000"/>
                </a:solidFill>
                <a:cs typeface="Calibri"/>
                <a:sym typeface="Calibri"/>
              </a:rPr>
              <a:t> Elena Alexandrovna, </a:t>
            </a:r>
            <a:r>
              <a:rPr lang="en-US" sz="1200" kern="0" dirty="0" err="1">
                <a:solidFill>
                  <a:srgbClr val="000000"/>
                </a:solidFill>
                <a:cs typeface="Calibri"/>
                <a:sym typeface="Calibri"/>
              </a:rPr>
              <a:t>tel</a:t>
            </a:r>
            <a:r>
              <a:rPr lang="en-US" sz="1200" kern="0" dirty="0">
                <a:solidFill>
                  <a:srgbClr val="000000"/>
                </a:solidFill>
                <a:cs typeface="Calibri"/>
                <a:sym typeface="Calibri"/>
              </a:rPr>
              <a:t>: +7 (4162) 233-900</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Enterprise and Investment Development Department – 105 office, </a:t>
            </a:r>
          </a:p>
          <a:p>
            <a:pPr lvl="0" hangingPunct="0">
              <a:defRPr sz="1200"/>
            </a:pPr>
            <a:r>
              <a:rPr lang="en-US" sz="1200" kern="0" dirty="0">
                <a:solidFill>
                  <a:srgbClr val="000000"/>
                </a:solidFill>
                <a:cs typeface="Calibri"/>
                <a:sym typeface="Calibri"/>
              </a:rPr>
              <a:t>tel. +7 (4162) 233-911, +7 (4162) 233-912, +7 (4162) 233-913</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e-mail: otdel.opin@admblag.ru</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Internet address: www.</a:t>
            </a:r>
            <a:r>
              <a:rPr lang="ru-RU" sz="1200" kern="0" dirty="0" err="1">
                <a:solidFill>
                  <a:srgbClr val="000000"/>
                </a:solidFill>
                <a:cs typeface="Calibri"/>
                <a:sym typeface="Calibri"/>
              </a:rPr>
              <a:t>благовещенск.рф</a:t>
            </a:r>
            <a:r>
              <a:rPr lang="ru-RU" sz="1200" kern="0" dirty="0">
                <a:solidFill>
                  <a:srgbClr val="000000"/>
                </a:solidFill>
                <a:cs typeface="Calibri"/>
                <a:sym typeface="Calibri"/>
              </a:rPr>
              <a:t>, </a:t>
            </a:r>
            <a:r>
              <a:rPr lang="en-US" sz="1200" kern="0" dirty="0">
                <a:solidFill>
                  <a:srgbClr val="000000"/>
                </a:solidFill>
                <a:cs typeface="Calibri"/>
                <a:sym typeface="Calibri"/>
              </a:rPr>
              <a:t>www.admblag.ru</a:t>
            </a:r>
          </a:p>
        </p:txBody>
      </p:sp>
      <p:sp>
        <p:nvSpPr>
          <p:cNvPr id="9" name="TextBox 8">
            <a:extLst>
              <a:ext uri="{FF2B5EF4-FFF2-40B4-BE49-F238E27FC236}">
                <a16:creationId xmlns="" xmlns:a16="http://schemas.microsoft.com/office/drawing/2014/main" id="{AFD7DD87-FE3C-4F42-8905-CFC05D4B371C}"/>
              </a:ext>
            </a:extLst>
          </p:cNvPr>
          <p:cNvSpPr txBox="1"/>
          <p:nvPr/>
        </p:nvSpPr>
        <p:spPr>
          <a:xfrm>
            <a:off x="398785" y="1417174"/>
            <a:ext cx="8136904" cy="1862048"/>
          </a:xfrm>
          <a:prstGeom prst="rect">
            <a:avLst/>
          </a:prstGeom>
          <a:noFill/>
        </p:spPr>
        <p:txBody>
          <a:bodyPr wrap="square" rtlCol="0">
            <a:spAutoFit/>
          </a:bodyPr>
          <a:lstStyle/>
          <a:p>
            <a:r>
              <a:rPr lang="en-US" sz="1400" b="1" dirty="0" smtClean="0">
                <a:solidFill>
                  <a:schemeClr val="accent6">
                    <a:lumMod val="75000"/>
                  </a:schemeClr>
                </a:solidFill>
              </a:rPr>
              <a:t>Contact information</a:t>
            </a:r>
            <a:endParaRPr lang="ru-RU" sz="1400" b="1" dirty="0">
              <a:solidFill>
                <a:schemeClr val="accent6">
                  <a:lumMod val="75000"/>
                </a:schemeClr>
              </a:solidFill>
            </a:endParaRPr>
          </a:p>
          <a:p>
            <a:endParaRPr lang="ru-RU" sz="500" b="1" dirty="0">
              <a:solidFill>
                <a:schemeClr val="accent6">
                  <a:lumMod val="75000"/>
                </a:schemeClr>
              </a:solidFill>
            </a:endParaRPr>
          </a:p>
          <a:p>
            <a:r>
              <a:rPr lang="en-US" sz="1200" dirty="0"/>
              <a:t>Kalashnikov Alexander </a:t>
            </a:r>
            <a:r>
              <a:rPr lang="en-US" sz="1200" dirty="0" err="1"/>
              <a:t>Sergeevich</a:t>
            </a:r>
            <a:r>
              <a:rPr lang="en-US" sz="1200" dirty="0"/>
              <a:t> - Deputy Mayor of Blagoveshchensk, Investment Commissioner, </a:t>
            </a:r>
            <a:r>
              <a:rPr lang="en-US" sz="1200" dirty="0" smtClean="0"/>
              <a:t>tel. 233-714</a:t>
            </a:r>
            <a:endParaRPr lang="ru-RU" sz="600" dirty="0"/>
          </a:p>
          <a:p>
            <a:r>
              <a:rPr lang="en-US" sz="1200" dirty="0" err="1"/>
              <a:t>Krolevetsky</a:t>
            </a:r>
            <a:r>
              <a:rPr lang="en-US" sz="1200" dirty="0"/>
              <a:t> Andrey </a:t>
            </a:r>
            <a:r>
              <a:rPr lang="en-US" sz="1200" dirty="0" err="1"/>
              <a:t>Anatolievich</a:t>
            </a:r>
            <a:r>
              <a:rPr lang="en-US" sz="1200" dirty="0"/>
              <a:t> - Head of the Architecture and Urban Planning Department of Blagoveshchensk City Administration, </a:t>
            </a:r>
            <a:r>
              <a:rPr lang="en-US" sz="1200" dirty="0" smtClean="0"/>
              <a:t>tel. </a:t>
            </a:r>
            <a:r>
              <a:rPr lang="en-US" sz="1200" dirty="0"/>
              <a:t>7 (4162) 233-817, 233-815</a:t>
            </a:r>
          </a:p>
          <a:p>
            <a:endParaRPr lang="ru-RU" sz="600" dirty="0"/>
          </a:p>
          <a:p>
            <a:r>
              <a:rPr lang="en-US" sz="1200" dirty="0" err="1" smtClean="0"/>
              <a:t>Pokareva</a:t>
            </a:r>
            <a:r>
              <a:rPr lang="en-US" sz="1200" dirty="0" smtClean="0"/>
              <a:t> </a:t>
            </a:r>
            <a:r>
              <a:rPr lang="en-US" sz="1200" dirty="0"/>
              <a:t>Olga </a:t>
            </a:r>
            <a:r>
              <a:rPr lang="en-US" sz="1200" dirty="0" err="1"/>
              <a:t>Mikhailovna</a:t>
            </a:r>
            <a:r>
              <a:rPr lang="ru-RU" sz="1200" dirty="0" smtClean="0"/>
              <a:t>-</a:t>
            </a:r>
            <a:r>
              <a:rPr lang="ru-RU" sz="1200" dirty="0"/>
              <a:t> </a:t>
            </a:r>
            <a:r>
              <a:rPr lang="en-US" sz="1200" dirty="0"/>
              <a:t>Head of the Land Department of Blagoveshchensk City Administration, </a:t>
            </a:r>
            <a:r>
              <a:rPr lang="en-US" sz="1200" dirty="0" smtClean="0"/>
              <a:t>tel. 233-861</a:t>
            </a:r>
            <a:endParaRPr lang="en-US" sz="1200" dirty="0"/>
          </a:p>
          <a:p>
            <a:endParaRPr lang="ru-RU" sz="600" dirty="0"/>
          </a:p>
          <a:p>
            <a:r>
              <a:rPr lang="en-US" sz="1200" dirty="0" err="1"/>
              <a:t>Bogdanova</a:t>
            </a:r>
            <a:r>
              <a:rPr lang="en-US" sz="1200" dirty="0"/>
              <a:t> Olga </a:t>
            </a:r>
            <a:r>
              <a:rPr lang="en-US" sz="1200" dirty="0" err="1"/>
              <a:t>Albertovna</a:t>
            </a:r>
            <a:r>
              <a:rPr lang="en-US" sz="1200" dirty="0"/>
              <a:t> - Chairman of the Property Management Committee of the municipality of Blagoveshchensk, </a:t>
            </a:r>
          </a:p>
          <a:p>
            <a:r>
              <a:rPr lang="en-US" sz="1200" dirty="0" smtClean="0"/>
              <a:t>tel. 223-701</a:t>
            </a:r>
            <a:endParaRPr lang="en-US" sz="1200" dirty="0"/>
          </a:p>
          <a:p>
            <a:endParaRPr lang="ru-RU" sz="1200" b="1" dirty="0">
              <a:solidFill>
                <a:srgbClr val="0070C0"/>
              </a:solidFill>
            </a:endParaRPr>
          </a:p>
        </p:txBody>
      </p:sp>
      <p:pic>
        <p:nvPicPr>
          <p:cNvPr id="1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193" y="332389"/>
            <a:ext cx="8784976" cy="523220"/>
          </a:xfrm>
          <a:prstGeom prst="rect">
            <a:avLst/>
          </a:prstGeom>
          <a:noFill/>
        </p:spPr>
        <p:txBody>
          <a:bodyPr wrap="square" rtlCol="0">
            <a:spAutoFit/>
          </a:bodyPr>
          <a:lstStyle/>
          <a:p>
            <a:r>
              <a:rPr lang="en-US" sz="2800" b="1" dirty="0">
                <a:solidFill>
                  <a:schemeClr val="bg1"/>
                </a:solidFill>
              </a:rPr>
              <a:t>Reference information for investors and entrepreneurs</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51</a:t>
            </a:r>
            <a:endParaRPr lang="ru-RU" sz="2600" b="1" dirty="0">
              <a:cs typeface="Times New Roman" pitchFamily="18" charset="0"/>
            </a:endParaRPr>
          </a:p>
        </p:txBody>
      </p:sp>
      <p:pic>
        <p:nvPicPr>
          <p:cNvPr id="1027" name="Picture 3" descr="C:\Users\DailideDA\Desktop\qr-cod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089" y="3861048"/>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149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t="19167" r="25000" b="27284"/>
          <a:stretch/>
        </p:blipFill>
        <p:spPr bwMode="auto">
          <a:xfrm>
            <a:off x="0" y="1592795"/>
            <a:ext cx="9144000" cy="367240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2821307"/>
            <a:ext cx="9144000" cy="121538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007604" y="3095929"/>
            <a:ext cx="7128792" cy="646331"/>
          </a:xfrm>
          <a:prstGeom prst="rect">
            <a:avLst/>
          </a:prstGeom>
          <a:noFill/>
        </p:spPr>
        <p:txBody>
          <a:bodyPr wrap="square" rtlCol="0">
            <a:spAutoFit/>
          </a:bodyPr>
          <a:lstStyle/>
          <a:p>
            <a:pPr algn="ctr"/>
            <a:r>
              <a:rPr lang="en-US" sz="3600" b="1" dirty="0">
                <a:solidFill>
                  <a:schemeClr val="bg1"/>
                </a:solidFill>
              </a:rPr>
              <a:t>Welcome to Blagoveshchensk!</a:t>
            </a:r>
          </a:p>
        </p:txBody>
      </p:sp>
    </p:spTree>
    <p:extLst>
      <p:ext uri="{BB962C8B-B14F-4D97-AF65-F5344CB8AC3E}">
        <p14:creationId xmlns:p14="http://schemas.microsoft.com/office/powerpoint/2010/main" val="783939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 y="0"/>
            <a:ext cx="9147058" cy="686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6</a:t>
            </a:r>
          </a:p>
        </p:txBody>
      </p:sp>
    </p:spTree>
    <p:extLst>
      <p:ext uri="{BB962C8B-B14F-4D97-AF65-F5344CB8AC3E}">
        <p14:creationId xmlns:p14="http://schemas.microsoft.com/office/powerpoint/2010/main" val="269941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Безымянный.jpg"/>
          <p:cNvPicPr>
            <a:picLocks noChangeAspect="1" noChangeArrowheads="1"/>
          </p:cNvPicPr>
          <p:nvPr/>
        </p:nvPicPr>
        <p:blipFill rotWithShape="1">
          <a:blip r:embed="rId2">
            <a:extLst>
              <a:ext uri="{28A0092B-C50C-407E-A947-70E740481C1C}">
                <a14:useLocalDpi xmlns:a14="http://schemas.microsoft.com/office/drawing/2010/main" val="0"/>
              </a:ext>
            </a:extLst>
          </a:blip>
          <a:srcRect t="19374" b="34369"/>
          <a:stretch/>
        </p:blipFill>
        <p:spPr bwMode="auto">
          <a:xfrm>
            <a:off x="1" y="-1"/>
            <a:ext cx="6768000" cy="118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istockphoto-1201719417-1024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8001" y="0"/>
            <a:ext cx="2375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emblem-ma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564" y="16476"/>
            <a:ext cx="1146438" cy="11715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251520" y="356016"/>
            <a:ext cx="4464496" cy="584775"/>
          </a:xfrm>
          <a:prstGeom prst="rect">
            <a:avLst/>
          </a:prstGeom>
          <a:noFill/>
        </p:spPr>
        <p:txBody>
          <a:bodyPr wrap="square" rtlCol="0">
            <a:spAutoFit/>
          </a:bodyPr>
          <a:lstStyle/>
          <a:p>
            <a:r>
              <a:rPr lang="en-US" sz="3200" b="1" dirty="0" smtClean="0">
                <a:solidFill>
                  <a:schemeClr val="bg1"/>
                </a:solidFill>
              </a:rPr>
              <a:t>General information</a:t>
            </a:r>
            <a:endParaRPr lang="ru-RU" sz="3200" b="1" dirty="0">
              <a:solidFill>
                <a:schemeClr val="bg1"/>
              </a:solidFill>
            </a:endParaRPr>
          </a:p>
        </p:txBody>
      </p:sp>
      <p:pic>
        <p:nvPicPr>
          <p:cNvPr id="7" name="Рисунок 6" descr="C:\Users\User\Desktop\Амурская область карта.png"/>
          <p:cNvPicPr/>
          <p:nvPr/>
        </p:nvPicPr>
        <p:blipFill rotWithShape="1">
          <a:blip r:embed="rId5">
            <a:extLst>
              <a:ext uri="{28A0092B-C50C-407E-A947-70E740481C1C}">
                <a14:useLocalDpi xmlns:a14="http://schemas.microsoft.com/office/drawing/2010/main" val="0"/>
              </a:ext>
            </a:extLst>
          </a:blip>
          <a:srcRect l="11129" t="19317" r="36944" b="20789"/>
          <a:stretch/>
        </p:blipFill>
        <p:spPr bwMode="auto">
          <a:xfrm>
            <a:off x="251520" y="1268760"/>
            <a:ext cx="3960440" cy="3024336"/>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578152" y="1340768"/>
            <a:ext cx="4386336" cy="5386090"/>
          </a:xfrm>
          <a:prstGeom prst="rect">
            <a:avLst/>
          </a:prstGeom>
          <a:noFill/>
        </p:spPr>
        <p:txBody>
          <a:bodyPr wrap="square" rtlCol="0">
            <a:spAutoFit/>
          </a:bodyPr>
          <a:lstStyle/>
          <a:p>
            <a:pPr algn="just">
              <a:spcAft>
                <a:spcPts val="300"/>
              </a:spcAft>
            </a:pPr>
            <a:r>
              <a:rPr lang="en-US" sz="1200" b="1" dirty="0">
                <a:solidFill>
                  <a:srgbClr val="0070C0"/>
                </a:solidFill>
              </a:rPr>
              <a:t>Foundation date: </a:t>
            </a:r>
            <a:r>
              <a:rPr lang="en-US" sz="1200" b="1" dirty="0">
                <a:solidFill>
                  <a:schemeClr val="accent6">
                    <a:lumMod val="75000"/>
                  </a:schemeClr>
                </a:solidFill>
              </a:rPr>
              <a:t>1856</a:t>
            </a:r>
            <a:r>
              <a:rPr lang="en-US" sz="1200" dirty="0"/>
              <a:t> year</a:t>
            </a:r>
          </a:p>
          <a:p>
            <a:pPr algn="just">
              <a:spcAft>
                <a:spcPts val="300"/>
              </a:spcAft>
            </a:pPr>
            <a:r>
              <a:rPr lang="en-US" sz="1200" b="1" dirty="0">
                <a:solidFill>
                  <a:srgbClr val="0070C0"/>
                </a:solidFill>
              </a:rPr>
              <a:t>Total area: </a:t>
            </a:r>
            <a:r>
              <a:rPr lang="en-US" sz="1200" b="1" dirty="0">
                <a:solidFill>
                  <a:schemeClr val="accent6">
                    <a:lumMod val="75000"/>
                  </a:schemeClr>
                </a:solidFill>
              </a:rPr>
              <a:t>321</a:t>
            </a:r>
            <a:r>
              <a:rPr lang="en-US" sz="1200" dirty="0"/>
              <a:t> square kilometers</a:t>
            </a:r>
          </a:p>
          <a:p>
            <a:pPr algn="just">
              <a:spcAft>
                <a:spcPts val="300"/>
              </a:spcAft>
            </a:pPr>
            <a:r>
              <a:rPr lang="en-US" sz="1200" b="1" dirty="0">
                <a:solidFill>
                  <a:srgbClr val="0070C0"/>
                </a:solidFill>
              </a:rPr>
              <a:t>Population:</a:t>
            </a:r>
            <a:r>
              <a:rPr lang="en-US" sz="1200" dirty="0"/>
              <a:t> </a:t>
            </a:r>
            <a:r>
              <a:rPr lang="en-US" sz="1200" b="1" dirty="0" smtClean="0">
                <a:solidFill>
                  <a:schemeClr val="accent6">
                    <a:lumMod val="75000"/>
                  </a:schemeClr>
                </a:solidFill>
              </a:rPr>
              <a:t>245,6</a:t>
            </a:r>
            <a:r>
              <a:rPr lang="en-US" sz="1200" dirty="0" smtClean="0"/>
              <a:t> </a:t>
            </a:r>
            <a:r>
              <a:rPr lang="en-US" sz="1200" dirty="0"/>
              <a:t>thousand people</a:t>
            </a:r>
          </a:p>
          <a:p>
            <a:pPr algn="just">
              <a:spcAft>
                <a:spcPts val="300"/>
              </a:spcAft>
            </a:pPr>
            <a:r>
              <a:rPr lang="en-US" sz="1200" b="1" dirty="0">
                <a:solidFill>
                  <a:srgbClr val="0070C0"/>
                </a:solidFill>
              </a:rPr>
              <a:t>Population density: </a:t>
            </a:r>
            <a:r>
              <a:rPr lang="en-US" sz="1200" b="1" dirty="0">
                <a:solidFill>
                  <a:schemeClr val="accent6">
                    <a:lumMod val="75000"/>
                  </a:schemeClr>
                </a:solidFill>
              </a:rPr>
              <a:t>766</a:t>
            </a:r>
            <a:r>
              <a:rPr lang="en-US" sz="1200" dirty="0"/>
              <a:t> people per square km</a:t>
            </a:r>
          </a:p>
          <a:p>
            <a:pPr algn="just">
              <a:spcAft>
                <a:spcPts val="300"/>
              </a:spcAft>
            </a:pPr>
            <a:r>
              <a:rPr lang="en-US" sz="1200" b="1" dirty="0">
                <a:solidFill>
                  <a:srgbClr val="0070C0"/>
                </a:solidFill>
              </a:rPr>
              <a:t>The territory of Blagoveshchensk includes </a:t>
            </a:r>
            <a:r>
              <a:rPr lang="en-US" sz="1200" dirty="0"/>
              <a:t>villages: </a:t>
            </a:r>
            <a:r>
              <a:rPr lang="en-US" sz="1200" dirty="0" err="1"/>
              <a:t>Belogorie</a:t>
            </a:r>
            <a:r>
              <a:rPr lang="en-US" sz="1200" dirty="0"/>
              <a:t> village, </a:t>
            </a:r>
            <a:r>
              <a:rPr lang="en-US" sz="1200" dirty="0" err="1"/>
              <a:t>Mukhinka</a:t>
            </a:r>
            <a:r>
              <a:rPr lang="en-US" sz="1200" dirty="0"/>
              <a:t> settlement, </a:t>
            </a:r>
            <a:r>
              <a:rPr lang="en-US" sz="1200" dirty="0" err="1"/>
              <a:t>Belogorie</a:t>
            </a:r>
            <a:r>
              <a:rPr lang="en-US" sz="1200" dirty="0"/>
              <a:t> and </a:t>
            </a:r>
            <a:r>
              <a:rPr lang="en-US" sz="1200" dirty="0" err="1"/>
              <a:t>Prizejskaya</a:t>
            </a:r>
            <a:r>
              <a:rPr lang="en-US" sz="1200" dirty="0"/>
              <a:t> railway stations, </a:t>
            </a:r>
            <a:r>
              <a:rPr lang="en-US" sz="1200" dirty="0" err="1"/>
              <a:t>Plodopitomnik</a:t>
            </a:r>
            <a:r>
              <a:rPr lang="en-US" sz="1200" dirty="0"/>
              <a:t> village, </a:t>
            </a:r>
            <a:r>
              <a:rPr lang="en-US" sz="1200" dirty="0" err="1"/>
              <a:t>Sadovoye</a:t>
            </a:r>
            <a:r>
              <a:rPr lang="en-US" sz="1200" dirty="0"/>
              <a:t> village.</a:t>
            </a:r>
          </a:p>
          <a:p>
            <a:pPr algn="just">
              <a:spcAft>
                <a:spcPts val="300"/>
              </a:spcAft>
            </a:pPr>
            <a:r>
              <a:rPr lang="en-US" sz="1200" b="1" dirty="0" smtClean="0">
                <a:solidFill>
                  <a:srgbClr val="0070C0"/>
                </a:solidFill>
              </a:rPr>
              <a:t>Climate: </a:t>
            </a:r>
            <a:r>
              <a:rPr lang="en-US" sz="1200" dirty="0"/>
              <a:t>Blagoveshchensk is located in the south of Amur region in temperate geographical zone, monsoon climate prevails. The average temperature of January : – </a:t>
            </a:r>
            <a:r>
              <a:rPr lang="en-US" sz="1200" dirty="0" smtClean="0"/>
              <a:t>21°С</a:t>
            </a:r>
            <a:r>
              <a:rPr lang="en-US" sz="1200" dirty="0"/>
              <a:t>, The average temperature of July: +</a:t>
            </a:r>
            <a:r>
              <a:rPr lang="en-US" sz="1200" dirty="0" smtClean="0"/>
              <a:t>22,2°С</a:t>
            </a:r>
            <a:r>
              <a:rPr lang="en-US" sz="1200" dirty="0"/>
              <a:t>.</a:t>
            </a:r>
          </a:p>
          <a:p>
            <a:pPr algn="just">
              <a:spcAft>
                <a:spcPts val="300"/>
              </a:spcAft>
            </a:pPr>
            <a:r>
              <a:rPr lang="en-US" sz="1200" b="1" dirty="0">
                <a:solidFill>
                  <a:srgbClr val="0070C0"/>
                </a:solidFill>
              </a:rPr>
              <a:t>Time zone: </a:t>
            </a:r>
            <a:r>
              <a:rPr lang="en-US" sz="1200" dirty="0"/>
              <a:t>UTC+9/MSK+6. Calling code: +7 4162.</a:t>
            </a:r>
          </a:p>
          <a:p>
            <a:pPr algn="just">
              <a:spcAft>
                <a:spcPts val="300"/>
              </a:spcAft>
            </a:pPr>
            <a:r>
              <a:rPr lang="en-US" sz="1200" b="1" dirty="0">
                <a:solidFill>
                  <a:srgbClr val="0070C0"/>
                </a:solidFill>
              </a:rPr>
              <a:t>Natural resources: </a:t>
            </a:r>
            <a:r>
              <a:rPr lang="en-US" sz="1200" dirty="0"/>
              <a:t>The city of Blagoveshchensk is located on the left bank of the Amur river, where the Zeya river goes into it. The </a:t>
            </a:r>
            <a:r>
              <a:rPr lang="en-US" sz="1200" dirty="0" err="1"/>
              <a:t>Burhanovka</a:t>
            </a:r>
            <a:r>
              <a:rPr lang="en-US" sz="1200" dirty="0"/>
              <a:t> and the </a:t>
            </a:r>
            <a:r>
              <a:rPr lang="en-US" sz="1200" dirty="0" err="1"/>
              <a:t>Chigiri</a:t>
            </a:r>
            <a:r>
              <a:rPr lang="en-US" sz="1200" dirty="0"/>
              <a:t> rivers flow in the Amur-Zeya river valley on the territory of the city. Plantation of trees in the modern area of the city is 11 783,0 hectares, which corresponds with 36,7% total area of the city. The largest area is occupied by city forests - 11 185 hectares, which are located as large tracts and consist of Mongolian oaks, birches and pine trees, which are also valuable for recreation.</a:t>
            </a:r>
          </a:p>
          <a:p>
            <a:pPr algn="just">
              <a:spcAft>
                <a:spcPts val="300"/>
              </a:spcAft>
            </a:pPr>
            <a:r>
              <a:rPr lang="en-US" sz="1200" b="1" dirty="0">
                <a:solidFill>
                  <a:srgbClr val="0070C0"/>
                </a:solidFill>
              </a:rPr>
              <a:t>Minerals:</a:t>
            </a:r>
            <a:r>
              <a:rPr lang="en-US" sz="1200" dirty="0"/>
              <a:t> There are rather rich reserves for mineral deposits within the territory of city district: natural sand, quartz sand, construction sand, pebble, gravel, ballast, peat, loam for M 125 bricks, clay for ceramic bricks, loam for M 500 expanded clay, clay for expanded clay, granodiorite for processing ballast into concrete, silicate </a:t>
            </a:r>
            <a:r>
              <a:rPr lang="en-US" sz="1200" dirty="0" err="1"/>
              <a:t>sapropel</a:t>
            </a:r>
            <a:r>
              <a:rPr lang="en-US" sz="1200" dirty="0"/>
              <a:t>.</a:t>
            </a:r>
            <a:endParaRPr lang="ru-RU" sz="1200" dirty="0"/>
          </a:p>
        </p:txBody>
      </p:sp>
      <p:sp>
        <p:nvSpPr>
          <p:cNvPr id="6" name="TextBox 5"/>
          <p:cNvSpPr txBox="1"/>
          <p:nvPr/>
        </p:nvSpPr>
        <p:spPr>
          <a:xfrm>
            <a:off x="251520" y="4401108"/>
            <a:ext cx="3816424" cy="646331"/>
          </a:xfrm>
          <a:prstGeom prst="rect">
            <a:avLst/>
          </a:prstGeom>
          <a:noFill/>
        </p:spPr>
        <p:txBody>
          <a:bodyPr wrap="square" rtlCol="0">
            <a:spAutoFit/>
          </a:bodyPr>
          <a:lstStyle/>
          <a:p>
            <a:pPr algn="ctr">
              <a:defRPr sz="1200" b="1">
                <a:solidFill>
                  <a:srgbClr val="E46C0A"/>
                </a:solidFill>
              </a:defRPr>
            </a:pPr>
            <a:r>
              <a:rPr lang="en-US" dirty="0"/>
              <a:t>Blagoveshchensk is the administrative center </a:t>
            </a:r>
            <a:r>
              <a:rPr lang="en-US" dirty="0">
                <a:solidFill>
                  <a:srgbClr val="000000"/>
                </a:solidFill>
              </a:rPr>
              <a:t>of Amur region and is located in the Far Eastern federal district of the Russian Federation.</a:t>
            </a:r>
          </a:p>
        </p:txBody>
      </p:sp>
      <p:sp>
        <p:nvSpPr>
          <p:cNvPr id="9" name="TextBox 8"/>
          <p:cNvSpPr txBox="1"/>
          <p:nvPr/>
        </p:nvSpPr>
        <p:spPr>
          <a:xfrm>
            <a:off x="467544" y="5229202"/>
            <a:ext cx="3600400" cy="1038746"/>
          </a:xfrm>
          <a:prstGeom prst="rect">
            <a:avLst/>
          </a:prstGeom>
          <a:noFill/>
        </p:spPr>
        <p:txBody>
          <a:bodyPr wrap="square" rtlCol="0">
            <a:spAutoFit/>
          </a:bodyPr>
          <a:lstStyle/>
          <a:p>
            <a:pPr algn="ctr">
              <a:defRPr sz="1200"/>
            </a:pPr>
            <a:r>
              <a:rPr lang="en-US" dirty="0"/>
              <a:t>The city of Blagoveshchensk is </a:t>
            </a:r>
            <a:r>
              <a:rPr lang="en-US" b="1" dirty="0">
                <a:solidFill>
                  <a:srgbClr val="E46C0A"/>
                </a:solidFill>
              </a:rPr>
              <a:t>the only one among other regional capitals</a:t>
            </a:r>
            <a:r>
              <a:rPr lang="en-US" dirty="0"/>
              <a:t> of the Russian Federation which </a:t>
            </a:r>
            <a:r>
              <a:rPr lang="en-US" b="1" dirty="0">
                <a:solidFill>
                  <a:srgbClr val="E46C0A"/>
                </a:solidFill>
              </a:rPr>
              <a:t>is located on the state border</a:t>
            </a:r>
            <a:r>
              <a:rPr lang="en-US" dirty="0"/>
              <a:t>. Blagoveshchensk and the Chinese city of </a:t>
            </a:r>
            <a:r>
              <a:rPr lang="en-US" dirty="0" err="1"/>
              <a:t>Heihe</a:t>
            </a:r>
            <a:r>
              <a:rPr lang="en-US" dirty="0"/>
              <a:t> are divided by 800 meters of the Amur river.</a:t>
            </a:r>
          </a:p>
        </p:txBody>
      </p:sp>
      <p:sp>
        <p:nvSpPr>
          <p:cNvPr id="20" name="Овал 19"/>
          <p:cNvSpPr/>
          <p:nvPr/>
        </p:nvSpPr>
        <p:spPr>
          <a:xfrm>
            <a:off x="2591792" y="3356992"/>
            <a:ext cx="108000" cy="108000"/>
          </a:xfrm>
          <a:prstGeom prst="ellipse">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p:cNvCxnSpPr/>
          <p:nvPr/>
        </p:nvCxnSpPr>
        <p:spPr>
          <a:xfrm>
            <a:off x="442798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7</a:t>
            </a:r>
          </a:p>
        </p:txBody>
      </p:sp>
    </p:spTree>
    <p:extLst>
      <p:ext uri="{BB962C8B-B14F-4D97-AF65-F5344CB8AC3E}">
        <p14:creationId xmlns:p14="http://schemas.microsoft.com/office/powerpoint/2010/main" val="2149044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осттт3.jpg"/>
          <p:cNvPicPr>
            <a:picLocks noChangeAspect="1" noChangeArrowheads="1"/>
          </p:cNvPicPr>
          <p:nvPr/>
        </p:nvPicPr>
        <p:blipFill rotWithShape="1">
          <a:blip r:embed="rId2">
            <a:extLst>
              <a:ext uri="{28A0092B-C50C-407E-A947-70E740481C1C}">
                <a14:useLocalDpi xmlns:a14="http://schemas.microsoft.com/office/drawing/2010/main" val="0"/>
              </a:ext>
            </a:extLst>
          </a:blip>
          <a:srcRect l="1845" t="848" r="91" b="848"/>
          <a:stretch/>
        </p:blipFill>
        <p:spPr bwMode="auto">
          <a:xfrm>
            <a:off x="0" y="-16701"/>
            <a:ext cx="9144000" cy="68747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340947" y="8868"/>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8</a:t>
            </a:r>
          </a:p>
        </p:txBody>
      </p:sp>
    </p:spTree>
    <p:extLst>
      <p:ext uri="{BB962C8B-B14F-4D97-AF65-F5344CB8AC3E}">
        <p14:creationId xmlns:p14="http://schemas.microsoft.com/office/powerpoint/2010/main" val="2460002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584775"/>
          </a:xfrm>
          <a:prstGeom prst="rect">
            <a:avLst/>
          </a:prstGeom>
        </p:spPr>
        <p:txBody>
          <a:bodyPr wrap="square">
            <a:spAutoFit/>
          </a:bodyPr>
          <a:lstStyle/>
          <a:p>
            <a:r>
              <a:rPr lang="en-US" sz="3200" b="1" dirty="0">
                <a:solidFill>
                  <a:schemeClr val="bg1"/>
                </a:solidFill>
                <a:cs typeface="Arial" pitchFamily="34" charset="0"/>
              </a:rPr>
              <a:t>Logistics and communications</a:t>
            </a:r>
          </a:p>
        </p:txBody>
      </p:sp>
      <p:sp>
        <p:nvSpPr>
          <p:cNvPr id="2" name="Прямоугольник 1"/>
          <p:cNvSpPr/>
          <p:nvPr/>
        </p:nvSpPr>
        <p:spPr>
          <a:xfrm>
            <a:off x="390835" y="1219151"/>
            <a:ext cx="8352928" cy="627864"/>
          </a:xfrm>
          <a:prstGeom prst="rect">
            <a:avLst/>
          </a:prstGeom>
        </p:spPr>
        <p:txBody>
          <a:bodyPr wrap="square">
            <a:spAutoFit/>
          </a:bodyPr>
          <a:lstStyle/>
          <a:p>
            <a:pPr lvl="0" algn="ctr" hangingPunct="0">
              <a:defRPr sz="1200"/>
            </a:pPr>
            <a:r>
              <a:rPr lang="en-US" sz="1200" b="1" kern="0" dirty="0">
                <a:solidFill>
                  <a:srgbClr val="000000"/>
                </a:solidFill>
                <a:cs typeface="Calibri"/>
                <a:sym typeface="Calibri"/>
              </a:rPr>
              <a:t>Blagoveshchensk</a:t>
            </a:r>
            <a:r>
              <a:rPr lang="en-US" sz="1200" kern="0" dirty="0">
                <a:solidFill>
                  <a:srgbClr val="000000"/>
                </a:solidFill>
                <a:cs typeface="Calibri"/>
                <a:sym typeface="Calibri"/>
              </a:rPr>
              <a:t> is one of the most developed border cities of the Far East. It has the formed logistics: railway, air, river and road transports. The customs is the transit center for tourists and for product’s import  and export as well.</a:t>
            </a:r>
          </a:p>
          <a:p>
            <a:pPr algn="ctr">
              <a:lnSpc>
                <a:spcPct val="90000"/>
              </a:lnSpc>
            </a:pPr>
            <a:endParaRPr lang="ru-RU" sz="1200" dirty="0"/>
          </a:p>
        </p:txBody>
      </p:sp>
      <p:sp>
        <p:nvSpPr>
          <p:cNvPr id="161" name="TextBox 160"/>
          <p:cNvSpPr txBox="1"/>
          <p:nvPr/>
        </p:nvSpPr>
        <p:spPr>
          <a:xfrm>
            <a:off x="989005" y="1757536"/>
            <a:ext cx="2880320" cy="338554"/>
          </a:xfrm>
          <a:prstGeom prst="rect">
            <a:avLst/>
          </a:prstGeom>
          <a:noFill/>
        </p:spPr>
        <p:txBody>
          <a:bodyPr wrap="square" rtlCol="0">
            <a:spAutoFit/>
          </a:bodyPr>
          <a:lstStyle/>
          <a:p>
            <a:r>
              <a:rPr lang="en-US" sz="1600" b="1" dirty="0">
                <a:solidFill>
                  <a:srgbClr val="0070C0"/>
                </a:solidFill>
                <a:cs typeface="Arial" pitchFamily="34" charset="0"/>
              </a:rPr>
              <a:t>Road transports</a:t>
            </a:r>
          </a:p>
        </p:txBody>
      </p:sp>
      <p:sp>
        <p:nvSpPr>
          <p:cNvPr id="162" name="TextBox 161"/>
          <p:cNvSpPr txBox="1"/>
          <p:nvPr/>
        </p:nvSpPr>
        <p:spPr>
          <a:xfrm>
            <a:off x="5509524" y="1779022"/>
            <a:ext cx="3153308" cy="338554"/>
          </a:xfrm>
          <a:prstGeom prst="rect">
            <a:avLst/>
          </a:prstGeom>
          <a:noFill/>
        </p:spPr>
        <p:txBody>
          <a:bodyPr wrap="square" rtlCol="0">
            <a:spAutoFit/>
          </a:bodyPr>
          <a:lstStyle/>
          <a:p>
            <a:r>
              <a:rPr lang="en-US" sz="1600" b="1" dirty="0">
                <a:solidFill>
                  <a:srgbClr val="0070C0"/>
                </a:solidFill>
              </a:rPr>
              <a:t>Railway transports</a:t>
            </a:r>
          </a:p>
        </p:txBody>
      </p:sp>
      <p:sp>
        <p:nvSpPr>
          <p:cNvPr id="163" name="TextBox 162"/>
          <p:cNvSpPr txBox="1"/>
          <p:nvPr/>
        </p:nvSpPr>
        <p:spPr>
          <a:xfrm>
            <a:off x="1031086" y="3254125"/>
            <a:ext cx="2360405" cy="338554"/>
          </a:xfrm>
          <a:prstGeom prst="rect">
            <a:avLst/>
          </a:prstGeom>
          <a:noFill/>
        </p:spPr>
        <p:txBody>
          <a:bodyPr wrap="square" rtlCol="0">
            <a:spAutoFit/>
          </a:bodyPr>
          <a:lstStyle/>
          <a:p>
            <a:r>
              <a:rPr lang="en-US" sz="1600" b="1" dirty="0">
                <a:solidFill>
                  <a:srgbClr val="0070C0"/>
                </a:solidFill>
                <a:cs typeface="Arial" pitchFamily="34" charset="0"/>
              </a:rPr>
              <a:t>Air transports</a:t>
            </a:r>
          </a:p>
        </p:txBody>
      </p:sp>
      <p:sp>
        <p:nvSpPr>
          <p:cNvPr id="164" name="TextBox 163"/>
          <p:cNvSpPr txBox="1"/>
          <p:nvPr/>
        </p:nvSpPr>
        <p:spPr>
          <a:xfrm>
            <a:off x="5508104" y="3082212"/>
            <a:ext cx="2304256" cy="338554"/>
          </a:xfrm>
          <a:prstGeom prst="rect">
            <a:avLst/>
          </a:prstGeom>
          <a:noFill/>
        </p:spPr>
        <p:txBody>
          <a:bodyPr wrap="square" rtlCol="0">
            <a:spAutoFit/>
          </a:bodyPr>
          <a:lstStyle/>
          <a:p>
            <a:r>
              <a:rPr lang="en-US" sz="1600" b="1" dirty="0">
                <a:solidFill>
                  <a:srgbClr val="0070C0"/>
                </a:solidFill>
              </a:rPr>
              <a:t>Inland </a:t>
            </a:r>
            <a:r>
              <a:rPr lang="en-US" sz="1600" b="1" dirty="0" smtClean="0">
                <a:solidFill>
                  <a:srgbClr val="0070C0"/>
                </a:solidFill>
              </a:rPr>
              <a:t>water transport</a:t>
            </a:r>
            <a:endParaRPr lang="en-US" sz="1600" b="1" dirty="0">
              <a:solidFill>
                <a:srgbClr val="0070C0"/>
              </a:solidFill>
            </a:endParaRPr>
          </a:p>
        </p:txBody>
      </p:sp>
      <p:pic>
        <p:nvPicPr>
          <p:cNvPr id="165" name="Picture 100"/>
          <p:cNvPicPr/>
          <p:nvPr/>
        </p:nvPicPr>
        <p:blipFill>
          <a:blip r:embed="rId3">
            <a:extLst>
              <a:ext uri="{28A0092B-C50C-407E-A947-70E740481C1C}">
                <a14:useLocalDpi xmlns:a14="http://schemas.microsoft.com/office/drawing/2010/main" val="0"/>
              </a:ext>
            </a:extLst>
          </a:blip>
          <a:srcRect/>
          <a:stretch>
            <a:fillRect/>
          </a:stretch>
        </p:blipFill>
        <p:spPr>
          <a:xfrm>
            <a:off x="267692" y="1757536"/>
            <a:ext cx="450217" cy="328573"/>
          </a:xfrm>
          <a:prstGeom prst="rect">
            <a:avLst/>
          </a:prstGeom>
          <a:noFill/>
        </p:spPr>
      </p:pic>
      <p:pic>
        <p:nvPicPr>
          <p:cNvPr id="166" name="Picture 102"/>
          <p:cNvPicPr/>
          <p:nvPr/>
        </p:nvPicPr>
        <p:blipFill>
          <a:blip r:embed="rId4">
            <a:extLst>
              <a:ext uri="{28A0092B-C50C-407E-A947-70E740481C1C}">
                <a14:useLocalDpi xmlns:a14="http://schemas.microsoft.com/office/drawing/2010/main" val="0"/>
              </a:ext>
            </a:extLst>
          </a:blip>
          <a:srcRect/>
          <a:stretch>
            <a:fillRect/>
          </a:stretch>
        </p:blipFill>
        <p:spPr>
          <a:xfrm>
            <a:off x="4821507" y="1683437"/>
            <a:ext cx="288925" cy="466790"/>
          </a:xfrm>
          <a:prstGeom prst="rect">
            <a:avLst/>
          </a:prstGeom>
          <a:noFill/>
        </p:spPr>
      </p:pic>
      <p:sp>
        <p:nvSpPr>
          <p:cNvPr id="167" name="Freeform 108"/>
          <p:cNvSpPr/>
          <p:nvPr/>
        </p:nvSpPr>
        <p:spPr>
          <a:xfrm>
            <a:off x="267692" y="3254125"/>
            <a:ext cx="331347" cy="333283"/>
          </a:xfrm>
          <a:custGeom>
            <a:avLst/>
            <a:gdLst/>
            <a:ahLst/>
            <a:cxnLst/>
            <a:rect l="l" t="t" r="r" b="b"/>
            <a:pathLst>
              <a:path w="440714" h="435710">
                <a:moveTo>
                  <a:pt x="419620" y="17703"/>
                </a:moveTo>
                <a:cubicBezTo>
                  <a:pt x="398513" y="0"/>
                  <a:pt x="286563" y="119125"/>
                  <a:pt x="286563" y="119125"/>
                </a:cubicBezTo>
                <a:lnTo>
                  <a:pt x="42011" y="98538"/>
                </a:lnTo>
                <a:cubicBezTo>
                  <a:pt x="42011" y="98538"/>
                  <a:pt x="0" y="129907"/>
                  <a:pt x="11747" y="131698"/>
                </a:cubicBezTo>
                <a:cubicBezTo>
                  <a:pt x="225069" y="164299"/>
                  <a:pt x="205867" y="207542"/>
                  <a:pt x="205867" y="207542"/>
                </a:cubicBezTo>
                <a:lnTo>
                  <a:pt x="146329" y="295007"/>
                </a:lnTo>
                <a:cubicBezTo>
                  <a:pt x="146329" y="295007"/>
                  <a:pt x="127736" y="287476"/>
                  <a:pt x="60807" y="277735"/>
                </a:cubicBezTo>
                <a:cubicBezTo>
                  <a:pt x="40640" y="299846"/>
                  <a:pt x="51689" y="309930"/>
                  <a:pt x="51689" y="309930"/>
                </a:cubicBezTo>
                <a:cubicBezTo>
                  <a:pt x="51689" y="309930"/>
                  <a:pt x="94246" y="313879"/>
                  <a:pt x="116078" y="328167"/>
                </a:cubicBezTo>
                <a:cubicBezTo>
                  <a:pt x="106946" y="360374"/>
                  <a:pt x="106946" y="360374"/>
                  <a:pt x="138189" y="348347"/>
                </a:cubicBezTo>
                <a:cubicBezTo>
                  <a:pt x="150711" y="368083"/>
                  <a:pt x="162217" y="410793"/>
                  <a:pt x="162217" y="410793"/>
                </a:cubicBezTo>
                <a:cubicBezTo>
                  <a:pt x="162217" y="410793"/>
                  <a:pt x="173279" y="420877"/>
                  <a:pt x="193459" y="398779"/>
                </a:cubicBezTo>
                <a:cubicBezTo>
                  <a:pt x="187185" y="341375"/>
                  <a:pt x="168440" y="315187"/>
                  <a:pt x="168440" y="315187"/>
                </a:cubicBezTo>
                <a:lnTo>
                  <a:pt x="250088" y="247890"/>
                </a:lnTo>
                <a:cubicBezTo>
                  <a:pt x="250088" y="247890"/>
                  <a:pt x="280352" y="214730"/>
                  <a:pt x="332295" y="424191"/>
                </a:cubicBezTo>
                <a:cubicBezTo>
                  <a:pt x="335165" y="435710"/>
                  <a:pt x="362559" y="391032"/>
                  <a:pt x="362559" y="391032"/>
                </a:cubicBezTo>
                <a:lnTo>
                  <a:pt x="330784" y="159460"/>
                </a:lnTo>
                <a:cubicBezTo>
                  <a:pt x="330784" y="159460"/>
                  <a:pt x="440714" y="35406"/>
                  <a:pt x="419620" y="17703"/>
                </a:cubicBezTo>
              </a:path>
            </a:pathLst>
          </a:custGeom>
          <a:solidFill>
            <a:srgbClr val="0078B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a:p>
        </p:txBody>
      </p:sp>
      <p:pic>
        <p:nvPicPr>
          <p:cNvPr id="168" name="Picture 109"/>
          <p:cNvPicPr/>
          <p:nvPr/>
        </p:nvPicPr>
        <p:blipFill>
          <a:blip r:embed="rId5">
            <a:extLst>
              <a:ext uri="{28A0092B-C50C-407E-A947-70E740481C1C}">
                <a14:useLocalDpi xmlns:a14="http://schemas.microsoft.com/office/drawing/2010/main" val="0"/>
              </a:ext>
            </a:extLst>
          </a:blip>
          <a:srcRect/>
          <a:stretch>
            <a:fillRect/>
          </a:stretch>
        </p:blipFill>
        <p:spPr>
          <a:xfrm>
            <a:off x="4811637" y="3028095"/>
            <a:ext cx="577850" cy="408305"/>
          </a:xfrm>
          <a:prstGeom prst="rect">
            <a:avLst/>
          </a:prstGeom>
          <a:noFill/>
        </p:spPr>
      </p:pic>
      <p:sp>
        <p:nvSpPr>
          <p:cNvPr id="169" name="TextBox 168"/>
          <p:cNvSpPr txBox="1"/>
          <p:nvPr/>
        </p:nvSpPr>
        <p:spPr>
          <a:xfrm>
            <a:off x="4783722" y="3460722"/>
            <a:ext cx="4355975" cy="2049792"/>
          </a:xfrm>
          <a:prstGeom prst="rect">
            <a:avLst/>
          </a:prstGeom>
          <a:noFill/>
        </p:spPr>
        <p:txBody>
          <a:bodyPr wrap="square" rtlCol="0">
            <a:spAutoFit/>
          </a:bodyPr>
          <a:lstStyle/>
          <a:p>
            <a:pPr>
              <a:lnSpc>
                <a:spcPct val="80000"/>
              </a:lnSpc>
            </a:pPr>
            <a:r>
              <a:rPr lang="en-US" sz="1100" b="1" dirty="0">
                <a:solidFill>
                  <a:schemeClr val="accent6">
                    <a:lumMod val="75000"/>
                  </a:schemeClr>
                </a:solidFill>
              </a:rPr>
              <a:t>2 big enterprises of river transport:</a:t>
            </a:r>
          </a:p>
          <a:p>
            <a:pPr marL="179999" lvl="0" indent="-179999" algn="just" hangingPunct="0">
              <a:lnSpc>
                <a:spcPct val="90000"/>
              </a:lnSpc>
              <a:buClr>
                <a:srgbClr val="0070C0"/>
              </a:buClr>
              <a:buSzPct val="100000"/>
              <a:buFontTx/>
              <a:buChar char="▪"/>
              <a:defRPr sz="1100" b="1">
                <a:solidFill>
                  <a:srgbClr val="0070C0"/>
                </a:solidFill>
              </a:defRPr>
            </a:pPr>
            <a:r>
              <a:rPr lang="en-US" sz="1100" b="1" kern="0" dirty="0">
                <a:solidFill>
                  <a:srgbClr val="0070C0"/>
                </a:solidFill>
                <a:cs typeface="Calibri"/>
                <a:sym typeface="Calibri"/>
              </a:rPr>
              <a:t>CJSC «Blagoveshchensk Trade Port» </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transportation and </a:t>
            </a:r>
            <a:r>
              <a:rPr lang="en-US" sz="1000" kern="0" dirty="0" err="1">
                <a:solidFill>
                  <a:srgbClr val="000000"/>
                </a:solidFill>
                <a:cs typeface="Calibri"/>
                <a:sym typeface="Calibri"/>
              </a:rPr>
              <a:t>transhipment</a:t>
            </a:r>
            <a:r>
              <a:rPr lang="en-US" sz="1000" kern="0" dirty="0">
                <a:solidFill>
                  <a:srgbClr val="000000"/>
                </a:solidFill>
                <a:cs typeface="Calibri"/>
                <a:sym typeface="Calibri"/>
              </a:rPr>
              <a:t> of soya, coal, container, timber, unitized cargo, bulk cargo</a:t>
            </a:r>
          </a:p>
          <a:p>
            <a:pPr marL="179999" lvl="0" indent="-126000" algn="just" hangingPunct="0">
              <a:spcBef>
                <a:spcPts val="200"/>
              </a:spcBef>
              <a:buSzPct val="100000"/>
              <a:buFontTx/>
              <a:buChar char="✓"/>
              <a:defRPr sz="1000"/>
            </a:pPr>
            <a:r>
              <a:rPr lang="en-US" sz="1000" kern="0" dirty="0">
                <a:solidFill>
                  <a:srgbClr val="000000"/>
                </a:solidFill>
                <a:cs typeface="Calibri"/>
                <a:sym typeface="Calibri"/>
              </a:rPr>
              <a:t>non-metallic building materials mining</a:t>
            </a:r>
          </a:p>
          <a:p>
            <a:pPr marL="179999" lvl="0" indent="-126000" algn="just" hangingPunct="0">
              <a:spcBef>
                <a:spcPts val="200"/>
              </a:spcBef>
              <a:buSzPct val="100000"/>
              <a:buFontTx/>
              <a:buChar char="✓"/>
              <a:defRPr sz="1000"/>
            </a:pPr>
            <a:r>
              <a:rPr lang="en-US" sz="1000" kern="0" dirty="0">
                <a:solidFill>
                  <a:srgbClr val="000000"/>
                </a:solidFill>
                <a:cs typeface="Calibri"/>
                <a:sym typeface="Calibri"/>
              </a:rPr>
              <a:t>In the summer, cargo ferry crossing is on work, but in the winter it is pontoon bridge, which connects </a:t>
            </a:r>
            <a:r>
              <a:rPr lang="en-US" sz="1000" b="1" kern="0" dirty="0">
                <a:solidFill>
                  <a:srgbClr val="000000"/>
                </a:solidFill>
                <a:cs typeface="Calibri"/>
                <a:sym typeface="Calibri"/>
              </a:rPr>
              <a:t>Chinese and Russian ports</a:t>
            </a:r>
            <a:r>
              <a:rPr lang="en-US" sz="1000" kern="0" dirty="0">
                <a:solidFill>
                  <a:srgbClr val="000000"/>
                </a:solidFill>
                <a:cs typeface="Calibri"/>
                <a:sym typeface="Calibri"/>
              </a:rPr>
              <a:t>.</a:t>
            </a:r>
          </a:p>
          <a:p>
            <a:pPr marL="171450" lvl="0" indent="-171450" hangingPunct="0">
              <a:buSzPct val="100000"/>
              <a:buFontTx/>
              <a:buChar char="▪"/>
              <a:defRPr sz="1100" b="1">
                <a:solidFill>
                  <a:srgbClr val="0070C0"/>
                </a:solidFill>
              </a:defRPr>
            </a:pPr>
            <a:r>
              <a:rPr lang="en-US" sz="1100" b="1" kern="0" dirty="0">
                <a:solidFill>
                  <a:srgbClr val="0070C0"/>
                </a:solidFill>
                <a:cs typeface="Calibri"/>
                <a:sym typeface="Calibri"/>
              </a:rPr>
              <a:t>CJSC «</a:t>
            </a:r>
            <a:r>
              <a:rPr lang="en-US" sz="1100" b="1" kern="0" dirty="0" err="1">
                <a:solidFill>
                  <a:srgbClr val="0070C0"/>
                </a:solidFill>
                <a:cs typeface="Calibri"/>
                <a:sym typeface="Calibri"/>
              </a:rPr>
              <a:t>AmurASSO</a:t>
            </a:r>
            <a:r>
              <a:rPr lang="en-US" sz="1100" b="1" kern="0" dirty="0">
                <a:solidFill>
                  <a:srgbClr val="0070C0"/>
                </a:solidFill>
                <a:cs typeface="Calibri"/>
                <a:sym typeface="Calibri"/>
              </a:rPr>
              <a:t> passenger port» </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Transportation of passengers and cargoes, including outsized cargo</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Loading and unloading operations</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Warehousing</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Customs clearance of goods</a:t>
            </a:r>
            <a:endParaRPr lang="ru-RU" sz="1000" dirty="0"/>
          </a:p>
        </p:txBody>
      </p:sp>
      <p:sp>
        <p:nvSpPr>
          <p:cNvPr id="170" name="TextBox 169"/>
          <p:cNvSpPr txBox="1"/>
          <p:nvPr/>
        </p:nvSpPr>
        <p:spPr>
          <a:xfrm>
            <a:off x="179512" y="3623286"/>
            <a:ext cx="4169450" cy="1107996"/>
          </a:xfrm>
          <a:prstGeom prst="rect">
            <a:avLst/>
          </a:prstGeom>
          <a:noFill/>
        </p:spPr>
        <p:txBody>
          <a:bodyPr wrap="square" rtlCol="0">
            <a:spAutoFit/>
          </a:bodyPr>
          <a:lstStyle/>
          <a:p>
            <a:pPr lvl="0" hangingPunct="0"/>
            <a:r>
              <a:rPr lang="en-US" sz="1100" b="1" kern="0" dirty="0">
                <a:solidFill>
                  <a:srgbClr val="0070C0"/>
                </a:solidFill>
                <a:cs typeface="Calibri"/>
                <a:sym typeface="Calibri"/>
              </a:rPr>
              <a:t>Blagoveshchensk Airport </a:t>
            </a:r>
            <a:r>
              <a:rPr lang="en-US" sz="1100" kern="0" dirty="0">
                <a:solidFill>
                  <a:srgbClr val="000000"/>
                </a:solidFill>
                <a:cs typeface="Calibri"/>
                <a:sym typeface="Calibri"/>
              </a:rPr>
              <a:t>is part of the national core airport network and is included in the list of airfields of federal significance. The class B runway allows servicing all types of aircraft and helicopters of domestic foreign production. Passenger transportation is carried out in domestic and international directions. About </a:t>
            </a:r>
            <a:r>
              <a:rPr lang="en-US" sz="1100" b="1" kern="0" dirty="0">
                <a:solidFill>
                  <a:schemeClr val="accent6">
                    <a:lumMod val="75000"/>
                  </a:schemeClr>
                </a:solidFill>
                <a:cs typeface="Calibri"/>
                <a:sym typeface="Calibri"/>
              </a:rPr>
              <a:t>400.0 thousand </a:t>
            </a:r>
            <a:r>
              <a:rPr lang="en-US" sz="1100" kern="0" dirty="0">
                <a:solidFill>
                  <a:srgbClr val="000000"/>
                </a:solidFill>
                <a:cs typeface="Calibri"/>
                <a:sym typeface="Calibri"/>
              </a:rPr>
              <a:t>passengers are transported annually.</a:t>
            </a:r>
          </a:p>
        </p:txBody>
      </p:sp>
      <p:sp>
        <p:nvSpPr>
          <p:cNvPr id="171" name="TextBox 170"/>
          <p:cNvSpPr txBox="1"/>
          <p:nvPr/>
        </p:nvSpPr>
        <p:spPr>
          <a:xfrm>
            <a:off x="4796983" y="2184393"/>
            <a:ext cx="4176464" cy="861774"/>
          </a:xfrm>
          <a:prstGeom prst="rect">
            <a:avLst/>
          </a:prstGeom>
          <a:noFill/>
        </p:spPr>
        <p:txBody>
          <a:bodyPr wrap="square" rtlCol="0">
            <a:spAutoFit/>
          </a:bodyPr>
          <a:lstStyle/>
          <a:p>
            <a:pPr lvl="0" algn="just" hangingPunct="0">
              <a:defRPr sz="1000"/>
            </a:pPr>
            <a:r>
              <a:rPr lang="en-US" sz="1000" b="1" kern="0" dirty="0">
                <a:solidFill>
                  <a:srgbClr val="0070C0"/>
                </a:solidFill>
                <a:cs typeface="Calibri"/>
                <a:sym typeface="Calibri"/>
              </a:rPr>
              <a:t>The railway station "Blagoveshchensk"</a:t>
            </a:r>
            <a:r>
              <a:rPr lang="en-US" sz="1000" kern="0" dirty="0">
                <a:solidFill>
                  <a:srgbClr val="0070C0"/>
                </a:solidFill>
                <a:cs typeface="Calibri"/>
                <a:sym typeface="Calibri"/>
              </a:rPr>
              <a:t> </a:t>
            </a:r>
            <a:r>
              <a:rPr lang="en-US" sz="1000" kern="0" dirty="0">
                <a:solidFill>
                  <a:srgbClr val="000000"/>
                </a:solidFill>
                <a:cs typeface="Calibri"/>
                <a:sym typeface="Calibri"/>
              </a:rPr>
              <a:t>is a freight station of the 1st class with a parallel arrangement of parks. The volume of loading and unloading operations performed is more than </a:t>
            </a:r>
            <a:r>
              <a:rPr lang="en-US" sz="1000" b="1" kern="0" dirty="0">
                <a:solidFill>
                  <a:schemeClr val="accent6">
                    <a:lumMod val="75000"/>
                  </a:schemeClr>
                </a:solidFill>
                <a:cs typeface="Calibri"/>
                <a:sym typeface="Calibri"/>
              </a:rPr>
              <a:t>3.8 </a:t>
            </a:r>
            <a:r>
              <a:rPr lang="en-US" sz="1000" kern="0" dirty="0">
                <a:solidFill>
                  <a:srgbClr val="000000"/>
                </a:solidFill>
                <a:cs typeface="Calibri"/>
                <a:sym typeface="Calibri"/>
              </a:rPr>
              <a:t>million tons per year. Long-distance trains run through the station in the following directions: Moscow; Chita; </a:t>
            </a:r>
            <a:r>
              <a:rPr lang="en-US" sz="1000" kern="0" dirty="0" err="1">
                <a:solidFill>
                  <a:srgbClr val="000000"/>
                </a:solidFill>
                <a:cs typeface="Calibri"/>
                <a:sym typeface="Calibri"/>
              </a:rPr>
              <a:t>Tynda</a:t>
            </a:r>
            <a:r>
              <a:rPr lang="en-US" sz="1000" kern="0" dirty="0">
                <a:solidFill>
                  <a:srgbClr val="000000"/>
                </a:solidFill>
                <a:cs typeface="Calibri"/>
                <a:sym typeface="Calibri"/>
              </a:rPr>
              <a:t>; Khabarovsk; Nizhny </a:t>
            </a:r>
            <a:r>
              <a:rPr lang="en-US" sz="1000" kern="0" dirty="0" err="1">
                <a:solidFill>
                  <a:srgbClr val="000000"/>
                </a:solidFill>
                <a:cs typeface="Calibri"/>
                <a:sym typeface="Calibri"/>
              </a:rPr>
              <a:t>Bestyakh</a:t>
            </a:r>
            <a:r>
              <a:rPr lang="en-US" sz="1000" kern="0" dirty="0">
                <a:solidFill>
                  <a:srgbClr val="000000"/>
                </a:solidFill>
                <a:cs typeface="Calibri"/>
                <a:sym typeface="Calibri"/>
              </a:rPr>
              <a:t> (Yakutia); Vladivostok; </a:t>
            </a:r>
            <a:r>
              <a:rPr lang="en-US" sz="1000" kern="0" dirty="0" err="1">
                <a:solidFill>
                  <a:srgbClr val="000000"/>
                </a:solidFill>
                <a:cs typeface="Calibri"/>
                <a:sym typeface="Calibri"/>
              </a:rPr>
              <a:t>Belogorsk</a:t>
            </a:r>
            <a:r>
              <a:rPr lang="en-US" sz="1000" kern="0" dirty="0">
                <a:solidFill>
                  <a:srgbClr val="000000"/>
                </a:solidFill>
                <a:cs typeface="Calibri"/>
                <a:sym typeface="Calibri"/>
              </a:rPr>
              <a:t>.</a:t>
            </a:r>
          </a:p>
        </p:txBody>
      </p:sp>
      <p:sp>
        <p:nvSpPr>
          <p:cNvPr id="172" name="TextBox 171"/>
          <p:cNvSpPr txBox="1"/>
          <p:nvPr/>
        </p:nvSpPr>
        <p:spPr>
          <a:xfrm>
            <a:off x="179512" y="2184393"/>
            <a:ext cx="4176464" cy="1246495"/>
          </a:xfrm>
          <a:prstGeom prst="rect">
            <a:avLst/>
          </a:prstGeom>
          <a:noFill/>
        </p:spPr>
        <p:txBody>
          <a:bodyPr wrap="square" rtlCol="0">
            <a:spAutoFit/>
          </a:bodyPr>
          <a:lstStyle/>
          <a:p>
            <a:pPr lvl="0" algn="just" hangingPunct="0">
              <a:defRPr sz="1100"/>
            </a:pPr>
            <a:r>
              <a:rPr lang="en-US" sz="1100" kern="0" dirty="0">
                <a:solidFill>
                  <a:srgbClr val="000000"/>
                </a:solidFill>
                <a:cs typeface="Calibri"/>
                <a:sym typeface="Calibri"/>
              </a:rPr>
              <a:t>The total length of the municipal route network (in one direction) is </a:t>
            </a:r>
            <a:r>
              <a:rPr lang="en-US" sz="1100" b="1" kern="0" dirty="0" smtClean="0">
                <a:solidFill>
                  <a:srgbClr val="E46C0A"/>
                </a:solidFill>
                <a:cs typeface="Calibri"/>
                <a:sym typeface="Calibri"/>
              </a:rPr>
              <a:t>505 </a:t>
            </a:r>
            <a:r>
              <a:rPr lang="en-US" sz="1100" kern="0" dirty="0">
                <a:solidFill>
                  <a:srgbClr val="000000"/>
                </a:solidFill>
                <a:cs typeface="Calibri"/>
                <a:sym typeface="Calibri"/>
              </a:rPr>
              <a:t>km.</a:t>
            </a:r>
          </a:p>
          <a:p>
            <a:pPr lvl="0" algn="just" hangingPunct="0">
              <a:defRPr sz="1100"/>
            </a:pPr>
            <a:r>
              <a:rPr lang="en-US" sz="1100" kern="0" dirty="0">
                <a:solidFill>
                  <a:srgbClr val="000000"/>
                </a:solidFill>
                <a:cs typeface="Calibri"/>
                <a:sym typeface="Calibri"/>
              </a:rPr>
              <a:t>Trucks' freight turnover of large and medium-sized enterprises of all types of economic activity in </a:t>
            </a:r>
            <a:r>
              <a:rPr lang="en-US" sz="1100" kern="0" dirty="0" smtClean="0">
                <a:solidFill>
                  <a:srgbClr val="000000"/>
                </a:solidFill>
                <a:cs typeface="Calibri"/>
                <a:sym typeface="Calibri"/>
              </a:rPr>
              <a:t>2023 was </a:t>
            </a:r>
            <a:r>
              <a:rPr lang="en-US" sz="1100" b="1" kern="0" dirty="0" smtClean="0">
                <a:solidFill>
                  <a:srgbClr val="E46C0A"/>
                </a:solidFill>
                <a:cs typeface="Calibri"/>
                <a:sym typeface="Calibri"/>
              </a:rPr>
              <a:t>105 646,6  </a:t>
            </a:r>
            <a:r>
              <a:rPr lang="en-US" sz="1100" kern="0" dirty="0">
                <a:solidFill>
                  <a:srgbClr val="000000"/>
                </a:solidFill>
                <a:cs typeface="Calibri"/>
                <a:sym typeface="Calibri"/>
              </a:rPr>
              <a:t>thousand tons-km.</a:t>
            </a:r>
          </a:p>
          <a:p>
            <a:pPr lvl="0" algn="just" hangingPunct="0">
              <a:defRPr sz="1100"/>
            </a:pPr>
            <a:r>
              <a:rPr lang="en-US" sz="1100" kern="0" dirty="0">
                <a:solidFill>
                  <a:srgbClr val="000000"/>
                </a:solidFill>
                <a:cs typeface="Calibri"/>
                <a:sym typeface="Calibri"/>
              </a:rPr>
              <a:t>Passenger turnover of road public  transport was </a:t>
            </a:r>
            <a:r>
              <a:rPr lang="en-US" sz="1100" b="1" kern="0" dirty="0" smtClean="0">
                <a:solidFill>
                  <a:srgbClr val="E46C0A"/>
                </a:solidFill>
                <a:cs typeface="Calibri"/>
                <a:sym typeface="Calibri"/>
              </a:rPr>
              <a:t>34 003,3 </a:t>
            </a:r>
            <a:r>
              <a:rPr lang="en-US" sz="1100" kern="0" dirty="0">
                <a:solidFill>
                  <a:srgbClr val="000000"/>
                </a:solidFill>
                <a:cs typeface="Calibri"/>
                <a:sym typeface="Calibri"/>
              </a:rPr>
              <a:t>thousand passenger-km.</a:t>
            </a:r>
          </a:p>
          <a:p>
            <a:endParaRPr lang="ru-RU" sz="900" dirty="0"/>
          </a:p>
        </p:txBody>
      </p:sp>
      <p:sp>
        <p:nvSpPr>
          <p:cNvPr id="202" name="TextBox 201"/>
          <p:cNvSpPr txBox="1"/>
          <p:nvPr/>
        </p:nvSpPr>
        <p:spPr>
          <a:xfrm>
            <a:off x="541855" y="4689740"/>
            <a:ext cx="3883825" cy="261610"/>
          </a:xfrm>
          <a:prstGeom prst="rect">
            <a:avLst/>
          </a:prstGeom>
          <a:noFill/>
        </p:spPr>
        <p:txBody>
          <a:bodyPr wrap="square" rtlCol="0">
            <a:spAutoFit/>
          </a:bodyPr>
          <a:lstStyle/>
          <a:p>
            <a:pPr algn="ctr"/>
            <a:r>
              <a:rPr lang="en-US" sz="1100" b="1" dirty="0" smtClean="0"/>
              <a:t>Destinations </a:t>
            </a:r>
            <a:r>
              <a:rPr lang="en-US" sz="1100" b="1" dirty="0"/>
              <a:t>of The Blagoveshchensk airport (</a:t>
            </a:r>
            <a:r>
              <a:rPr lang="en-US" sz="1100" b="1" dirty="0" err="1"/>
              <a:t>Ignatyevo</a:t>
            </a:r>
            <a:r>
              <a:rPr lang="en-US" sz="1100" b="1" dirty="0"/>
              <a:t>)</a:t>
            </a:r>
            <a:endParaRPr lang="ru-RU" sz="1100" b="1" dirty="0"/>
          </a:p>
        </p:txBody>
      </p:sp>
      <p:cxnSp>
        <p:nvCxnSpPr>
          <p:cNvPr id="217" name="Прямая соединительная линия 216"/>
          <p:cNvCxnSpPr/>
          <p:nvPr/>
        </p:nvCxnSpPr>
        <p:spPr>
          <a:xfrm>
            <a:off x="4572000" y="1837590"/>
            <a:ext cx="0" cy="468226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8" name="Рисунок 217" descr="http://www.transinfo.su/files/transinfo/image/icon-gps.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1507" y="5480105"/>
            <a:ext cx="360040" cy="343984"/>
          </a:xfrm>
          <a:prstGeom prst="rect">
            <a:avLst/>
          </a:prstGeom>
          <a:noFill/>
          <a:ln>
            <a:noFill/>
          </a:ln>
        </p:spPr>
      </p:pic>
      <p:sp>
        <p:nvSpPr>
          <p:cNvPr id="219" name="TextBox 218"/>
          <p:cNvSpPr txBox="1"/>
          <p:nvPr/>
        </p:nvSpPr>
        <p:spPr>
          <a:xfrm>
            <a:off x="5328084" y="5482820"/>
            <a:ext cx="2044302" cy="338554"/>
          </a:xfrm>
          <a:prstGeom prst="rect">
            <a:avLst/>
          </a:prstGeom>
          <a:noFill/>
        </p:spPr>
        <p:txBody>
          <a:bodyPr wrap="square" rtlCol="0">
            <a:spAutoFit/>
          </a:bodyPr>
          <a:lstStyle/>
          <a:p>
            <a:r>
              <a:rPr lang="en-US" sz="1600" b="1" dirty="0">
                <a:solidFill>
                  <a:srgbClr val="0070C0"/>
                </a:solidFill>
              </a:rPr>
              <a:t>Communications</a:t>
            </a:r>
          </a:p>
        </p:txBody>
      </p:sp>
      <p:sp>
        <p:nvSpPr>
          <p:cNvPr id="220" name="TextBox 219"/>
          <p:cNvSpPr txBox="1"/>
          <p:nvPr/>
        </p:nvSpPr>
        <p:spPr>
          <a:xfrm>
            <a:off x="4805942" y="5804443"/>
            <a:ext cx="4158546" cy="707886"/>
          </a:xfrm>
          <a:prstGeom prst="rect">
            <a:avLst/>
          </a:prstGeom>
          <a:noFill/>
        </p:spPr>
        <p:txBody>
          <a:bodyPr wrap="square" rtlCol="0">
            <a:spAutoFit/>
          </a:bodyPr>
          <a:lstStyle/>
          <a:p>
            <a:pPr algn="just">
              <a:lnSpc>
                <a:spcPct val="80000"/>
              </a:lnSpc>
            </a:pPr>
            <a:r>
              <a:rPr lang="en-US" sz="1000" dirty="0"/>
              <a:t>General operator of fixed communications and internet service provider is “</a:t>
            </a:r>
            <a:r>
              <a:rPr lang="en-US" sz="1000" dirty="0" err="1"/>
              <a:t>Rostelecom</a:t>
            </a:r>
            <a:r>
              <a:rPr lang="en-US" sz="1000" dirty="0"/>
              <a:t>”.</a:t>
            </a:r>
          </a:p>
          <a:p>
            <a:pPr algn="just">
              <a:lnSpc>
                <a:spcPct val="80000"/>
              </a:lnSpc>
            </a:pPr>
            <a:r>
              <a:rPr lang="en-US" sz="1000" dirty="0"/>
              <a:t>Cellular operators: “MTS”, “Beeline”, «</a:t>
            </a:r>
            <a:r>
              <a:rPr lang="en-US" sz="1000" dirty="0" err="1"/>
              <a:t>MegaFon</a:t>
            </a:r>
            <a:r>
              <a:rPr lang="en-US" sz="1000" dirty="0"/>
              <a:t>», «</a:t>
            </a:r>
            <a:r>
              <a:rPr lang="en-US" sz="1000" dirty="0" err="1"/>
              <a:t>Yota</a:t>
            </a:r>
            <a:r>
              <a:rPr lang="en-US" sz="1000" dirty="0"/>
              <a:t>». In the city of Blagoveshchensk there are GSM- and CDMA- communications of Chinese operators China Mobile and China Unicom.</a:t>
            </a:r>
            <a:endParaRPr lang="ru-RU" sz="1000" dirty="0"/>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9</a:t>
            </a: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aphicFrame>
        <p:nvGraphicFramePr>
          <p:cNvPr id="63" name="Таблица 62"/>
          <p:cNvGraphicFramePr>
            <a:graphicFrameLocks noGrp="1"/>
          </p:cNvGraphicFramePr>
          <p:nvPr>
            <p:extLst>
              <p:ext uri="{D42A27DB-BD31-4B8C-83A1-F6EECF244321}">
                <p14:modId xmlns:p14="http://schemas.microsoft.com/office/powerpoint/2010/main" val="3216251419"/>
              </p:ext>
            </p:extLst>
          </p:nvPr>
        </p:nvGraphicFramePr>
        <p:xfrm>
          <a:off x="246185" y="4977172"/>
          <a:ext cx="4032448" cy="1463040"/>
        </p:xfrm>
        <a:graphic>
          <a:graphicData uri="http://schemas.openxmlformats.org/drawingml/2006/table">
            <a:tbl>
              <a:tblPr firstRow="1" bandRow="1">
                <a:tableStyleId>{073A0DAA-6AF3-43AB-8588-CEC1D06C72B9}</a:tableStyleId>
              </a:tblPr>
              <a:tblGrid>
                <a:gridCol w="977332"/>
                <a:gridCol w="1863105"/>
                <a:gridCol w="1192011"/>
              </a:tblGrid>
              <a:tr h="109190">
                <a:tc>
                  <a:txBody>
                    <a:bodyPr/>
                    <a:lstStyle/>
                    <a:p>
                      <a:pPr algn="r"/>
                      <a:r>
                        <a:rPr lang="en-US" sz="800" b="0" dirty="0" smtClean="0">
                          <a:solidFill>
                            <a:schemeClr val="tx1"/>
                          </a:solidFill>
                        </a:rPr>
                        <a:t>Moscow</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solidFill>
                            <a:schemeClr val="tx1"/>
                          </a:solidFill>
                        </a:rPr>
                        <a:t>Komsomolsk-on-Amur</a:t>
                      </a:r>
                      <a:endParaRPr lang="ru-RU" sz="800" dirty="0" smtClean="0">
                        <a:solidFill>
                          <a:schemeClr val="tx1"/>
                        </a:solidFill>
                      </a:endParaRPr>
                    </a:p>
                  </a:txBody>
                  <a:tcPr marL="0" marR="0" marT="0" marB="0" anchor="ctr">
                    <a:noFill/>
                  </a:tcPr>
                </a:tc>
              </a:tr>
              <a:tr h="43872">
                <a:tc>
                  <a:txBody>
                    <a:bodyPr/>
                    <a:lstStyle/>
                    <a:p>
                      <a:pPr algn="r"/>
                      <a:r>
                        <a:rPr lang="en-US" sz="800" b="0" dirty="0" smtClean="0">
                          <a:solidFill>
                            <a:schemeClr val="tx1"/>
                          </a:solidFill>
                        </a:rPr>
                        <a:t>Vladivostok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b="0" dirty="0" smtClean="0">
                          <a:solidFill>
                            <a:schemeClr val="tx1"/>
                          </a:solidFill>
                        </a:rPr>
                        <a:t>Sochi</a:t>
                      </a:r>
                      <a:endParaRPr lang="ru-RU" sz="800" b="0" dirty="0">
                        <a:solidFill>
                          <a:schemeClr val="tx1"/>
                        </a:solidFill>
                      </a:endParaRPr>
                    </a:p>
                  </a:txBody>
                  <a:tcPr marL="0" marR="0" marT="0" marB="0" anchor="ctr">
                    <a:noFill/>
                  </a:tcPr>
                </a:tc>
              </a:tr>
              <a:tr h="50728">
                <a:tc>
                  <a:txBody>
                    <a:bodyPr/>
                    <a:lstStyle/>
                    <a:p>
                      <a:pPr algn="r"/>
                      <a:r>
                        <a:rPr lang="en-US" sz="800" b="0" dirty="0" smtClean="0">
                          <a:solidFill>
                            <a:schemeClr val="tx1"/>
                          </a:solidFill>
                        </a:rPr>
                        <a:t>Irkutsk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t>Svobodny</a:t>
                      </a:r>
                      <a:endParaRPr lang="ru-RU" sz="800" dirty="0" smtClean="0"/>
                    </a:p>
                  </a:txBody>
                  <a:tcPr marL="0" marR="0" marT="0" marB="0" anchor="ctr">
                    <a:noFill/>
                  </a:tcPr>
                </a:tc>
              </a:tr>
              <a:tr h="57584">
                <a:tc>
                  <a:txBody>
                    <a:bodyPr/>
                    <a:lstStyle/>
                    <a:p>
                      <a:pPr algn="r"/>
                      <a:r>
                        <a:rPr lang="en-US" sz="800" b="0" dirty="0" smtClean="0">
                          <a:solidFill>
                            <a:schemeClr val="tx1"/>
                          </a:solidFill>
                        </a:rPr>
                        <a:t>Chita</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solidFill>
                            <a:schemeClr val="tx1"/>
                          </a:solidFill>
                        </a:rPr>
                        <a:t>Oktyabrsky</a:t>
                      </a:r>
                      <a:endParaRPr lang="ru-RU" sz="800" dirty="0">
                        <a:solidFill>
                          <a:schemeClr val="tx1"/>
                        </a:solidFill>
                      </a:endParaRPr>
                    </a:p>
                  </a:txBody>
                  <a:tcPr marL="0" marR="0" marT="0" marB="0" anchor="ctr">
                    <a:noFill/>
                  </a:tcPr>
                </a:tc>
              </a:tr>
              <a:tr h="44976">
                <a:tc>
                  <a:txBody>
                    <a:bodyPr/>
                    <a:lstStyle/>
                    <a:p>
                      <a:pPr algn="r"/>
                      <a:r>
                        <a:rPr lang="en-US" sz="800" b="0" dirty="0" smtClean="0">
                          <a:solidFill>
                            <a:schemeClr val="tx1"/>
                          </a:solidFill>
                        </a:rPr>
                        <a:t>Khabarovsk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smtClean="0"/>
                        <a:t>Zeya</a:t>
                      </a:r>
                      <a:endParaRPr lang="ru-RU" sz="800" dirty="0"/>
                    </a:p>
                  </a:txBody>
                  <a:tcPr marL="0" marR="0" marT="0" marB="0" anchor="ctr">
                    <a:noFill/>
                  </a:tcPr>
                </a:tc>
              </a:tr>
              <a:tr h="0">
                <a:tc>
                  <a:txBody>
                    <a:bodyPr/>
                    <a:lstStyle/>
                    <a:p>
                      <a:pPr algn="r"/>
                      <a:r>
                        <a:rPr lang="en-US" sz="800" b="0" dirty="0" smtClean="0">
                          <a:solidFill>
                            <a:schemeClr val="tx1"/>
                          </a:solidFill>
                        </a:rPr>
                        <a:t>Yakutsk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t>Tynda</a:t>
                      </a:r>
                      <a:endParaRPr lang="ru-RU" sz="800" dirty="0"/>
                    </a:p>
                  </a:txBody>
                  <a:tcPr marL="0" marR="0" marT="0" marB="0" anchor="ctr">
                    <a:noFill/>
                  </a:tcPr>
                </a:tc>
              </a:tr>
              <a:tr h="0">
                <a:tc>
                  <a:txBody>
                    <a:bodyPr/>
                    <a:lstStyle/>
                    <a:p>
                      <a:pPr algn="r"/>
                      <a:r>
                        <a:rPr lang="en-US" sz="800" b="0" dirty="0" smtClean="0">
                          <a:solidFill>
                            <a:schemeClr val="tx1"/>
                          </a:solidFill>
                        </a:rPr>
                        <a:t>Novosibirsk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smtClean="0"/>
                        <a:t>Phuket</a:t>
                      </a:r>
                      <a:endParaRPr lang="ru-RU" sz="800" dirty="0"/>
                    </a:p>
                  </a:txBody>
                  <a:tcPr marL="0" marR="0" marT="0" marB="0" anchor="ctr">
                    <a:noFill/>
                  </a:tcPr>
                </a:tc>
              </a:tr>
              <a:tr h="0">
                <a:tc>
                  <a:txBody>
                    <a:bodyPr/>
                    <a:lstStyle/>
                    <a:p>
                      <a:pPr algn="r"/>
                      <a:r>
                        <a:rPr lang="en-US" sz="800" b="0" dirty="0" smtClean="0">
                          <a:solidFill>
                            <a:schemeClr val="tx1"/>
                          </a:solidFill>
                        </a:rPr>
                        <a:t>Ulan</a:t>
                      </a:r>
                      <a:r>
                        <a:rPr lang="en-US" sz="800" b="0" baseline="0" dirty="0" smtClean="0">
                          <a:solidFill>
                            <a:schemeClr val="tx1"/>
                          </a:solidFill>
                        </a:rPr>
                        <a:t>-Ude</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t>Utapao</a:t>
                      </a:r>
                      <a:endParaRPr lang="ru-RU" sz="800" dirty="0"/>
                    </a:p>
                  </a:txBody>
                  <a:tcPr marL="0" marR="0" marT="0" marB="0" anchor="ctr">
                    <a:noFill/>
                  </a:tcPr>
                </a:tc>
              </a:tr>
              <a:tr h="0">
                <a:tc>
                  <a:txBody>
                    <a:bodyPr/>
                    <a:lstStyle/>
                    <a:p>
                      <a:pPr algn="r"/>
                      <a:r>
                        <a:rPr lang="en-US" sz="800" b="0" dirty="0" smtClean="0">
                          <a:solidFill>
                            <a:schemeClr val="tx1"/>
                          </a:solidFill>
                        </a:rPr>
                        <a:t>Ekaterinburg</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endParaRPr lang="ru-RU" sz="800" dirty="0"/>
                    </a:p>
                  </a:txBody>
                  <a:tcPr marL="0" marR="0" marT="0" marB="0" anchor="ctr">
                    <a:noFill/>
                  </a:tcPr>
                </a:tc>
              </a:tr>
              <a:tr h="105544">
                <a:tc>
                  <a:txBody>
                    <a:bodyPr/>
                    <a:lstStyle/>
                    <a:p>
                      <a:pPr algn="r"/>
                      <a:r>
                        <a:rPr lang="en-US" sz="800" b="0" dirty="0" err="1" smtClean="0">
                          <a:solidFill>
                            <a:schemeClr val="tx1"/>
                          </a:solidFill>
                        </a:rPr>
                        <a:t>Yuzhno-Sakhalinsk</a:t>
                      </a:r>
                      <a:endParaRPr lang="ru-RU" sz="800" b="0" dirty="0">
                        <a:solidFill>
                          <a:schemeClr val="tx1"/>
                        </a:solidFill>
                      </a:endParaRPr>
                    </a:p>
                  </a:txBody>
                  <a:tcPr marL="0" marR="0" marT="0" marB="0" anchor="ctr">
                    <a:noFill/>
                  </a:tcPr>
                </a:tc>
                <a:tc gridSpan="2">
                  <a:txBody>
                    <a:bodyPr/>
                    <a:lstStyle/>
                    <a:p>
                      <a:pPr marL="1524000" indent="0" algn="l"/>
                      <a:r>
                        <a:rPr lang="en-US" sz="800" dirty="0" smtClean="0"/>
                        <a:t>Domestic</a:t>
                      </a:r>
                      <a:r>
                        <a:rPr lang="en-US" sz="800" baseline="0" dirty="0" smtClean="0"/>
                        <a:t> Russian flights</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en-US" sz="800" b="0" dirty="0" smtClean="0">
                          <a:solidFill>
                            <a:schemeClr val="tx1"/>
                          </a:solidFill>
                        </a:rPr>
                        <a:t>Krasnoyarsk</a:t>
                      </a:r>
                      <a:endParaRPr lang="ru-RU" sz="800" b="0" dirty="0">
                        <a:solidFill>
                          <a:schemeClr val="tx1"/>
                        </a:solidFill>
                      </a:endParaRPr>
                    </a:p>
                  </a:txBody>
                  <a:tcPr marL="0" marR="0" marT="0" marB="0" anchor="ctr">
                    <a:noFill/>
                  </a:tcPr>
                </a:tc>
                <a:tc gridSpan="2">
                  <a:txBody>
                    <a:bodyPr/>
                    <a:lstStyle/>
                    <a:p>
                      <a:pPr marL="1524000" indent="0" algn="l"/>
                      <a:r>
                        <a:rPr lang="en-US" sz="800" dirty="0" smtClean="0"/>
                        <a:t>Intraregional</a:t>
                      </a:r>
                      <a:r>
                        <a:rPr lang="en-US" sz="800" baseline="0" dirty="0" smtClean="0"/>
                        <a:t> flights</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en-US" sz="800" b="0" dirty="0" smtClean="0">
                          <a:solidFill>
                            <a:schemeClr val="tx1"/>
                          </a:solidFill>
                        </a:rPr>
                        <a:t>Magadan</a:t>
                      </a:r>
                      <a:endParaRPr lang="ru-RU" sz="800" b="0" dirty="0">
                        <a:solidFill>
                          <a:schemeClr val="tx1"/>
                        </a:solidFill>
                      </a:endParaRPr>
                    </a:p>
                  </a:txBody>
                  <a:tcPr marL="0" marR="0" marT="0" marB="0" anchor="ctr">
                    <a:noFill/>
                  </a:tcPr>
                </a:tc>
                <a:tc gridSpan="2">
                  <a:txBody>
                    <a:bodyPr/>
                    <a:lstStyle/>
                    <a:p>
                      <a:pPr marL="1524000" indent="0" algn="l"/>
                      <a:r>
                        <a:rPr lang="en-US" sz="800" dirty="0" smtClean="0"/>
                        <a:t>International flights</a:t>
                      </a:r>
                      <a:endParaRPr lang="ru-RU" sz="800" dirty="0"/>
                    </a:p>
                  </a:txBody>
                  <a:tcPr marL="0" marR="0" marT="0" marB="0" anchor="ctr">
                    <a:noFill/>
                  </a:tcPr>
                </a:tc>
                <a:tc hMerge="1">
                  <a:txBody>
                    <a:bodyPr/>
                    <a:lstStyle/>
                    <a:p>
                      <a:endParaRPr lang="ru-RU"/>
                    </a:p>
                  </a:txBody>
                  <a:tcPr/>
                </a:tc>
              </a:tr>
            </a:tbl>
          </a:graphicData>
        </a:graphic>
      </p:graphicFrame>
      <p:sp>
        <p:nvSpPr>
          <p:cNvPr id="77" name="Овал 76"/>
          <p:cNvSpPr/>
          <p:nvPr/>
        </p:nvSpPr>
        <p:spPr>
          <a:xfrm>
            <a:off x="2042317" y="5570549"/>
            <a:ext cx="250825" cy="2508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6" name="Овал 75"/>
          <p:cNvSpPr/>
          <p:nvPr/>
        </p:nvSpPr>
        <p:spPr>
          <a:xfrm>
            <a:off x="2071783" y="5600198"/>
            <a:ext cx="190626" cy="1915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8" name="Овал 77"/>
          <p:cNvSpPr/>
          <p:nvPr/>
        </p:nvSpPr>
        <p:spPr>
          <a:xfrm flipV="1">
            <a:off x="2987819" y="575250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9" name="Овал 78"/>
          <p:cNvSpPr/>
          <p:nvPr/>
        </p:nvSpPr>
        <p:spPr>
          <a:xfrm flipV="1">
            <a:off x="2987815" y="5391479"/>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0" name="Овал 79"/>
          <p:cNvSpPr/>
          <p:nvPr/>
        </p:nvSpPr>
        <p:spPr>
          <a:xfrm flipV="1">
            <a:off x="2987816" y="55063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1" name="Овал 80"/>
          <p:cNvSpPr/>
          <p:nvPr/>
        </p:nvSpPr>
        <p:spPr>
          <a:xfrm flipV="1">
            <a:off x="2987817" y="562692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82" name="Прямая соединительная линия 81"/>
          <p:cNvCxnSpPr>
            <a:stCxn id="85" idx="5"/>
            <a:endCxn id="78" idx="2"/>
          </p:cNvCxnSpPr>
          <p:nvPr/>
        </p:nvCxnSpPr>
        <p:spPr>
          <a:xfrm>
            <a:off x="2211289" y="5739256"/>
            <a:ext cx="776530" cy="3610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a:stCxn id="76" idx="7"/>
            <a:endCxn id="79" idx="2"/>
          </p:cNvCxnSpPr>
          <p:nvPr/>
        </p:nvCxnSpPr>
        <p:spPr>
          <a:xfrm flipV="1">
            <a:off x="2234492" y="5414338"/>
            <a:ext cx="753323" cy="21390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a:stCxn id="76" idx="7"/>
            <a:endCxn id="80" idx="2"/>
          </p:cNvCxnSpPr>
          <p:nvPr/>
        </p:nvCxnSpPr>
        <p:spPr>
          <a:xfrm flipV="1">
            <a:off x="2234492" y="5529214"/>
            <a:ext cx="753324" cy="990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a:stCxn id="76" idx="7"/>
            <a:endCxn id="81" idx="2"/>
          </p:cNvCxnSpPr>
          <p:nvPr/>
        </p:nvCxnSpPr>
        <p:spPr>
          <a:xfrm>
            <a:off x="2234492" y="5628246"/>
            <a:ext cx="753325" cy="2153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6" name="Овал 95"/>
          <p:cNvSpPr/>
          <p:nvPr/>
        </p:nvSpPr>
        <p:spPr>
          <a:xfrm flipV="1">
            <a:off x="1281906" y="623731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9" name="Овал 98"/>
          <p:cNvSpPr/>
          <p:nvPr/>
        </p:nvSpPr>
        <p:spPr>
          <a:xfrm flipV="1">
            <a:off x="1281910" y="636216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1" name="Овал 100"/>
          <p:cNvSpPr/>
          <p:nvPr/>
        </p:nvSpPr>
        <p:spPr>
          <a:xfrm flipV="1">
            <a:off x="1281907" y="611173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2" name="Овал 101"/>
          <p:cNvSpPr/>
          <p:nvPr/>
        </p:nvSpPr>
        <p:spPr>
          <a:xfrm flipV="1">
            <a:off x="1281908" y="5998509"/>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3" name="Овал 102"/>
          <p:cNvSpPr/>
          <p:nvPr/>
        </p:nvSpPr>
        <p:spPr>
          <a:xfrm flipV="1">
            <a:off x="1281910" y="5877271"/>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9" name="Овал 108"/>
          <p:cNvSpPr/>
          <p:nvPr/>
        </p:nvSpPr>
        <p:spPr>
          <a:xfrm flipV="1">
            <a:off x="1281909" y="575148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3" name="Овал 112"/>
          <p:cNvSpPr/>
          <p:nvPr/>
        </p:nvSpPr>
        <p:spPr>
          <a:xfrm flipV="1">
            <a:off x="1281905" y="562646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4" name="Овал 113"/>
          <p:cNvSpPr/>
          <p:nvPr/>
        </p:nvSpPr>
        <p:spPr>
          <a:xfrm flipV="1">
            <a:off x="1281904" y="551051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6" name="Овал 115"/>
          <p:cNvSpPr/>
          <p:nvPr/>
        </p:nvSpPr>
        <p:spPr>
          <a:xfrm flipV="1">
            <a:off x="1281903" y="5385327"/>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7" name="Овал 116"/>
          <p:cNvSpPr/>
          <p:nvPr/>
        </p:nvSpPr>
        <p:spPr>
          <a:xfrm flipV="1">
            <a:off x="1281910" y="5256725"/>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9" name="Овал 118"/>
          <p:cNvSpPr/>
          <p:nvPr/>
        </p:nvSpPr>
        <p:spPr>
          <a:xfrm flipV="1">
            <a:off x="1281902" y="513433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25" name="Овал 124"/>
          <p:cNvSpPr/>
          <p:nvPr/>
        </p:nvSpPr>
        <p:spPr>
          <a:xfrm flipV="1">
            <a:off x="1281901" y="501317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6" name="Прямая соединительная линия 125"/>
          <p:cNvCxnSpPr>
            <a:stCxn id="77" idx="1"/>
            <a:endCxn id="125" idx="7"/>
          </p:cNvCxnSpPr>
          <p:nvPr/>
        </p:nvCxnSpPr>
        <p:spPr>
          <a:xfrm flipH="1" flipV="1">
            <a:off x="1320925" y="5052200"/>
            <a:ext cx="758124" cy="55508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a:stCxn id="77" idx="1"/>
            <a:endCxn id="119" idx="7"/>
          </p:cNvCxnSpPr>
          <p:nvPr/>
        </p:nvCxnSpPr>
        <p:spPr>
          <a:xfrm flipH="1" flipV="1">
            <a:off x="1320926" y="5173356"/>
            <a:ext cx="758123" cy="4339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a:stCxn id="77" idx="1"/>
          </p:cNvCxnSpPr>
          <p:nvPr/>
        </p:nvCxnSpPr>
        <p:spPr>
          <a:xfrm flipH="1" flipV="1">
            <a:off x="1327630" y="5302445"/>
            <a:ext cx="751419" cy="3048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a:stCxn id="77" idx="2"/>
          </p:cNvCxnSpPr>
          <p:nvPr/>
        </p:nvCxnSpPr>
        <p:spPr>
          <a:xfrm flipH="1" flipV="1">
            <a:off x="1327629" y="5408187"/>
            <a:ext cx="714688" cy="28777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a:stCxn id="77" idx="2"/>
            <a:endCxn id="114" idx="6"/>
          </p:cNvCxnSpPr>
          <p:nvPr/>
        </p:nvCxnSpPr>
        <p:spPr>
          <a:xfrm flipH="1" flipV="1">
            <a:off x="1327623" y="5533373"/>
            <a:ext cx="714694" cy="16258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a:stCxn id="77" idx="2"/>
            <a:endCxn id="113" idx="6"/>
          </p:cNvCxnSpPr>
          <p:nvPr/>
        </p:nvCxnSpPr>
        <p:spPr>
          <a:xfrm flipH="1" flipV="1">
            <a:off x="1327624" y="5649321"/>
            <a:ext cx="714693" cy="4664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a:stCxn id="77" idx="3"/>
            <a:endCxn id="109" idx="6"/>
          </p:cNvCxnSpPr>
          <p:nvPr/>
        </p:nvCxnSpPr>
        <p:spPr>
          <a:xfrm flipH="1" flipV="1">
            <a:off x="1327628" y="5774345"/>
            <a:ext cx="751421" cy="1029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a:stCxn id="77" idx="3"/>
          </p:cNvCxnSpPr>
          <p:nvPr/>
        </p:nvCxnSpPr>
        <p:spPr>
          <a:xfrm flipH="1">
            <a:off x="1327629" y="5784642"/>
            <a:ext cx="751420" cy="11548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a:stCxn id="77" idx="3"/>
            <a:endCxn id="102" idx="5"/>
          </p:cNvCxnSpPr>
          <p:nvPr/>
        </p:nvCxnSpPr>
        <p:spPr>
          <a:xfrm flipH="1">
            <a:off x="1320932" y="5784642"/>
            <a:ext cx="758117" cy="22056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a:stCxn id="77" idx="4"/>
            <a:endCxn id="101" idx="5"/>
          </p:cNvCxnSpPr>
          <p:nvPr/>
        </p:nvCxnSpPr>
        <p:spPr>
          <a:xfrm flipH="1">
            <a:off x="1320931" y="5821374"/>
            <a:ext cx="846799" cy="29705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a:stCxn id="77" idx="4"/>
            <a:endCxn id="96" idx="5"/>
          </p:cNvCxnSpPr>
          <p:nvPr/>
        </p:nvCxnSpPr>
        <p:spPr>
          <a:xfrm flipH="1">
            <a:off x="1320930" y="5821374"/>
            <a:ext cx="846800" cy="42263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a:stCxn id="77" idx="4"/>
            <a:endCxn id="99" idx="5"/>
          </p:cNvCxnSpPr>
          <p:nvPr/>
        </p:nvCxnSpPr>
        <p:spPr>
          <a:xfrm flipH="1">
            <a:off x="1320934" y="5821374"/>
            <a:ext cx="846796" cy="54748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Овал 60"/>
          <p:cNvSpPr/>
          <p:nvPr/>
        </p:nvSpPr>
        <p:spPr>
          <a:xfrm flipV="1">
            <a:off x="2657538" y="612077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2" name="Овал 61"/>
          <p:cNvSpPr/>
          <p:nvPr/>
        </p:nvSpPr>
        <p:spPr>
          <a:xfrm flipV="1">
            <a:off x="2657538" y="623731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8" name="Овал 67"/>
          <p:cNvSpPr/>
          <p:nvPr/>
        </p:nvSpPr>
        <p:spPr>
          <a:xfrm flipV="1">
            <a:off x="2990243" y="5029340"/>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69" name="Прямая соединительная линия 68"/>
          <p:cNvCxnSpPr>
            <a:stCxn id="77" idx="0"/>
            <a:endCxn id="68" idx="2"/>
          </p:cNvCxnSpPr>
          <p:nvPr/>
        </p:nvCxnSpPr>
        <p:spPr>
          <a:xfrm flipV="1">
            <a:off x="2167730" y="5052199"/>
            <a:ext cx="822513" cy="5183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Овал 66"/>
          <p:cNvSpPr/>
          <p:nvPr/>
        </p:nvSpPr>
        <p:spPr>
          <a:xfrm flipV="1">
            <a:off x="2991020" y="514271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0" name="Прямая соединительная линия 69"/>
          <p:cNvCxnSpPr>
            <a:stCxn id="77" idx="0"/>
            <a:endCxn id="67" idx="2"/>
          </p:cNvCxnSpPr>
          <p:nvPr/>
        </p:nvCxnSpPr>
        <p:spPr>
          <a:xfrm flipV="1">
            <a:off x="2167730" y="5165575"/>
            <a:ext cx="823290" cy="40497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Овал 82"/>
          <p:cNvSpPr/>
          <p:nvPr/>
        </p:nvSpPr>
        <p:spPr>
          <a:xfrm flipV="1">
            <a:off x="2657538" y="636216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5" name="Овал 84"/>
          <p:cNvSpPr/>
          <p:nvPr/>
        </p:nvSpPr>
        <p:spPr>
          <a:xfrm>
            <a:off x="2104597" y="5634735"/>
            <a:ext cx="124997" cy="12245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5" name="Овал 114"/>
          <p:cNvSpPr/>
          <p:nvPr/>
        </p:nvSpPr>
        <p:spPr>
          <a:xfrm flipV="1">
            <a:off x="2987818" y="588048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18" name="Прямая соединительная линия 117"/>
          <p:cNvCxnSpPr>
            <a:stCxn id="85" idx="5"/>
            <a:endCxn id="115" idx="2"/>
          </p:cNvCxnSpPr>
          <p:nvPr/>
        </p:nvCxnSpPr>
        <p:spPr>
          <a:xfrm>
            <a:off x="2211289" y="5739256"/>
            <a:ext cx="776529" cy="16408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20" name="Овал 119"/>
          <p:cNvSpPr/>
          <p:nvPr/>
        </p:nvSpPr>
        <p:spPr>
          <a:xfrm flipV="1">
            <a:off x="2989460" y="52656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4" name="Прямая соединительная линия 123"/>
          <p:cNvCxnSpPr>
            <a:stCxn id="76" idx="7"/>
            <a:endCxn id="120" idx="2"/>
          </p:cNvCxnSpPr>
          <p:nvPr/>
        </p:nvCxnSpPr>
        <p:spPr>
          <a:xfrm flipV="1">
            <a:off x="2234492" y="5288514"/>
            <a:ext cx="754968" cy="3397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46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192633</TotalTime>
  <Words>9624</Words>
  <Application>Microsoft Office PowerPoint</Application>
  <PresentationFormat>Экран (4:3)</PresentationFormat>
  <Paragraphs>919</Paragraphs>
  <Slides>52</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Соколовская Елена Александровна</dc:creator>
  <cp:lastModifiedBy>Букулова Ангелина Валерьевна</cp:lastModifiedBy>
  <cp:revision>1673</cp:revision>
  <cp:lastPrinted>2024-06-04T08:07:08Z</cp:lastPrinted>
  <dcterms:created xsi:type="dcterms:W3CDTF">2017-08-09T05:22:47Z</dcterms:created>
  <dcterms:modified xsi:type="dcterms:W3CDTF">2025-02-13T05:00:28Z</dcterms:modified>
</cp:coreProperties>
</file>