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8416E2-7616-4D81-8148-AB6836D014FB}">
          <p14:sldIdLst>
            <p14:sldId id="256"/>
            <p14:sldId id="257"/>
            <p14:sldId id="261"/>
            <p14:sldId id="260"/>
            <p14:sldId id="258"/>
            <p14:sldId id="262"/>
            <p14:sldId id="259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63070-2339-4010-9095-3D0092671BE3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48E5C-08E3-442F-990F-C3A3BD677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E860-56E6-431F-A1A9-4696ABC62C8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C5E7-DE56-4F30-8DD7-8D0235A650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3514"/>
            <a:ext cx="6624736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Народные облигации Амурской области 2025 года</a:t>
            </a:r>
            <a:endParaRPr 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057740"/>
            <a:ext cx="7360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ИНВЕСТИРУЙ В РАЗВИТИЕ СВОЕГО РЕГИОНА!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363398"/>
            <a:ext cx="1727241" cy="173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43870"/>
            <a:ext cx="1079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mail.amur-cit.ru/service/home/~/?auth=co&amp;loc=ru&amp;id=3710&amp;part=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7657" y="4869160"/>
            <a:ext cx="539602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cs typeface="Arial" panose="020B0604020202020204" pitchFamily="34" charset="0"/>
              </a:rPr>
              <a:t>Период размещения: </a:t>
            </a:r>
          </a:p>
          <a:p>
            <a:r>
              <a:rPr lang="ru-RU" sz="3600" b="1" dirty="0" smtClean="0">
                <a:cs typeface="Arial" panose="020B0604020202020204" pitchFamily="34" charset="0"/>
              </a:rPr>
              <a:t>23.09.2025 г – 26.12.2025 г</a:t>
            </a:r>
          </a:p>
          <a:p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7" descr="https://mail.amur-cit.ru/service/home/~/?auth=co&amp;loc=ru&amp;id=3710&amp;part=2.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" name="Рисунок 9" descr="C:\Users\degtyareva\AppData\Local\Microsoft\Windows\INetCache\Content.Word\2025-06-16_15-00-2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493"/>
            <a:ext cx="2231296" cy="243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824" y="279755"/>
            <a:ext cx="718875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Arial Black" panose="020B0A04020102020204" pitchFamily="34" charset="0"/>
              </a:rPr>
              <a:t>Преимущества народных облигаций </a:t>
            </a:r>
            <a:r>
              <a:rPr lang="ru-RU" sz="3200" dirty="0" smtClean="0">
                <a:latin typeface="Arial Black" panose="020B0A04020102020204" pitchFamily="34" charset="0"/>
              </a:rPr>
              <a:t>Амурской</a:t>
            </a:r>
            <a:r>
              <a:rPr lang="ru-RU" sz="3000" dirty="0" smtClean="0">
                <a:latin typeface="Arial Black" panose="020B0A04020102020204" pitchFamily="34" charset="0"/>
              </a:rPr>
              <a:t> области 2025 года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937" y="4462213"/>
            <a:ext cx="141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Надежно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47559" y="2739453"/>
            <a:ext cx="144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Доступно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7923" y="4462213"/>
            <a:ext cx="1119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Просто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32195" y="2591327"/>
            <a:ext cx="1354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Выгодно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04" y="2095421"/>
            <a:ext cx="1840729" cy="18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2" y="2111721"/>
            <a:ext cx="1969077" cy="165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23883" y="4853315"/>
            <a:ext cx="175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Гарантировано бюджетом области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65397" y="2970285"/>
            <a:ext cx="1607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15,79 % годовых</a:t>
            </a:r>
          </a:p>
          <a:p>
            <a:pPr algn="ctr"/>
            <a:r>
              <a:rPr lang="ru-RU" sz="1600" dirty="0" smtClean="0"/>
              <a:t>с ежедневным </a:t>
            </a:r>
          </a:p>
          <a:p>
            <a:pPr algn="ctr"/>
            <a:r>
              <a:rPr lang="ru-RU" sz="1600" dirty="0" smtClean="0"/>
              <a:t>начислением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739" y="4837006"/>
            <a:ext cx="201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Покупка и продажа 24/7, онлайн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571274" y="313956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т 1 000 руб.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88" y="4386192"/>
            <a:ext cx="1265926" cy="1265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18" y="4462213"/>
            <a:ext cx="1143752" cy="1355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48024"/>
            <a:ext cx="7069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РЕМОНТ УЧРЕЖДЕНИЙ ЗДРАВООХРАНЕНИЯ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2867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Куда пойдут ваши инвестиции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8270" y="1988840"/>
            <a:ext cx="3713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504 млн. руб.</a:t>
            </a:r>
            <a:endParaRPr lang="ru-RU" sz="3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54" y="1822655"/>
            <a:ext cx="3135816" cy="20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20072" y="3915816"/>
            <a:ext cx="41047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Капитальный ремонт АОКБ г</a:t>
            </a:r>
            <a:r>
              <a:rPr lang="ru-RU" sz="1200" dirty="0"/>
              <a:t>. </a:t>
            </a:r>
            <a:r>
              <a:rPr lang="ru-RU" sz="1200" dirty="0" smtClean="0"/>
              <a:t>Благовещенск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58" y="4282376"/>
            <a:ext cx="2885080" cy="216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52860" y="6451327"/>
            <a:ext cx="3798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Капитальный ремонт </a:t>
            </a:r>
            <a:r>
              <a:rPr lang="ru-RU" sz="1200" dirty="0" smtClean="0">
                <a:cs typeface="Arial" panose="020B0604020202020204" pitchFamily="34" charset="0"/>
              </a:rPr>
              <a:t>ГБУЗ АО </a:t>
            </a:r>
            <a:r>
              <a:rPr lang="ru-RU" sz="1200" dirty="0" err="1" smtClean="0">
                <a:cs typeface="Arial" panose="020B0604020202020204" pitchFamily="34" charset="0"/>
              </a:rPr>
              <a:t>Бурейская</a:t>
            </a:r>
            <a:r>
              <a:rPr lang="ru-RU" sz="1200" dirty="0" smtClean="0">
                <a:cs typeface="Arial" panose="020B0604020202020204" pitchFamily="34" charset="0"/>
              </a:rPr>
              <a:t> больница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2946" y="2869236"/>
            <a:ext cx="3124591" cy="1367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35702" y="3144820"/>
            <a:ext cx="2841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 муниципальных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образований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8" y="4932962"/>
            <a:ext cx="31511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5915" y="5212788"/>
            <a:ext cx="24613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20 медицинских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учреждений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03" y="4437111"/>
            <a:ext cx="396875" cy="38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2002" y="3837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Куда пойдут ваши инвестиции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720" y="1113499"/>
            <a:ext cx="5006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РЕАЛИЗАЦИЯ МАСТЕР-ПЛАНОВ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2" y="4222910"/>
            <a:ext cx="4016068" cy="231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1735105"/>
            <a:ext cx="3713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496 млн. руб.</a:t>
            </a:r>
            <a:endParaRPr lang="ru-RU" sz="36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381436"/>
            <a:ext cx="4372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оздание реабилитационного центра для инвалидов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оздание центра обработки данных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троительство газовых котельных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троительство водозабора «Южный»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51" y="1636719"/>
            <a:ext cx="3711216" cy="25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79" y="4244388"/>
            <a:ext cx="4110888" cy="236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39472"/>
            <a:ext cx="75232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latin typeface="Arial Black" panose="020B0A04020102020204" pitchFamily="34" charset="0"/>
              </a:rPr>
              <a:t>Основные параметры </a:t>
            </a:r>
            <a:r>
              <a:rPr lang="ru-RU" sz="3000" dirty="0" smtClean="0">
                <a:latin typeface="Arial Black" panose="020B0A04020102020204" pitchFamily="34" charset="0"/>
              </a:rPr>
              <a:t>облигаций 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pic>
        <p:nvPicPr>
          <p:cNvPr id="3078" name="Picture 6" descr="C:\Users\press.FIN\Desktop\qr-co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90682" y="5307884"/>
            <a:ext cx="24833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Black" panose="020B0A04020102020204" pitchFamily="34" charset="0"/>
              </a:rPr>
              <a:t>Узнать</a:t>
            </a:r>
            <a:endParaRPr lang="ru-RU" sz="1700" dirty="0" smtClean="0"/>
          </a:p>
          <a:p>
            <a:r>
              <a:rPr lang="ru-RU" sz="1700" dirty="0" smtClean="0"/>
              <a:t>подробнее на сайте</a:t>
            </a:r>
          </a:p>
          <a:p>
            <a:r>
              <a:rPr lang="ru-RU" sz="1700" dirty="0" smtClean="0"/>
              <a:t>министерства финансов</a:t>
            </a:r>
          </a:p>
          <a:p>
            <a:r>
              <a:rPr lang="ru-RU" sz="1700" dirty="0" smtClean="0"/>
              <a:t>Амурской области</a:t>
            </a:r>
            <a:endParaRPr lang="ru-RU" sz="17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42378"/>
              </p:ext>
            </p:extLst>
          </p:nvPr>
        </p:nvGraphicFramePr>
        <p:xfrm>
          <a:off x="611560" y="1779227"/>
          <a:ext cx="8082775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0367"/>
                <a:gridCol w="3672408"/>
              </a:tblGrid>
              <a:tr h="370840">
                <a:tc>
                  <a:txBody>
                    <a:bodyPr/>
                    <a:lstStyle/>
                    <a:p>
                      <a:pPr marL="179705"/>
                      <a:r>
                        <a:rPr lang="ru-RU" sz="3200" dirty="0" smtClean="0"/>
                        <a:t>ПРОЦЕНТНАЯ СТАВКА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15,79 %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9705"/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ПЕРИОД ПРОДАЖИ</a:t>
                      </a:r>
                      <a:endParaRPr lang="ru-RU" sz="3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 23.09.</a:t>
                      </a:r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2025 г </a:t>
                      </a:r>
                    </a:p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 26.12.2025 г</a:t>
                      </a:r>
                      <a:endParaRPr lang="ru-RU" sz="3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1861" y="1242616"/>
            <a:ext cx="4029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КЛЮЧЕВЫЕ ПАРАМЕТРЫ:</a:t>
            </a:r>
            <a:endParaRPr lang="ru-RU" sz="28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2996"/>
              </p:ext>
            </p:extLst>
          </p:nvPr>
        </p:nvGraphicFramePr>
        <p:xfrm>
          <a:off x="3203848" y="3573016"/>
          <a:ext cx="5472608" cy="201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969"/>
                <a:gridCol w="2389639"/>
              </a:tblGrid>
              <a:tr h="602292">
                <a:tc>
                  <a:txBody>
                    <a:bodyPr/>
                    <a:lstStyle/>
                    <a:p>
                      <a:pPr algn="r"/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НОМИНАЛ</a:t>
                      </a:r>
                      <a:r>
                        <a:rPr lang="ru-RU" sz="2600" b="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1 000 рублей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30284">
                <a:tc>
                  <a:txBody>
                    <a:bodyPr/>
                    <a:lstStyle/>
                    <a:p>
                      <a:pPr algn="r"/>
                      <a:r>
                        <a:rPr lang="ru-RU" sz="2600" b="0" dirty="0" smtClean="0"/>
                        <a:t>СРОК ОБРАЩЕНИЯ:</a:t>
                      </a:r>
                      <a:endParaRPr lang="ru-RU" sz="2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/>
                        <a:t>2 года</a:t>
                      </a:r>
                      <a:endParaRPr lang="ru-RU" sz="2600" b="1" dirty="0"/>
                    </a:p>
                  </a:txBody>
                  <a:tcPr>
                    <a:noFill/>
                  </a:tcPr>
                </a:tc>
              </a:tr>
              <a:tr h="530284">
                <a:tc>
                  <a:txBody>
                    <a:bodyPr/>
                    <a:lstStyle/>
                    <a:p>
                      <a:pPr algn="r"/>
                      <a:r>
                        <a:rPr lang="ru-RU" sz="2600" b="0" dirty="0" smtClean="0"/>
                        <a:t>ПЕРИОД ВЫКУПА:</a:t>
                      </a:r>
                      <a:endParaRPr lang="ru-RU" sz="2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b="1" dirty="0" smtClean="0"/>
                        <a:t>19.01.2026 г</a:t>
                      </a:r>
                      <a:r>
                        <a:rPr lang="ru-RU" sz="2600" b="1" baseline="0" dirty="0" smtClean="0"/>
                        <a:t> </a:t>
                      </a:r>
                    </a:p>
                    <a:p>
                      <a:r>
                        <a:rPr lang="ru-RU" sz="2600" b="1" dirty="0" smtClean="0"/>
                        <a:t>31.08.2027 г</a:t>
                      </a:r>
                      <a:endParaRPr lang="ru-RU" sz="26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523" y="548679"/>
            <a:ext cx="794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Расчет дохода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2523" y="3861048"/>
            <a:ext cx="6377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Квартальный доход:</a:t>
            </a:r>
          </a:p>
          <a:p>
            <a:endParaRPr lang="ru-RU" sz="1000" dirty="0"/>
          </a:p>
          <a:p>
            <a:r>
              <a:rPr lang="ru-RU" sz="2400" dirty="0"/>
              <a:t>50 000 × </a:t>
            </a:r>
            <a:r>
              <a:rPr lang="ru-RU" sz="2400" dirty="0" smtClean="0"/>
              <a:t>15,79% </a:t>
            </a:r>
            <a:r>
              <a:rPr lang="ru-RU" sz="2400" dirty="0"/>
              <a:t>× 91 / 365 = </a:t>
            </a:r>
            <a:r>
              <a:rPr lang="ru-RU" sz="2400" b="1" dirty="0"/>
              <a:t>1 </a:t>
            </a:r>
            <a:r>
              <a:rPr lang="ru-RU" sz="2400" b="1" dirty="0" smtClean="0"/>
              <a:t>968,34 </a:t>
            </a:r>
            <a:r>
              <a:rPr lang="ru-RU" sz="2400" dirty="0"/>
              <a:t>руб</a:t>
            </a:r>
            <a:r>
              <a:rPr lang="ru-RU" sz="2400" dirty="0" smtClean="0"/>
              <a:t>.</a:t>
            </a:r>
          </a:p>
          <a:p>
            <a:endParaRPr lang="ru-RU" sz="1000" dirty="0"/>
          </a:p>
          <a:p>
            <a:r>
              <a:rPr lang="ru-RU" sz="2400" dirty="0" smtClean="0"/>
              <a:t>После </a:t>
            </a:r>
            <a:r>
              <a:rPr lang="ru-RU" sz="2400" dirty="0"/>
              <a:t>НДФЛ 13% = </a:t>
            </a:r>
            <a:r>
              <a:rPr lang="ru-RU" sz="2400" b="1" dirty="0"/>
              <a:t>1 </a:t>
            </a:r>
            <a:r>
              <a:rPr lang="ru-RU" sz="2400" b="1" dirty="0" smtClean="0"/>
              <a:t>712,46 </a:t>
            </a:r>
            <a:r>
              <a:rPr lang="ru-RU" sz="2400" b="1" dirty="0"/>
              <a:t>руб. </a:t>
            </a:r>
            <a:r>
              <a:rPr lang="ru-RU" sz="2400" dirty="0"/>
              <a:t>чистого дохода.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6189" y="2780928"/>
            <a:ext cx="375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Ставка купона</a:t>
            </a:r>
            <a:r>
              <a:rPr lang="ru-RU" sz="2800" dirty="0"/>
              <a:t>:</a:t>
            </a:r>
            <a:r>
              <a:rPr lang="ru-RU" sz="2800" b="1" dirty="0" smtClean="0"/>
              <a:t> 15,79 %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" y="1484784"/>
            <a:ext cx="212111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5556"/>
            <a:ext cx="1644803" cy="15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36462" y="2329716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Исходная сумма: 50 000 руб.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513" y="4375686"/>
            <a:ext cx="2384429" cy="183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47" y="536641"/>
            <a:ext cx="700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Процесс покупки облигаций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7" y="1686052"/>
            <a:ext cx="157863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637" y="283638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Вход на сайт министерства финансов Амурской области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https://fin.amurobl.ru/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357" y="357976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Автоматическое перенаправление на платформу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Финуслуги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66" y="2389583"/>
            <a:ext cx="1605391" cy="111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48" y="2940076"/>
            <a:ext cx="1199862" cy="124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21573" y="4218021"/>
            <a:ext cx="183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Авторизация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6828" y="454363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Пополнение баланса через СБП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218" y="3400227"/>
            <a:ext cx="1383387" cy="108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Соединительная линия уступом 13"/>
          <p:cNvCxnSpPr/>
          <p:nvPr/>
        </p:nvCxnSpPr>
        <p:spPr>
          <a:xfrm>
            <a:off x="1979712" y="2514144"/>
            <a:ext cx="715824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4463661" y="3251885"/>
            <a:ext cx="715824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>
            <a:off x="6439081" y="3810601"/>
            <a:ext cx="715824" cy="5040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86" y="4629534"/>
            <a:ext cx="24257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08386" y="5634366"/>
            <a:ext cx="210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Black" panose="020B0A04020102020204" pitchFamily="34" charset="0"/>
              </a:rPr>
              <a:t>5. Станьте инвестором региона ! </a:t>
            </a:r>
            <a:endParaRPr lang="ru-RU" sz="1200" b="1" dirty="0">
              <a:latin typeface="Arial Black" panose="020B0A040201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21" y="2382623"/>
            <a:ext cx="656872" cy="63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86" y="1963046"/>
            <a:ext cx="783566" cy="42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863164"/>
            <a:ext cx="1041650" cy="53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84" y="1395580"/>
            <a:ext cx="462846" cy="6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9347" y="536641"/>
            <a:ext cx="700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Контактная информация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11614"/>
            <a:ext cx="1033505" cy="11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407157"/>
            <a:ext cx="421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ОФИЦИАЛЬНЫЕ РЕСУРСЫ: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1930377"/>
            <a:ext cx="6499511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Сайт министерства финансов 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smtClean="0"/>
              <a:t>fin.amurobl.ru</a:t>
            </a:r>
            <a:endParaRPr lang="ru-RU" sz="2400" dirty="0" smtClean="0"/>
          </a:p>
          <a:p>
            <a:endParaRPr lang="ru-RU" sz="1050" dirty="0" smtClean="0"/>
          </a:p>
          <a:p>
            <a:r>
              <a:rPr lang="ru-RU" sz="2400" b="1" dirty="0" smtClean="0"/>
              <a:t>Раздел «Народные облигации» </a:t>
            </a:r>
            <a:r>
              <a:rPr lang="en-US" sz="2400" dirty="0"/>
              <a:t>https://</a:t>
            </a:r>
            <a:r>
              <a:rPr lang="en-US" sz="2400" dirty="0" smtClean="0"/>
              <a:t>fin.amurobl.ru/pages/narodnye-obligatsii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95" y="4545122"/>
            <a:ext cx="1510283" cy="151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465522" y="4730878"/>
            <a:ext cx="24833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Black" panose="020B0A04020102020204" pitchFamily="34" charset="0"/>
              </a:rPr>
              <a:t>Узнать</a:t>
            </a:r>
            <a:endParaRPr lang="ru-RU" sz="1700" dirty="0" smtClean="0"/>
          </a:p>
          <a:p>
            <a:r>
              <a:rPr lang="ru-RU" sz="1700" dirty="0" smtClean="0"/>
              <a:t>подробнее на сайте</a:t>
            </a:r>
          </a:p>
          <a:p>
            <a:r>
              <a:rPr lang="ru-RU" sz="1700" dirty="0" smtClean="0"/>
              <a:t>министерства финансов</a:t>
            </a:r>
          </a:p>
          <a:p>
            <a:r>
              <a:rPr lang="ru-RU" sz="1700" dirty="0" smtClean="0"/>
              <a:t>Амурской области</a:t>
            </a:r>
            <a:endParaRPr lang="ru-RU" sz="17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7" y="4472172"/>
            <a:ext cx="1604768" cy="160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123728" y="4861682"/>
            <a:ext cx="24833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 Black" panose="020B0A04020102020204" pitchFamily="34" charset="0"/>
              </a:rPr>
              <a:t>Купить</a:t>
            </a:r>
            <a:endParaRPr lang="ru-RU" sz="1700" dirty="0" smtClean="0"/>
          </a:p>
          <a:p>
            <a:r>
              <a:rPr lang="ru-RU" sz="1700" dirty="0" smtClean="0"/>
              <a:t>на сайте минфина Амурской области</a:t>
            </a:r>
            <a:endParaRPr lang="ru-RU" sz="17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476732" cy="155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273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Народные облигации Амурской области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Горских Э.Э.</dc:creator>
  <cp:lastModifiedBy>Метелкина В. Н.</cp:lastModifiedBy>
  <cp:revision>52</cp:revision>
  <dcterms:created xsi:type="dcterms:W3CDTF">2025-09-08T01:21:00Z</dcterms:created>
  <dcterms:modified xsi:type="dcterms:W3CDTF">2025-09-24T02:16:48Z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F55F54A75C8547B7B409B180C31BCBB6_13</vt:lpwstr>
  </property>
  <property fmtid="{D5CDD505-2E9C-101B-9397-08002B2CF9AE}" pid="3" name="KSOProductBuildVer">
    <vt:lpwstr>1049-12.2.0.22549</vt:lpwstr>
  </property>
</Properties>
</file>