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7" r:id="rId4"/>
    <p:sldId id="259" r:id="rId5"/>
    <p:sldId id="279" r:id="rId6"/>
    <p:sldId id="280" r:id="rId7"/>
    <p:sldId id="281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8">
          <p15:clr>
            <a:srgbClr val="A4A3A4"/>
          </p15:clr>
        </p15:guide>
        <p15:guide id="2" pos="19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0" autoAdjust="0"/>
  </p:normalViewPr>
  <p:slideViewPr>
    <p:cSldViewPr showGuides="1">
      <p:cViewPr varScale="1">
        <p:scale>
          <a:sx n="148" d="100"/>
          <a:sy n="148" d="100"/>
        </p:scale>
        <p:origin x="534" y="78"/>
      </p:cViewPr>
      <p:guideLst>
        <p:guide orient="horz" pos="3208"/>
        <p:guide pos="1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5D47E-AA19-439D-86F6-8F10F6724D9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1086-6F08-43BE-960F-3B66296C5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9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51086-6F08-43BE-960F-3B66296C55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3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51086-6F08-43BE-960F-3B66296C55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4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ECED-D454-49A4-9D27-7B5EF8D11E13}" type="datetime1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7A89-E453-4FD4-98E5-52737AF2D3E2}" type="datetime1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3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4DC-1415-41AB-A698-BBCE39AFDA57}" type="datetime1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6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1EF3-BB23-4F78-A293-4BA43F0EA18C}" type="datetime1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6912" y="4876006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AB22F1-8294-424E-871D-40F84876A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4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DAEE-9D7A-4E3C-A23C-148DD7FCE54A}" type="datetime1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3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4EED-AB22-4B97-ACED-51CF96E37756}" type="datetime1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2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E0F-03D7-4C1D-9E17-71C257DAE5DA}" type="datetime1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8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39E3-2B74-4FA1-9ACC-62315ADF8921}" type="datetime1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3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4ACC-B8D8-4DDE-8929-825AD0A00574}" type="datetime1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6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210B-F1F5-4036-994B-AAA898E38291}" type="datetime1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E211-1BBB-4735-B0F7-66662A15463F}" type="datetime1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C687-E5B0-464F-86FF-C9C8D4C45CD9}" type="datetime1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B22F1-8294-424E-871D-40F84876A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еклама моя\МПРИА\ПРЕЗЕНТАЦИИ\заготовки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84" b="7384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3004" y="1419622"/>
            <a:ext cx="4355977" cy="936104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003" y="2571750"/>
            <a:ext cx="4355976" cy="2539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-216024" y="2563975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Averta CY Bold"/>
              </a:rPr>
              <a:t>АДМИНИСТРАЦИЯ ГОРОДА БЛАГОВЕЩЕНСКА</a:t>
            </a:r>
            <a:endParaRPr lang="ru-RU" sz="12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300" y="4642006"/>
            <a:ext cx="1907703" cy="234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308304" y="4642006"/>
            <a:ext cx="1872208" cy="2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100" b="1" dirty="0">
                <a:solidFill>
                  <a:srgbClr val="002060"/>
                </a:solidFill>
                <a:latin typeface="Averta CY Bold" pitchFamily="50" charset="-52"/>
              </a:rPr>
              <a:t>БЛАГОВЕЩЕНСК  </a:t>
            </a:r>
            <a:r>
              <a:rPr lang="ru-RU" altLang="ru-RU" sz="1100" b="1" dirty="0" smtClean="0">
                <a:solidFill>
                  <a:srgbClr val="002060"/>
                </a:solidFill>
                <a:latin typeface="Averta CY Bold" pitchFamily="50" charset="-52"/>
              </a:rPr>
              <a:t>2023</a:t>
            </a:r>
            <a:endParaRPr lang="ru-RU" altLang="ru-RU" sz="1100" b="1" dirty="0">
              <a:solidFill>
                <a:srgbClr val="002060"/>
              </a:solidFill>
              <a:latin typeface="Averta CY Bold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48" y="159528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КЛЮЧЕВЫЕ АСПЕКТЫ</a:t>
            </a:r>
            <a:r>
              <a:rPr lang="ru-RU" sz="1600" b="1" dirty="0">
                <a:solidFill>
                  <a:schemeClr val="bg1"/>
                </a:solidFill>
                <a:latin typeface="Averta CY Bold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ЗАКЛЮЧЕНИЯ ОФСЕТНОГО КОНТРАКТА</a:t>
            </a:r>
            <a:endParaRPr lang="ru-RU" sz="1600" b="1" dirty="0">
              <a:solidFill>
                <a:schemeClr val="bg1"/>
              </a:solidFill>
              <a:latin typeface="Averta CY Bold"/>
            </a:endParaRPr>
          </a:p>
        </p:txBody>
      </p:sp>
    </p:spTree>
    <p:extLst>
      <p:ext uri="{BB962C8B-B14F-4D97-AF65-F5344CB8AC3E}">
        <p14:creationId xmlns:p14="http://schemas.microsoft.com/office/powerpoint/2010/main" val="2880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"/>
            <a:ext cx="226774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5" y="-20538"/>
            <a:ext cx="23453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  <a:latin typeface="Averta CY Bold"/>
              </a:rPr>
              <a:t>МОДЕЛЬ ОФСЕТНОГО КОНТРАКТА</a:t>
            </a:r>
            <a:endParaRPr lang="ru-RU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08176" y="4874463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64288" y="4874464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876256" y="4823421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1" r="1"/>
          <a:stretch/>
        </p:blipFill>
        <p:spPr bwMode="auto">
          <a:xfrm>
            <a:off x="8532440" y="0"/>
            <a:ext cx="614752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Номер слайда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2</a:t>
            </a:fld>
            <a:endParaRPr lang="ru-RU"/>
          </a:p>
        </p:txBody>
      </p:sp>
      <p:pic>
        <p:nvPicPr>
          <p:cNvPr id="13" name="Рисунок 12" descr="https://1gzakaz.ru/system/content/image/226/1/-35420230/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 bwMode="auto">
          <a:xfrm>
            <a:off x="2475600" y="249291"/>
            <a:ext cx="5632424" cy="4574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1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2627784" y="289584"/>
            <a:ext cx="4752528" cy="625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280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5" y="51471"/>
            <a:ext cx="2345300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ПРЕИМУЩЕСТВА ДЛЯ ИНВЕСТОРА</a:t>
            </a:r>
            <a:endParaRPr 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7469" y="102512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03581" y="102513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228184" y="5147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r="2"/>
          <a:stretch/>
        </p:blipFill>
        <p:spPr bwMode="auto">
          <a:xfrm>
            <a:off x="7481117" y="0"/>
            <a:ext cx="1662883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Номер слайда 1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3</a:t>
            </a:fld>
            <a:endParaRPr lang="ru-RU"/>
          </a:p>
        </p:txBody>
      </p:sp>
      <p:grpSp>
        <p:nvGrpSpPr>
          <p:cNvPr id="72" name="Группа 71"/>
          <p:cNvGrpSpPr>
            <a:grpSpLocks noChangeAspect="1"/>
          </p:cNvGrpSpPr>
          <p:nvPr/>
        </p:nvGrpSpPr>
        <p:grpSpPr>
          <a:xfrm rot="5400000">
            <a:off x="4866037" y="1032983"/>
            <a:ext cx="198818" cy="108000"/>
            <a:chOff x="5337903" y="2715766"/>
            <a:chExt cx="530241" cy="288032"/>
          </a:xfrm>
        </p:grpSpPr>
        <p:sp>
          <p:nvSpPr>
            <p:cNvPr id="73" name="Нашивка 72"/>
            <p:cNvSpPr>
              <a:spLocks noChangeAspect="1"/>
            </p:cNvSpPr>
            <p:nvPr/>
          </p:nvSpPr>
          <p:spPr>
            <a:xfrm>
              <a:off x="5337903" y="2715798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4" name="Нашивка 73"/>
            <p:cNvSpPr>
              <a:spLocks noChangeAspect="1"/>
            </p:cNvSpPr>
            <p:nvPr/>
          </p:nvSpPr>
          <p:spPr>
            <a:xfrm>
              <a:off x="5553927" y="2715766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>
            <a:grpSpLocks noChangeAspect="1"/>
          </p:cNvGrpSpPr>
          <p:nvPr/>
        </p:nvGrpSpPr>
        <p:grpSpPr>
          <a:xfrm rot="5400000">
            <a:off x="4893475" y="3075735"/>
            <a:ext cx="198818" cy="108000"/>
            <a:chOff x="5337903" y="2715766"/>
            <a:chExt cx="530241" cy="288032"/>
          </a:xfrm>
        </p:grpSpPr>
        <p:sp>
          <p:nvSpPr>
            <p:cNvPr id="86" name="Нашивка 85"/>
            <p:cNvSpPr>
              <a:spLocks noChangeAspect="1"/>
            </p:cNvSpPr>
            <p:nvPr/>
          </p:nvSpPr>
          <p:spPr>
            <a:xfrm>
              <a:off x="5337903" y="2715798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7" name="Нашивка 86"/>
            <p:cNvSpPr>
              <a:spLocks noChangeAspect="1"/>
            </p:cNvSpPr>
            <p:nvPr/>
          </p:nvSpPr>
          <p:spPr>
            <a:xfrm>
              <a:off x="5553927" y="2715766"/>
              <a:ext cx="314217" cy="288000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2452804" y="1275256"/>
            <a:ext cx="502831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В СВЯЗИ С ТЕМ, ЧТО 44-ФЗ ЗАКРЕПЛЯЕТ УВЕЛИЧЕННЫЙ СРОК, НА КОТОРЫЙ ЗАКЛЮЧАЕТСЯ ОФСЕТНЫЙ КОНТРАКТ, ИНВЕСТОР ПОЛУЧАЕТ ДОЛГОСРОЧНЫЙ РЫНОК СБЫТА ПРОДУКЦИИ.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287479" y="387131"/>
            <a:ext cx="5023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ГАРАНТИРОВАННЫЙ ДОЛГОСРОЧНЫЙ СПРОС НА ПРОИЗВОДИМУЮ ПРОДУКЦИЮ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2627784" y="2261009"/>
            <a:ext cx="4752528" cy="697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627783" y="2309782"/>
            <a:ext cx="48119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СТАТУС ЕДИНСТВЕННОГО ПОСТАВЩИКА В СЛУЧАЕ УСПЕШНОЙ РЕАЛИЗАЦИИ ИНВЕСТИЦИОННОГО ЭТАПА ОФСЕТНОГО КОНТРАКТА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458739" y="3363838"/>
            <a:ext cx="502831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 smtClean="0">
                <a:solidFill>
                  <a:srgbClr val="002060"/>
                </a:solidFill>
                <a:latin typeface="Averta CY Bold"/>
              </a:rPr>
              <a:t>ДАННЫЙ СТАТУС ПОЗВОЛЯЕТ ИНЫМ ПОТЕНЦИАЛЬНЫМ ЗАКАЗЧИКАМ, РАСПОЛОЖЕННЫМ НА ТЕРРИТОРИИ ТОГО ЖЕ СУБЪЕКТА РОССИЙСКОЙ ФЕДЕРАЦИИ, ЧТО И РЕАЛИЗУЕМЫЙ ПРОЕКТ, ЗАКЛЮЧАТЬ ГОСУДАРСТВЕННЫЕ (МУНИЦИПАЛЬНЫЕ) КОНТРАКТЫ НА ПОСТАВКУ ПРОИЗВОДИМОГО ТОВАРА, МИНУЯ КОНКУРСНЫЕ ПРОЦЕДУРЫ ОПРЕДЕЛЕНИЯ ПОСТАВЩИКА.</a:t>
            </a:r>
          </a:p>
        </p:txBody>
      </p:sp>
      <p:pic>
        <p:nvPicPr>
          <p:cNvPr id="95" name="Picture 1" descr="C:\Users\user\Desktop\реклама моя\МПРИА\ПРЕЗЕНТАЦИИ\ремонт фасадов 2\currency-rouble-icons-professional-pixel-260nw-614877518.jp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11349" r="57021" b="50000"/>
          <a:stretch/>
        </p:blipFill>
        <p:spPr bwMode="auto">
          <a:xfrm>
            <a:off x="2524356" y="282512"/>
            <a:ext cx="454859" cy="6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02" y="3973115"/>
            <a:ext cx="925670" cy="93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2804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5" y="51470"/>
            <a:ext cx="2345300" cy="12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ОБЯЗАТЕЛЬНЫЕ УСЛОВИЯ ОФСЕТНОГО КОНТРАКТА</a:t>
            </a:r>
            <a:endParaRPr 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7469" y="102512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03581" y="102513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228184" y="5147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1" r="1"/>
          <a:stretch/>
        </p:blipFill>
        <p:spPr bwMode="auto">
          <a:xfrm>
            <a:off x="8362188" y="0"/>
            <a:ext cx="781812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600964" y="198553"/>
            <a:ext cx="56886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ПРЕДМЕТ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ИНВЕСТИЦИОННЫЕ ОБЯЗАТЕЛЬСТВА ПОСТАВЩИКА-ИНВЕСТОРА</a:t>
            </a:r>
            <a:endParaRPr lang="ru-RU" sz="9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ПОСТАВКА ТОВАРА ПОСТАВЩИКОМ-ИНВЕСТОРОМ /ОКАЗАНИЕ УСЛУГИ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ЗАКУПКА ТОВАРА/УСЛУГИ ЗАКАЗЧИКОМ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ВКЛЮЧЕНИЕ ПОСТАВЩИКА-ИНВЕСТОРА В РЕЕСТР ЕДИНСТВЕННЫХ ПОСТАВЩИКОВ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Averta CY Bold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МИНИМАЛЬНЫЙ ОБЪЕМ ИНВЕСТИЦИЙ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>
                <a:solidFill>
                  <a:srgbClr val="002060"/>
                </a:solidFill>
                <a:latin typeface="Averta CY Bold"/>
              </a:rPr>
              <a:t>ДЛЯ ОДНОГО ЗАКАЗЧИКА – 100 МЛН РУБ</a:t>
            </a: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ПРИ СОВМЕСТНОМ КОНКУРСЕ – 400 МЛН РУБ.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Averta CY Bold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ЦЕНА КОНТРАКТА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ОПРЕДЕЛЯЕТСЯ ПО РЕЗУЛЬТАТАМ КОНКУРСА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Averta CY Bold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НМЦК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ПРОВОДЯТ ПО ОБЩИМ ПРАВИЛАМ СТАТЬИ 22 ЗАКОНА № 44-ФЗ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ПРЕИМУЩЕСТВЕННЫЙ МЕТОД – МЕТОД СОПОСТАВИМЫХ РЫНОЧНЫХ ЦЕН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ОРГАНЫ ВЛАСТИ МОГУТ УСТАНОВИТЬ ПОРЯДОК ОПРЕДЕЛЕНИЯ И ОБОСНОВАНИЯ НАЧАЛЬНОЙ (МАКСИМАЛЬНОЙ) ЦЕНЫ КОНТРАКТА, ПРЕДУСМАТРИВАЮЩЕГО ВСТРЕЧНЫЕ ИНВЕСТИЦИОННЫЕ ОБЯЗАТЕЛЬСТВА ПОСТАВЩИКА-ИНВЕСТОРА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>
              <a:solidFill>
                <a:srgbClr val="002060"/>
              </a:solidFill>
              <a:latin typeface="Averta CY Bold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МАКСИМАЛЬНЫЙ СРОК ДЕЙСТВИЯ КОНТРАКТА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10 ЛЕТ, В КОТОРЫЙ ВКЛЮЧАЕТСЯ ТАКЖЕ ЭТАП СОЗДАНИЯ, МОДЕРНИЗАЦИИ И (ИЛИ) ОСВОЕНИЯ ПРОИЗВОДСТВА ТОВАРА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900" dirty="0" smtClean="0">
              <a:solidFill>
                <a:srgbClr val="002060"/>
              </a:solidFill>
              <a:latin typeface="Averta CY Bold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ЛИЦО, ВЫСТУПАЮЩЕЕ В КАЧЕСТВЕ ПОСТАВЩИКА-ИНВЕСТОРА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ТОЛЬКО РОССИЙСКОЕ ЮРИДИЧЕСКОЕ ЛИЦО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900" dirty="0" smtClean="0">
              <a:solidFill>
                <a:srgbClr val="002060"/>
              </a:solidFill>
              <a:latin typeface="Averta CY Bold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МЕСТО ПРОИСХОЖДЕНИЯ ПРОИЗВОДИМОГО ТОВАРА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ТОЛЬКО РОССИЙСКАЯ ФЕДЕРАЦИЯ. ТОВАР, ДОЛЖЕН СООТВЕТСТВОВАТЬ КРИТЕРИЯМ ПОДТВЕРЖДЕНИЯ ПРОИЗВОДСТВА ПРОМЫШЛЕННОЙ ПРОДУКЦИИ НА ТЕРРИТОРИИ РОССИИ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D:\Desktop\aeh42op3C9mCsEhb_GvhpI6h_inMgXNxzhyNtWEdQ_PsHojMeq3msFZP0h_mNCVsWh90No5tCtc8Rr8b4ILtl6U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37" y="1059582"/>
            <a:ext cx="1110757" cy="14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4171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15131" y="102512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71243" y="102513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372200" y="5147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23478"/>
            <a:ext cx="2304256" cy="322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ДОПОЛНИТЕЛЬНЫЕ ТРЕБОВАНИЯ ДЛЯ УЧАСТНИКОВ ОФСЕТНЫХ КОНТРАКТОВ</a:t>
            </a:r>
            <a:endParaRPr lang="ru-RU" altLang="ru-RU" sz="1600" b="1" dirty="0">
              <a:solidFill>
                <a:schemeClr val="bg1"/>
              </a:solidFill>
              <a:latin typeface="Averta CY Bold"/>
            </a:endParaRPr>
          </a:p>
        </p:txBody>
      </p:sp>
      <p:pic>
        <p:nvPicPr>
          <p:cNvPr id="1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r="33130"/>
          <a:stretch/>
        </p:blipFill>
        <p:spPr bwMode="auto">
          <a:xfrm>
            <a:off x="8352000" y="0"/>
            <a:ext cx="812609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46912" y="4856838"/>
            <a:ext cx="2133600" cy="273844"/>
          </a:xfrm>
        </p:spPr>
        <p:txBody>
          <a:bodyPr/>
          <a:lstStyle/>
          <a:p>
            <a:fld id="{C0AB22F1-8294-424E-871D-40F84876A9AB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03128"/>
              </p:ext>
            </p:extLst>
          </p:nvPr>
        </p:nvGraphicFramePr>
        <p:xfrm>
          <a:off x="2627784" y="318538"/>
          <a:ext cx="5616624" cy="436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ДОПОЛНИТЕЛЬНЫЕ ТРЕБОВАНИЯ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verta CY Bold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ПОДТВЕРЖДАЮЩИЕ ДОКУМЕНТЫ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verta CY Bold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marL="7112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50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ОПЫТ ЗА ПОСЛЕДНИЕ ПЯТЬ ЛЕТ ДО ДАТЫ ПОДАЧИ ЗАЯВКИ: УЧАСТНИК ИСПОЛНИЛ ОФСЕТНЫЙ КОНТРАКТ ПО</a:t>
                      </a:r>
                      <a:r>
                        <a:rPr lang="ru-RU" sz="950" u="none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 ЗАКОНУ № 44-ФЗ ИЛИ ОФСЕТНЫЙ ДОГОВОР ПО ЗАКОНУ № 223-ФЗ.</a:t>
                      </a:r>
                    </a:p>
                    <a:p>
                      <a:pPr marL="7112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50" i="1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ИЛИ:</a:t>
                      </a:r>
                    </a:p>
                    <a:p>
                      <a:pPr marL="7112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50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СУММА ВЫРУЧКИ ПО КОНТРАКТУ ИЛИ ДОГОВОРУ – НЕ МЕНЕЕ 10 ПРОЦЕНТОВ ОТ НМЦК (ОБЩАЯ СУММА ВЫРУЧКИ ЗА ПЯТЬ ЛЕТ ДО ДАТЫ ПОДАЧИ ЗАЯВКИ С УЧЕТОМ ПРАВОПРЕЕМСТВА).</a:t>
                      </a:r>
                    </a:p>
                    <a:p>
                      <a:pPr marL="7112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50" i="1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ИЛИ:</a:t>
                      </a:r>
                    </a:p>
                    <a:p>
                      <a:pPr marL="71120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50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ОБЪЕМ ЗАВЕРШЕННЫХ КАПИТАЛЬНЫХ ВЛОЖЕНИЙ – НЕ МЕНЕЕ 10 ПРОЦЕНТОВ МИНИМАЛЬНОГО ОБЪЕМА ИНВЕСТИЦИЙ, КОТОРЫЕ ВКЛАДЫВАЕТ УЧАСТНИК ЗАКУПКИ (ОБЩИЙ ОБЪЕМ КАПВЛОЖЕНИЙ В ПРИОБРЕТЕНИЕ, СОЗДАНИЕ ОБЪЕКТОВ ОСНОВНЫХ СРЕДСТВ ЗА ПЯТЬ ЛЕТ ДО ДАТЫ ПОДАЧИ ЗАЯВКИ С УЧЕТОМ ПРАВОПРЕЕМСТВА)</a:t>
                      </a:r>
                      <a:endParaRPr lang="ru-RU" sz="950" kern="1200" dirty="0">
                        <a:solidFill>
                          <a:srgbClr val="002060"/>
                        </a:solidFill>
                        <a:latin typeface="Averta CY Bold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ru-RU" sz="950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ИСПОЛНЕННЫЙ ДОГОВОР;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ru-RU" sz="950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АКТ ПРИЕМКИ;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ru-RU" sz="950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НАЛОГОВАЯ ДЕКЛАРАЦИЯ ПО НАЛОГУ НА ПРИБЫЛЬ ОРГАНИЗАЦИЙ;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ru-RU" sz="950" kern="1200" dirty="0" smtClean="0">
                          <a:solidFill>
                            <a:srgbClr val="002060"/>
                          </a:solidFill>
                          <a:latin typeface="Averta CY Bold"/>
                          <a:ea typeface="+mn-ea"/>
                          <a:cs typeface="+mn-cs"/>
                        </a:rPr>
                        <a:t>ГОДОВАЯ БУХГАЛТЕРСКАЯ, ФИНАНСОВАЯ ОТЧЕТНОСТЬ</a:t>
                      </a:r>
                      <a:endParaRPr lang="ru-RU" sz="950" kern="1200" dirty="0">
                        <a:solidFill>
                          <a:srgbClr val="002060"/>
                        </a:solidFill>
                        <a:latin typeface="Averta CY Bold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9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002" y="180000"/>
            <a:ext cx="8768975" cy="478800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4171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15131" y="102512"/>
            <a:ext cx="86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71243" y="102513"/>
            <a:ext cx="936104" cy="187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" b="1" dirty="0">
                <a:solidFill>
                  <a:srgbClr val="002060"/>
                </a:solidFill>
                <a:latin typeface="Averta CY Bold"/>
              </a:rPr>
              <a:t>БЛАГОВЕЩЕНСК </a:t>
            </a:r>
            <a:r>
              <a:rPr lang="ru-RU" sz="600" b="1" dirty="0" smtClean="0">
                <a:solidFill>
                  <a:srgbClr val="002060"/>
                </a:solidFill>
                <a:latin typeface="Averta CY Bold"/>
              </a:rPr>
              <a:t>2023</a:t>
            </a:r>
            <a:endParaRPr lang="ru-RU" sz="600" dirty="0">
              <a:solidFill>
                <a:srgbClr val="00206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5743" r="9145" b="25424"/>
          <a:stretch/>
        </p:blipFill>
        <p:spPr bwMode="auto">
          <a:xfrm>
            <a:off x="6372200" y="51470"/>
            <a:ext cx="275397" cy="2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23478"/>
            <a:ext cx="2155974" cy="322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 smtClean="0">
                <a:solidFill>
                  <a:schemeClr val="bg1"/>
                </a:solidFill>
                <a:latin typeface="Averta CY Bold"/>
              </a:rPr>
              <a:t>РИСКИ В ОФСЕТНЫХ КОНТРАКТАХ</a:t>
            </a:r>
            <a:endParaRPr lang="ru-RU" altLang="ru-RU" sz="1600" b="1" dirty="0">
              <a:solidFill>
                <a:schemeClr val="bg1"/>
              </a:solidFill>
              <a:latin typeface="Averta CY 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74519"/>
            <a:ext cx="4752528" cy="268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4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0" r="33130"/>
          <a:stretch/>
        </p:blipFill>
        <p:spPr bwMode="auto">
          <a:xfrm>
            <a:off x="8352000" y="0"/>
            <a:ext cx="812609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22F1-8294-424E-871D-40F84876A9AB}" type="slidenum">
              <a:rPr lang="ru-RU" smtClean="0"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2206115"/>
            <a:ext cx="44644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РИСКИ ДЛЯ ЗАКАЗЧИКА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ВОЗМОЖНОЕ </a:t>
            </a:r>
            <a:r>
              <a:rPr lang="ru-RU" sz="900" dirty="0">
                <a:solidFill>
                  <a:srgbClr val="002060"/>
                </a:solidFill>
                <a:latin typeface="Averta CY Bold"/>
              </a:rPr>
              <a:t>РАСТОРЖЕНИЕ </a:t>
            </a: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КОНТРАКТА, </a:t>
            </a:r>
            <a:r>
              <a:rPr lang="ru-RU" sz="900" dirty="0">
                <a:solidFill>
                  <a:srgbClr val="002060"/>
                </a:solidFill>
                <a:latin typeface="Averta CY Bold"/>
              </a:rPr>
              <a:t>В ТОМ ЧИСЛЕ ПО ПРИЧИНАМ УМЕНЬШЕНИЯ ЛИМИТОВ БЮДЖЕТНЫХ </a:t>
            </a: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ОБЯЗАТЕЛЬСТВ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ПОТЕРЯ НАЛОГОВЫХ ПОСТУПЛЕНИЙ ОТ РЕАЛИЗАЦИИ ПРОЕКТА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СНИЖЕНИЕ ИНВЕСТИЦИОННОЙ ПРИВЛЕКАТЕЛЬНОСТИ ТЕРРИТОРИИ И ПОТЕРЯ ПОТЕНЦИАЛЬНЫХ ИНВЕСТОРОВ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НЕОПРАВДАННЫЕ ОЖИДАНИЯ СО СТОРОНЫ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3969" y="282513"/>
            <a:ext cx="381642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РИСКИ </a:t>
            </a:r>
            <a:r>
              <a:rPr lang="ru-RU" sz="1100" b="1" dirty="0">
                <a:solidFill>
                  <a:srgbClr val="002060"/>
                </a:solidFill>
                <a:latin typeface="Averta CY Bold"/>
              </a:rPr>
              <a:t>ДЛЯ </a:t>
            </a:r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ИНВЕСТОРА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ВОЗМОЖНОЕ РАСТОРЖЕНИЕ </a:t>
            </a: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КОНТРАКТА, </a:t>
            </a: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В ТОМ ЧИСЛЕ ПО ПРИЧИНАМ УМЕНЬШЕНИЯ ЛИМИТОВ БЮДЖЕТНЫХ ОБЯЗАТЕЛЬСТВ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ВОЗНИКНОВЕНИЕ НЕУЧТЕННЫХ И НЕКОМПЕНСИРУЕМЫХ ДОПОЛНИТЕЛЬНЫХ РАСХОДОВ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НЕВОЗМОЖНОСТЬ ЗАВЕРШИТЬ ИНВЕСТИЦИОННУЮ СТАДИЮ ПРОЕКТА В СИЛУ НЕПРОГНОЗИРУЕМЫХ ОБСТОЯТЕЛЬСТВ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ОТСУТСТВИЕ ГАРАНТИИ СТАБИЛЬНОГО СПРОСА НА ТОВАР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3468000"/>
            <a:ext cx="4308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verta CY Bold"/>
              </a:rPr>
              <a:t>СДЕРЖИВАЮЩИЕ ФАКТОРЫ ДЛЯ ОФСЕТНЫХ </a:t>
            </a:r>
            <a:r>
              <a:rPr lang="ru-RU" sz="1100" b="1" dirty="0" smtClean="0">
                <a:solidFill>
                  <a:srgbClr val="002060"/>
                </a:solidFill>
                <a:latin typeface="Averta CY Bold"/>
              </a:rPr>
              <a:t>КОНТРАКТОВ</a:t>
            </a:r>
            <a:endParaRPr lang="ru-RU" sz="1100" b="1" dirty="0">
              <a:solidFill>
                <a:srgbClr val="002060"/>
              </a:solidFill>
              <a:latin typeface="Averta CY Bold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МАЛО ПРАКТИКИ ЗАКЛЮЧЕНИЯ ТАКИХ КОНТРАКТОВ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СЛОЖНАЯ ЮРИДИЧЕСКАЯ КОНСТРУКЦИЯ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ДЛЯ УЧАСТНИКОВ ВЫСОКИЙ ПОРОГ ИНВЕСТИЦИЙ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НЕВОЗМОЖНО ГАРАНТИРОВАТЬ ЗНАЧИТЕЛЬНЫЙ ОБЪЕМ РЕГИОНАЛЬНЫХ ЗАКУПОК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Averta CY Bold"/>
              </a:rPr>
              <a:t>ОТСУТСТВИЕ ПОТЕНЦИАЛЬНЫХ ИНВЕСТОРОВ</a:t>
            </a:r>
            <a:endParaRPr lang="ru-RU" sz="900" dirty="0">
              <a:solidFill>
                <a:srgbClr val="002060"/>
              </a:solidFill>
              <a:latin typeface="Averta CY Bold"/>
            </a:endParaRPr>
          </a:p>
        </p:txBody>
      </p:sp>
      <p:pic>
        <p:nvPicPr>
          <p:cNvPr id="1026" name="Picture 2" descr="D:\Desktop\scale_1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22" y="273864"/>
            <a:ext cx="1835354" cy="12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C62B-2D41-4E33-80F6-2230B219BDC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C:\Users\user\Desktop\реклама моя\МПРИА\ПРЕЗЕНТАЦИИ\заготовки\плашки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/>
          <a:stretch/>
        </p:blipFill>
        <p:spPr bwMode="auto">
          <a:xfrm>
            <a:off x="-3002" y="0"/>
            <a:ext cx="1694682" cy="5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реклама моя\МПРИА\ПРЕЗЕНТАЦИИ\заготовки\плашки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3" t="-1" b="-525"/>
          <a:stretch/>
        </p:blipFill>
        <p:spPr bwMode="auto">
          <a:xfrm>
            <a:off x="7480092" y="0"/>
            <a:ext cx="1663908" cy="51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9712" y="213970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verta CY Bold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2510775"/>
            <a:ext cx="1778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verta CY Bold"/>
              </a:rPr>
              <a:t>БЛАГОВЕЩЕНСК.РФ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7046912" y="489019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36961-E51B-4F2E-988B-F2602C8DF157}" type="slidenum">
              <a:rPr lang="ru-RU" smtClean="0"/>
              <a:pPr/>
              <a:t>7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6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10476</TotalTime>
  <Words>380</Words>
  <Application>Microsoft Office PowerPoint</Application>
  <PresentationFormat>Экран (16:9)</PresentationFormat>
  <Paragraphs>81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Averta CY Bold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Пользователь Windows</cp:lastModifiedBy>
  <cp:revision>433</cp:revision>
  <dcterms:created xsi:type="dcterms:W3CDTF">2022-11-07T08:09:02Z</dcterms:created>
  <dcterms:modified xsi:type="dcterms:W3CDTF">2024-02-11T09:17:16Z</dcterms:modified>
</cp:coreProperties>
</file>