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0" r:id="rId2"/>
    <p:sldId id="291" r:id="rId3"/>
    <p:sldId id="282" r:id="rId4"/>
    <p:sldId id="283" r:id="rId5"/>
    <p:sldId id="284" r:id="rId6"/>
    <p:sldId id="294" r:id="rId7"/>
    <p:sldId id="293" r:id="rId8"/>
    <p:sldId id="287" r:id="rId9"/>
    <p:sldId id="288" r:id="rId10"/>
    <p:sldId id="289" r:id="rId11"/>
    <p:sldId id="272" r:id="rId12"/>
    <p:sldId id="280" r:id="rId13"/>
    <p:sldId id="290" r:id="rId14"/>
    <p:sldId id="265" r:id="rId1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1AE408A-BCEC-4E46-BC8F-D802F253D0ED}">
          <p14:sldIdLst>
            <p14:sldId id="270"/>
            <p14:sldId id="291"/>
            <p14:sldId id="282"/>
            <p14:sldId id="283"/>
            <p14:sldId id="284"/>
            <p14:sldId id="294"/>
            <p14:sldId id="293"/>
            <p14:sldId id="287"/>
            <p14:sldId id="288"/>
            <p14:sldId id="289"/>
          </p14:sldIdLst>
        </p14:section>
        <p14:section name="Раздел без заголовка" id="{780085A8-6503-45F8-8F03-CEA19AD70F05}">
          <p14:sldIdLst>
            <p14:sldId id="272"/>
            <p14:sldId id="280"/>
            <p14:sldId id="290"/>
            <p14:sldId id="265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CC"/>
    <a:srgbClr val="33CC33"/>
    <a:srgbClr val="0000CC"/>
    <a:srgbClr val="00CCFF"/>
    <a:srgbClr val="99FFCC"/>
    <a:srgbClr val="000066"/>
    <a:srgbClr val="9900CC"/>
    <a:srgbClr val="FF9999"/>
    <a:srgbClr val="606060"/>
    <a:srgbClr val="CFC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83657" autoAdjust="0"/>
  </p:normalViewPr>
  <p:slideViewPr>
    <p:cSldViewPr>
      <p:cViewPr varScale="1">
        <p:scale>
          <a:sx n="97" d="100"/>
          <a:sy n="97" d="100"/>
        </p:scale>
        <p:origin x="-20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1F547F4FBDDB3E0E8451311A5DD92056D1BF39A1FDCBF8FFE7185C4ECC7DD2032FAFCAD7954CYDoFX" TargetMode="External"/><Relationship Id="rId2" Type="http://schemas.openxmlformats.org/officeDocument/2006/relationships/hyperlink" Target="consultantplus://offline/ref=1F547F4FBDDB3E0E8451311A5DD92056D1BF39A1FDCBF8FFE7185C4ECC7DD2032FAFCAD7954CYDoBX" TargetMode="External"/><Relationship Id="rId1" Type="http://schemas.openxmlformats.org/officeDocument/2006/relationships/hyperlink" Target="consultantplus://offline/ref=1F547F4FBDDB3E0E8451311A5DD92056D1BF39A1FDCBF8FFE7185C4ECC7DD2032FAFCAD7954DYDo3X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1F547F4FBDDB3E0E8451311A5DD92056D1BF39A1FDCBF8FFE7185C4ECC7DD2032FAFCAD7954CYDoFX" TargetMode="External"/><Relationship Id="rId2" Type="http://schemas.openxmlformats.org/officeDocument/2006/relationships/hyperlink" Target="consultantplus://offline/ref=1F547F4FBDDB3E0E8451311A5DD92056D1BF39A1FDCBF8FFE7185C4ECC7DD2032FAFCAD7954CYDoBX" TargetMode="External"/><Relationship Id="rId1" Type="http://schemas.openxmlformats.org/officeDocument/2006/relationships/hyperlink" Target="consultantplus://offline/ref=1F547F4FBDDB3E0E8451311A5DD92056D1BF39A1FDCBF8FFE7185C4ECC7DD2032FAFCAD7954DYDo3X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CC5792-AC26-4812-84D7-842D434A4573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170CAF0-A9AE-42D0-B714-175DD075F1FE}">
      <dgm:prSet/>
      <dgm:spPr/>
      <dgm:t>
        <a:bodyPr/>
        <a:lstStyle/>
        <a:p>
          <a:pPr rtl="0"/>
          <a:r>
            <a:rPr lang="ru-RU" b="1" dirty="0" smtClean="0"/>
            <a:t>- </a:t>
          </a:r>
          <a:r>
            <a:rPr lang="ru-RU" b="1" dirty="0" smtClean="0">
              <a:hlinkClick xmlns:r="http://schemas.openxmlformats.org/officeDocument/2006/relationships" r:id="rId1"/>
            </a:rPr>
            <a:t>от 20 до 50 тыс. руб.</a:t>
          </a:r>
          <a:r>
            <a:rPr lang="ru-RU" b="1" dirty="0" smtClean="0"/>
            <a:t>, если в план включены товары (работы, услуги), которые не соответствуют целям осуществления закупок либо требованиям и (или) нормативным затратам, установленным в рамках нормирования в сфере закупок</a:t>
          </a:r>
          <a:endParaRPr lang="ru-RU" dirty="0"/>
        </a:p>
      </dgm:t>
    </dgm:pt>
    <dgm:pt modelId="{673AFFD2-0752-4D60-BD72-C0FF29294E92}" type="parTrans" cxnId="{0547CC99-8EBE-4747-92C4-A3C08F6FEDED}">
      <dgm:prSet/>
      <dgm:spPr/>
      <dgm:t>
        <a:bodyPr/>
        <a:lstStyle/>
        <a:p>
          <a:endParaRPr lang="ru-RU"/>
        </a:p>
      </dgm:t>
    </dgm:pt>
    <dgm:pt modelId="{38993D26-DE21-474E-9697-DE870863BCF8}" type="sibTrans" cxnId="{0547CC99-8EBE-4747-92C4-A3C08F6FEDED}">
      <dgm:prSet/>
      <dgm:spPr/>
      <dgm:t>
        <a:bodyPr/>
        <a:lstStyle/>
        <a:p>
          <a:endParaRPr lang="ru-RU"/>
        </a:p>
      </dgm:t>
    </dgm:pt>
    <dgm:pt modelId="{9FAE653F-B3E1-4DEE-A79E-768F38B3F0AF}">
      <dgm:prSet/>
      <dgm:spPr/>
      <dgm:t>
        <a:bodyPr/>
        <a:lstStyle/>
        <a:p>
          <a:pPr rtl="0"/>
          <a:r>
            <a:rPr lang="ru-RU" b="1" dirty="0" smtClean="0"/>
            <a:t>- </a:t>
          </a:r>
          <a:r>
            <a:rPr lang="ru-RU" b="1" dirty="0" smtClean="0">
              <a:hlinkClick xmlns:r="http://schemas.openxmlformats.org/officeDocument/2006/relationships" r:id="rId2"/>
            </a:rPr>
            <a:t>10 тыс. руб.</a:t>
          </a:r>
          <a:r>
            <a:rPr lang="ru-RU" b="1" dirty="0" smtClean="0"/>
            <a:t>, если не соблюдены порядок или форма обоснования объекта закупки</a:t>
          </a:r>
          <a:endParaRPr lang="ru-RU" dirty="0"/>
        </a:p>
      </dgm:t>
    </dgm:pt>
    <dgm:pt modelId="{C42D305C-46DE-4A0D-9DA9-10BE360BA7E9}" type="parTrans" cxnId="{4ABA8B3F-4446-41DB-8C6B-425E5D77E82F}">
      <dgm:prSet/>
      <dgm:spPr/>
      <dgm:t>
        <a:bodyPr/>
        <a:lstStyle/>
        <a:p>
          <a:endParaRPr lang="ru-RU"/>
        </a:p>
      </dgm:t>
    </dgm:pt>
    <dgm:pt modelId="{ABAB30D0-3643-4633-BAEF-6552FDA88127}" type="sibTrans" cxnId="{4ABA8B3F-4446-41DB-8C6B-425E5D77E82F}">
      <dgm:prSet/>
      <dgm:spPr/>
      <dgm:t>
        <a:bodyPr/>
        <a:lstStyle/>
        <a:p>
          <a:endParaRPr lang="ru-RU"/>
        </a:p>
      </dgm:t>
    </dgm:pt>
    <dgm:pt modelId="{490C736E-5D19-4074-BD9D-593429ED1982}">
      <dgm:prSet/>
      <dgm:spPr/>
      <dgm:t>
        <a:bodyPr/>
        <a:lstStyle/>
        <a:p>
          <a:pPr rtl="0"/>
          <a:r>
            <a:rPr lang="ru-RU" b="1" dirty="0" smtClean="0"/>
            <a:t>- </a:t>
          </a:r>
          <a:r>
            <a:rPr lang="ru-RU" b="1" dirty="0" smtClean="0">
              <a:hlinkClick xmlns:r="http://schemas.openxmlformats.org/officeDocument/2006/relationships" r:id="rId3"/>
            </a:rPr>
            <a:t>от 5 до 30 тыс. руб.</a:t>
          </a:r>
          <a:r>
            <a:rPr lang="ru-RU" b="1" dirty="0" smtClean="0"/>
            <a:t>, если нарушен срок утверждения или срок размещения плана закупок (вносимых в него изменений)</a:t>
          </a:r>
          <a:endParaRPr lang="ru-RU" dirty="0"/>
        </a:p>
      </dgm:t>
    </dgm:pt>
    <dgm:pt modelId="{701AAF82-DF09-4FC9-B11E-0C29C6F8FF73}" type="parTrans" cxnId="{BC1F40A0-19EE-4A94-AD30-B192D8285E11}">
      <dgm:prSet/>
      <dgm:spPr/>
      <dgm:t>
        <a:bodyPr/>
        <a:lstStyle/>
        <a:p>
          <a:endParaRPr lang="ru-RU"/>
        </a:p>
      </dgm:t>
    </dgm:pt>
    <dgm:pt modelId="{85298D4F-1D98-4C0C-BB6C-9E344616D038}" type="sibTrans" cxnId="{BC1F40A0-19EE-4A94-AD30-B192D8285E11}">
      <dgm:prSet/>
      <dgm:spPr/>
      <dgm:t>
        <a:bodyPr/>
        <a:lstStyle/>
        <a:p>
          <a:endParaRPr lang="ru-RU"/>
        </a:p>
      </dgm:t>
    </dgm:pt>
    <dgm:pt modelId="{C56A4421-AE14-4F37-B791-A43FE165F722}" type="pres">
      <dgm:prSet presAssocID="{27CC5792-AC26-4812-84D7-842D434A4573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F553CD-EB95-45CC-9839-57B9D1BC3284}" type="pres">
      <dgm:prSet presAssocID="{A170CAF0-A9AE-42D0-B714-175DD075F1FE}" presName="circle1" presStyleLbl="node1" presStyleIdx="0" presStyleCnt="3"/>
      <dgm:spPr/>
    </dgm:pt>
    <dgm:pt modelId="{12E51CFD-F775-4514-94FE-FC5F78F4E856}" type="pres">
      <dgm:prSet presAssocID="{A170CAF0-A9AE-42D0-B714-175DD075F1FE}" presName="space" presStyleCnt="0"/>
      <dgm:spPr/>
    </dgm:pt>
    <dgm:pt modelId="{321001CC-F67B-42F5-B5B8-6CA90E39EC43}" type="pres">
      <dgm:prSet presAssocID="{A170CAF0-A9AE-42D0-B714-175DD075F1FE}" presName="rect1" presStyleLbl="alignAcc1" presStyleIdx="0" presStyleCnt="3"/>
      <dgm:spPr/>
      <dgm:t>
        <a:bodyPr/>
        <a:lstStyle/>
        <a:p>
          <a:endParaRPr lang="ru-RU"/>
        </a:p>
      </dgm:t>
    </dgm:pt>
    <dgm:pt modelId="{1612A2F9-5B87-474E-9C89-E03A66CE6B12}" type="pres">
      <dgm:prSet presAssocID="{9FAE653F-B3E1-4DEE-A79E-768F38B3F0AF}" presName="vertSpace2" presStyleLbl="node1" presStyleIdx="0" presStyleCnt="3"/>
      <dgm:spPr/>
    </dgm:pt>
    <dgm:pt modelId="{D7182984-7B73-4482-8E8B-22DD5D7719C0}" type="pres">
      <dgm:prSet presAssocID="{9FAE653F-B3E1-4DEE-A79E-768F38B3F0AF}" presName="circle2" presStyleLbl="node1" presStyleIdx="1" presStyleCnt="3"/>
      <dgm:spPr/>
    </dgm:pt>
    <dgm:pt modelId="{E854E9A3-A2C0-4BDB-A2B8-36BBC4B44C25}" type="pres">
      <dgm:prSet presAssocID="{9FAE653F-B3E1-4DEE-A79E-768F38B3F0AF}" presName="rect2" presStyleLbl="alignAcc1" presStyleIdx="1" presStyleCnt="3"/>
      <dgm:spPr/>
      <dgm:t>
        <a:bodyPr/>
        <a:lstStyle/>
        <a:p>
          <a:endParaRPr lang="ru-RU"/>
        </a:p>
      </dgm:t>
    </dgm:pt>
    <dgm:pt modelId="{BDC4DA6B-3958-4489-AC4C-E258A7F7E2CD}" type="pres">
      <dgm:prSet presAssocID="{490C736E-5D19-4074-BD9D-593429ED1982}" presName="vertSpace3" presStyleLbl="node1" presStyleIdx="1" presStyleCnt="3"/>
      <dgm:spPr/>
    </dgm:pt>
    <dgm:pt modelId="{EF7D1A45-2FF1-4553-9309-B2F8054655A4}" type="pres">
      <dgm:prSet presAssocID="{490C736E-5D19-4074-BD9D-593429ED1982}" presName="circle3" presStyleLbl="node1" presStyleIdx="2" presStyleCnt="3"/>
      <dgm:spPr/>
    </dgm:pt>
    <dgm:pt modelId="{EFB3589E-2AF0-41BA-8D82-B19CE49636B8}" type="pres">
      <dgm:prSet presAssocID="{490C736E-5D19-4074-BD9D-593429ED1982}" presName="rect3" presStyleLbl="alignAcc1" presStyleIdx="2" presStyleCnt="3"/>
      <dgm:spPr/>
      <dgm:t>
        <a:bodyPr/>
        <a:lstStyle/>
        <a:p>
          <a:endParaRPr lang="ru-RU"/>
        </a:p>
      </dgm:t>
    </dgm:pt>
    <dgm:pt modelId="{D41227C7-678A-4445-BFFE-093963307286}" type="pres">
      <dgm:prSet presAssocID="{A170CAF0-A9AE-42D0-B714-175DD075F1FE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9D9C2D-2284-4F0B-92A9-F646577C4F58}" type="pres">
      <dgm:prSet presAssocID="{9FAE653F-B3E1-4DEE-A79E-768F38B3F0AF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BA192C-4B70-4337-9575-A4E1DBEC761D}" type="pres">
      <dgm:prSet presAssocID="{490C736E-5D19-4074-BD9D-593429ED1982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75AB080-39AD-4805-9605-5976A2D4A087}" type="presOf" srcId="{9FAE653F-B3E1-4DEE-A79E-768F38B3F0AF}" destId="{0B9D9C2D-2284-4F0B-92A9-F646577C4F58}" srcOrd="1" destOrd="0" presId="urn:microsoft.com/office/officeart/2005/8/layout/target3"/>
    <dgm:cxn modelId="{37217650-6CEC-4DD8-8D97-055C83AC6E83}" type="presOf" srcId="{9FAE653F-B3E1-4DEE-A79E-768F38B3F0AF}" destId="{E854E9A3-A2C0-4BDB-A2B8-36BBC4B44C25}" srcOrd="0" destOrd="0" presId="urn:microsoft.com/office/officeart/2005/8/layout/target3"/>
    <dgm:cxn modelId="{71645D12-3A45-46FD-BD78-95E19E14472E}" type="presOf" srcId="{27CC5792-AC26-4812-84D7-842D434A4573}" destId="{C56A4421-AE14-4F37-B791-A43FE165F722}" srcOrd="0" destOrd="0" presId="urn:microsoft.com/office/officeart/2005/8/layout/target3"/>
    <dgm:cxn modelId="{8DD02224-3B36-468D-9118-A46AF751BB41}" type="presOf" srcId="{A170CAF0-A9AE-42D0-B714-175DD075F1FE}" destId="{321001CC-F67B-42F5-B5B8-6CA90E39EC43}" srcOrd="0" destOrd="0" presId="urn:microsoft.com/office/officeart/2005/8/layout/target3"/>
    <dgm:cxn modelId="{B45CA933-4313-485D-BA79-C7C6E8EAD658}" type="presOf" srcId="{490C736E-5D19-4074-BD9D-593429ED1982}" destId="{EFB3589E-2AF0-41BA-8D82-B19CE49636B8}" srcOrd="0" destOrd="0" presId="urn:microsoft.com/office/officeart/2005/8/layout/target3"/>
    <dgm:cxn modelId="{5EA7F19A-500E-49C6-AC34-92798D966086}" type="presOf" srcId="{490C736E-5D19-4074-BD9D-593429ED1982}" destId="{1EBA192C-4B70-4337-9575-A4E1DBEC761D}" srcOrd="1" destOrd="0" presId="urn:microsoft.com/office/officeart/2005/8/layout/target3"/>
    <dgm:cxn modelId="{261FBFF1-BC95-4AC9-B56C-D05ABC4B2AD7}" type="presOf" srcId="{A170CAF0-A9AE-42D0-B714-175DD075F1FE}" destId="{D41227C7-678A-4445-BFFE-093963307286}" srcOrd="1" destOrd="0" presId="urn:microsoft.com/office/officeart/2005/8/layout/target3"/>
    <dgm:cxn modelId="{4ABA8B3F-4446-41DB-8C6B-425E5D77E82F}" srcId="{27CC5792-AC26-4812-84D7-842D434A4573}" destId="{9FAE653F-B3E1-4DEE-A79E-768F38B3F0AF}" srcOrd="1" destOrd="0" parTransId="{C42D305C-46DE-4A0D-9DA9-10BE360BA7E9}" sibTransId="{ABAB30D0-3643-4633-BAEF-6552FDA88127}"/>
    <dgm:cxn modelId="{BC1F40A0-19EE-4A94-AD30-B192D8285E11}" srcId="{27CC5792-AC26-4812-84D7-842D434A4573}" destId="{490C736E-5D19-4074-BD9D-593429ED1982}" srcOrd="2" destOrd="0" parTransId="{701AAF82-DF09-4FC9-B11E-0C29C6F8FF73}" sibTransId="{85298D4F-1D98-4C0C-BB6C-9E344616D038}"/>
    <dgm:cxn modelId="{0547CC99-8EBE-4747-92C4-A3C08F6FEDED}" srcId="{27CC5792-AC26-4812-84D7-842D434A4573}" destId="{A170CAF0-A9AE-42D0-B714-175DD075F1FE}" srcOrd="0" destOrd="0" parTransId="{673AFFD2-0752-4D60-BD72-C0FF29294E92}" sibTransId="{38993D26-DE21-474E-9697-DE870863BCF8}"/>
    <dgm:cxn modelId="{F696814A-B07C-415C-9FC3-AE555D92F99D}" type="presParOf" srcId="{C56A4421-AE14-4F37-B791-A43FE165F722}" destId="{7BF553CD-EB95-45CC-9839-57B9D1BC3284}" srcOrd="0" destOrd="0" presId="urn:microsoft.com/office/officeart/2005/8/layout/target3"/>
    <dgm:cxn modelId="{E0FFA82F-3CCA-4248-8FA6-EF88374DEE9C}" type="presParOf" srcId="{C56A4421-AE14-4F37-B791-A43FE165F722}" destId="{12E51CFD-F775-4514-94FE-FC5F78F4E856}" srcOrd="1" destOrd="0" presId="urn:microsoft.com/office/officeart/2005/8/layout/target3"/>
    <dgm:cxn modelId="{2108E586-EE1D-4408-A96D-C64642599C9E}" type="presParOf" srcId="{C56A4421-AE14-4F37-B791-A43FE165F722}" destId="{321001CC-F67B-42F5-B5B8-6CA90E39EC43}" srcOrd="2" destOrd="0" presId="urn:microsoft.com/office/officeart/2005/8/layout/target3"/>
    <dgm:cxn modelId="{2A2C7D61-8625-40CD-A603-26ECEEC67B57}" type="presParOf" srcId="{C56A4421-AE14-4F37-B791-A43FE165F722}" destId="{1612A2F9-5B87-474E-9C89-E03A66CE6B12}" srcOrd="3" destOrd="0" presId="urn:microsoft.com/office/officeart/2005/8/layout/target3"/>
    <dgm:cxn modelId="{E24A80B1-891B-4332-907D-7869AC46529A}" type="presParOf" srcId="{C56A4421-AE14-4F37-B791-A43FE165F722}" destId="{D7182984-7B73-4482-8E8B-22DD5D7719C0}" srcOrd="4" destOrd="0" presId="urn:microsoft.com/office/officeart/2005/8/layout/target3"/>
    <dgm:cxn modelId="{3DE4CE6D-51C3-400C-81C6-776B79C95102}" type="presParOf" srcId="{C56A4421-AE14-4F37-B791-A43FE165F722}" destId="{E854E9A3-A2C0-4BDB-A2B8-36BBC4B44C25}" srcOrd="5" destOrd="0" presId="urn:microsoft.com/office/officeart/2005/8/layout/target3"/>
    <dgm:cxn modelId="{499BA3A4-DC78-4C7F-9894-7BF48FBB7437}" type="presParOf" srcId="{C56A4421-AE14-4F37-B791-A43FE165F722}" destId="{BDC4DA6B-3958-4489-AC4C-E258A7F7E2CD}" srcOrd="6" destOrd="0" presId="urn:microsoft.com/office/officeart/2005/8/layout/target3"/>
    <dgm:cxn modelId="{011A06F1-987B-4774-AACB-EF313A2A6749}" type="presParOf" srcId="{C56A4421-AE14-4F37-B791-A43FE165F722}" destId="{EF7D1A45-2FF1-4553-9309-B2F8054655A4}" srcOrd="7" destOrd="0" presId="urn:microsoft.com/office/officeart/2005/8/layout/target3"/>
    <dgm:cxn modelId="{25614BAB-450C-4916-8C8E-CB218B22D46A}" type="presParOf" srcId="{C56A4421-AE14-4F37-B791-A43FE165F722}" destId="{EFB3589E-2AF0-41BA-8D82-B19CE49636B8}" srcOrd="8" destOrd="0" presId="urn:microsoft.com/office/officeart/2005/8/layout/target3"/>
    <dgm:cxn modelId="{6BF43BD0-D56E-43E4-A8B9-0E934D60C150}" type="presParOf" srcId="{C56A4421-AE14-4F37-B791-A43FE165F722}" destId="{D41227C7-678A-4445-BFFE-093963307286}" srcOrd="9" destOrd="0" presId="urn:microsoft.com/office/officeart/2005/8/layout/target3"/>
    <dgm:cxn modelId="{C9D94AA0-D118-49CD-B5C4-047C49304290}" type="presParOf" srcId="{C56A4421-AE14-4F37-B791-A43FE165F722}" destId="{0B9D9C2D-2284-4F0B-92A9-F646577C4F58}" srcOrd="10" destOrd="0" presId="urn:microsoft.com/office/officeart/2005/8/layout/target3"/>
    <dgm:cxn modelId="{B4D74DD4-2F75-4A7C-BE37-D198D42B2B24}" type="presParOf" srcId="{C56A4421-AE14-4F37-B791-A43FE165F722}" destId="{1EBA192C-4B70-4337-9575-A4E1DBEC761D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F553CD-EB95-45CC-9839-57B9D1BC3284}">
      <dsp:nvSpPr>
        <dsp:cNvPr id="0" name=""/>
        <dsp:cNvSpPr/>
      </dsp:nvSpPr>
      <dsp:spPr>
        <a:xfrm>
          <a:off x="0" y="52437"/>
          <a:ext cx="4104456" cy="410445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1001CC-F67B-42F5-B5B8-6CA90E39EC43}">
      <dsp:nvSpPr>
        <dsp:cNvPr id="0" name=""/>
        <dsp:cNvSpPr/>
      </dsp:nvSpPr>
      <dsp:spPr>
        <a:xfrm>
          <a:off x="2052228" y="52437"/>
          <a:ext cx="4788531" cy="410445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- </a:t>
          </a:r>
          <a:r>
            <a:rPr lang="ru-RU" sz="1500" b="1" kern="1200" dirty="0" smtClean="0">
              <a:hlinkClick xmlns:r="http://schemas.openxmlformats.org/officeDocument/2006/relationships" r:id="rId1"/>
            </a:rPr>
            <a:t>от 20 до 50 тыс. руб.</a:t>
          </a:r>
          <a:r>
            <a:rPr lang="ru-RU" sz="1500" b="1" kern="1200" dirty="0" smtClean="0"/>
            <a:t>, если в план включены товары (работы, услуги), которые не соответствуют целям осуществления закупок либо требованиям и (или) нормативным затратам, установленным в рамках нормирования в сфере закупок</a:t>
          </a:r>
          <a:endParaRPr lang="ru-RU" sz="1500" kern="1200" dirty="0"/>
        </a:p>
      </dsp:txBody>
      <dsp:txXfrm>
        <a:off x="2052228" y="52437"/>
        <a:ext cx="4788531" cy="1231339"/>
      </dsp:txXfrm>
    </dsp:sp>
    <dsp:sp modelId="{D7182984-7B73-4482-8E8B-22DD5D7719C0}">
      <dsp:nvSpPr>
        <dsp:cNvPr id="0" name=""/>
        <dsp:cNvSpPr/>
      </dsp:nvSpPr>
      <dsp:spPr>
        <a:xfrm>
          <a:off x="718281" y="1283776"/>
          <a:ext cx="2667893" cy="266789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54E9A3-A2C0-4BDB-A2B8-36BBC4B44C25}">
      <dsp:nvSpPr>
        <dsp:cNvPr id="0" name=""/>
        <dsp:cNvSpPr/>
      </dsp:nvSpPr>
      <dsp:spPr>
        <a:xfrm>
          <a:off x="2052228" y="1283776"/>
          <a:ext cx="4788531" cy="266789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- </a:t>
          </a:r>
          <a:r>
            <a:rPr lang="ru-RU" sz="1500" b="1" kern="1200" dirty="0" smtClean="0">
              <a:hlinkClick xmlns:r="http://schemas.openxmlformats.org/officeDocument/2006/relationships" r:id="rId2"/>
            </a:rPr>
            <a:t>10 тыс. руб.</a:t>
          </a:r>
          <a:r>
            <a:rPr lang="ru-RU" sz="1500" b="1" kern="1200" dirty="0" smtClean="0"/>
            <a:t>, если не соблюдены порядок или форма обоснования объекта закупки</a:t>
          </a:r>
          <a:endParaRPr lang="ru-RU" sz="1500" kern="1200" dirty="0"/>
        </a:p>
      </dsp:txBody>
      <dsp:txXfrm>
        <a:off x="2052228" y="1283776"/>
        <a:ext cx="4788531" cy="1231335"/>
      </dsp:txXfrm>
    </dsp:sp>
    <dsp:sp modelId="{EF7D1A45-2FF1-4553-9309-B2F8054655A4}">
      <dsp:nvSpPr>
        <dsp:cNvPr id="0" name=""/>
        <dsp:cNvSpPr/>
      </dsp:nvSpPr>
      <dsp:spPr>
        <a:xfrm>
          <a:off x="1436560" y="2515112"/>
          <a:ext cx="1231335" cy="1231335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B3589E-2AF0-41BA-8D82-B19CE49636B8}">
      <dsp:nvSpPr>
        <dsp:cNvPr id="0" name=""/>
        <dsp:cNvSpPr/>
      </dsp:nvSpPr>
      <dsp:spPr>
        <a:xfrm>
          <a:off x="2052228" y="2515112"/>
          <a:ext cx="4788531" cy="12313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- </a:t>
          </a:r>
          <a:r>
            <a:rPr lang="ru-RU" sz="1500" b="1" kern="1200" dirty="0" smtClean="0">
              <a:hlinkClick xmlns:r="http://schemas.openxmlformats.org/officeDocument/2006/relationships" r:id="rId3"/>
            </a:rPr>
            <a:t>от 5 до 30 тыс. руб.</a:t>
          </a:r>
          <a:r>
            <a:rPr lang="ru-RU" sz="1500" b="1" kern="1200" dirty="0" smtClean="0"/>
            <a:t>, если нарушен срок утверждения или срок размещения плана закупок (вносимых в него изменений)</a:t>
          </a:r>
          <a:endParaRPr lang="ru-RU" sz="1500" kern="1200" dirty="0"/>
        </a:p>
      </dsp:txBody>
      <dsp:txXfrm>
        <a:off x="2052228" y="2515112"/>
        <a:ext cx="4788531" cy="12313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F02D3-1E31-4CAE-9BF1-A01CDD732FB1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33460B-6CE6-4D53-9067-419FFEC6F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96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3460B-6CE6-4D53-9067-419FFEC6F02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030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10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3460B-6CE6-4D53-9067-419FFEC6F02F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0615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3460B-6CE6-4D53-9067-419FFEC6F02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4820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12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3460B-6CE6-4D53-9067-419FFEC6F02F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0496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3460B-6CE6-4D53-9067-419FFEC6F02F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0159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13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3460B-6CE6-4D53-9067-419FFEC6F02F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82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3460B-6CE6-4D53-9067-419FFEC6F02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069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3460B-6CE6-4D53-9067-419FFEC6F02F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8615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3460B-6CE6-4D53-9067-419FFEC6F02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350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3460B-6CE6-4D53-9067-419FFEC6F02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6423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3460B-6CE6-4D53-9067-419FFEC6F02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326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3460B-6CE6-4D53-9067-419FFEC6F02F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9324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8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3460B-6CE6-4D53-9067-419FFEC6F02F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7630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3460B-6CE6-4D53-9067-419FFEC6F02F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199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34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019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982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931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25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727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362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06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568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613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965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434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2293CB946152A0AB54782A0A9C8C3B1F4BDA49785B7FD99439FFA500AE9D78A26D09E8C85F046DLCF" TargetMode="External"/><Relationship Id="rId3" Type="http://schemas.openxmlformats.org/officeDocument/2006/relationships/image" Target="../media/image9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consultantplus://offline/ref=F72F1124AF80A2CB9EDA94B8A747FA86AD413BD073C5DB9ACF6838D955496C9B9919AB93417D888656H7E" TargetMode="External"/><Relationship Id="rId5" Type="http://schemas.openxmlformats.org/officeDocument/2006/relationships/hyperlink" Target="consultantplus://offline/ref=F72F1124AF80A2CB9EDA94B8A747FA86AD413BD073C5DB9ACF6838D955496C9B9919AB93417D8B8F56HEE" TargetMode="External"/><Relationship Id="rId4" Type="http://schemas.openxmlformats.org/officeDocument/2006/relationships/hyperlink" Target="consultantplus://offline/ref=90A8F50880091113E0F6C64847FF2DFCB778087F13ACD72DEC94DF5EF3C4UFC" TargetMode="External"/><Relationship Id="rId9" Type="http://schemas.openxmlformats.org/officeDocument/2006/relationships/hyperlink" Target="consultantplus://offline/ref=2293CB946152A0AB54782A0A9C8C3B1F4BDA49785B7FD99439FFA500AE9D78A26D09E8CB540B6DL7F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6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62711" y="1196752"/>
            <a:ext cx="6696744" cy="403244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4000" dirty="0"/>
              <a:t/>
            </a:r>
            <a:br>
              <a:rPr lang="ru-RU" sz="4000" dirty="0"/>
            </a:br>
            <a:r>
              <a:rPr lang="ru-RU" sz="4000" dirty="0"/>
              <a:t> </a:t>
            </a:r>
            <a:r>
              <a:rPr lang="ru-RU" sz="4000" b="1" dirty="0"/>
              <a:t>ОСОБЕННОСТИ ПЛАНИРОВАНИЯ ЗАКУПОК НА 2017-2019 ГГ. </a:t>
            </a:r>
            <a:r>
              <a:rPr lang="ru-RU" sz="4000" dirty="0"/>
              <a:t/>
            </a:r>
            <a:br>
              <a:rPr lang="ru-RU" sz="4000" dirty="0"/>
            </a:br>
            <a:endParaRPr lang="ru-RU" sz="40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877272"/>
            <a:ext cx="7304856" cy="576064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Докладчик: Гайдай Анжелика Евгеньевна – консультант отдела контроля в сфере закупок управления контроля в сфере закупок и финансов 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4" descr="https://cs7051.vk.me/c540105/v540105445/20e16/LrBUgGXMuQ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3016"/>
            <a:ext cx="1457443" cy="1656184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1436762" cy="1439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932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47248" cy="1224136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Отсутствие </a:t>
            </a:r>
            <a:br>
              <a:rPr lang="ru-RU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прямой связи</a:t>
            </a:r>
            <a:endParaRPr lang="ru-RU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2767448"/>
              </p:ext>
            </p:extLst>
          </p:nvPr>
        </p:nvGraphicFramePr>
        <p:xfrm>
          <a:off x="35496" y="1916833"/>
          <a:ext cx="9001000" cy="3355975"/>
        </p:xfrm>
        <a:graphic>
          <a:graphicData uri="http://schemas.openxmlformats.org/drawingml/2006/table">
            <a:tbl>
              <a:tblPr/>
              <a:tblGrid>
                <a:gridCol w="1707086"/>
                <a:gridCol w="1749298"/>
                <a:gridCol w="2604572"/>
                <a:gridCol w="2940044"/>
              </a:tblGrid>
              <a:tr h="1224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Наименование закупки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столбец 3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Программа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столбец 4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Мероприятие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столбец 5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Обоснование 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столбец 6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1047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Оказание услуг по проведению диспансеризации муниципальных служащих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Непрограммные мероприятия 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Расходы 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 обеспечение функций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органа </a:t>
                      </a: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муниципального образования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Проведение ежегодной диспансеризации в порядке установленным Приказом министерства </a:t>
                      </a:r>
                      <a:r>
                        <a:rPr lang="ru-RU" sz="16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здравоохранения и социального развития РФ от 14.12.2009</a:t>
                      </a:r>
                      <a:r>
                        <a:rPr lang="ru-RU" sz="1600" b="1" baseline="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№ 984н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CC"/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5373216"/>
            <a:ext cx="1475360" cy="111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3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594" y="5444058"/>
            <a:ext cx="1475360" cy="147536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0404" y="5382640"/>
            <a:ext cx="1475360" cy="1475360"/>
          </a:xfrm>
          <a:prstGeom prst="rect">
            <a:avLst/>
          </a:prstGeom>
        </p:spPr>
      </p:pic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1187624" y="1124744"/>
            <a:ext cx="7776864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План-график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составляется на основе плана закупок и детализирует его. При формировании плана-графика муниципальные заказчики должны руководствоваться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  <a:hlinkClick r:id="rId4"/>
              </a:rPr>
              <a:t>Постановлением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от 05.06.2015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№ 554.</a:t>
            </a:r>
          </a:p>
          <a:p>
            <a:pPr marL="0" indent="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Обратите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внимание, что план-график составляется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год. 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Закупки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, которые не предусмотрены планом-графиком, проводить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запрещено!!!!!!!!!!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  <a:hlinkClick r:id="rId5"/>
              </a:rPr>
              <a:t>ч. 2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  <a:hlinkClick r:id="rId6"/>
              </a:rPr>
              <a:t>11 ст. 21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Закона N 44-ФЗ).</a:t>
            </a:r>
          </a:p>
          <a:p>
            <a:pPr algn="ctr">
              <a:buFontTx/>
              <a:buChar char="-"/>
            </a:pPr>
            <a:endParaRPr lang="ru-RU" sz="2000" b="1" dirty="0">
              <a:solidFill>
                <a:srgbClr val="0000CC"/>
              </a:solidFill>
              <a:latin typeface="Times New Roman" panose="02020603050405020304" pitchFamily="18" charset="0"/>
            </a:endParaRPr>
          </a:p>
          <a:p>
            <a:pPr algn="ctr">
              <a:buFontTx/>
              <a:buChar char="-"/>
            </a:pPr>
            <a:endParaRPr lang="ru-RU" sz="2000" b="1" dirty="0">
              <a:solidFill>
                <a:srgbClr val="0000CC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3200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- ГРАФИК</a:t>
            </a:r>
            <a:endParaRPr lang="ru-RU" sz="3200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https://pp.vk.me/c623624/v623624910/14bda/m_JOdpM2aU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340768"/>
            <a:ext cx="1115616" cy="2016224"/>
          </a:xfrm>
          <a:prstGeom prst="rect">
            <a:avLst/>
          </a:prstGeom>
          <a:noFill/>
        </p:spPr>
      </p:pic>
      <p:sp>
        <p:nvSpPr>
          <p:cNvPr id="14" name="Вертикальный свиток 13"/>
          <p:cNvSpPr/>
          <p:nvPr/>
        </p:nvSpPr>
        <p:spPr>
          <a:xfrm>
            <a:off x="1169864" y="3086560"/>
            <a:ext cx="3744416" cy="3095178"/>
          </a:xfrm>
          <a:prstGeom prst="verticalScroll">
            <a:avLst/>
          </a:prstGeom>
          <a:solidFill>
            <a:srgbClr val="FFFF00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/>
                <a:ea typeface="Calibri"/>
              </a:rPr>
              <a:t>ШТРАФ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/>
                <a:ea typeface="Calibri"/>
              </a:rPr>
              <a:t> за размещение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Calibri"/>
              </a:rPr>
              <a:t>извещения о закупке, </a:t>
            </a:r>
            <a:endParaRPr lang="ru-RU" sz="2400" dirty="0" smtClean="0">
              <a:solidFill>
                <a:schemeClr val="tx1"/>
              </a:solidFill>
              <a:latin typeface="Times New Roman"/>
              <a:ea typeface="Calibri"/>
            </a:endParaRP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/>
                <a:ea typeface="Calibri"/>
              </a:rPr>
              <a:t>не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Calibri"/>
              </a:rPr>
              <a:t>предусмотренной </a:t>
            </a:r>
            <a:r>
              <a:rPr lang="ru-RU" sz="2400" dirty="0" smtClean="0">
                <a:solidFill>
                  <a:schemeClr val="tx1"/>
                </a:solidFill>
                <a:latin typeface="Times New Roman"/>
                <a:ea typeface="Calibri"/>
              </a:rPr>
              <a:t>планом-графиком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Calibri"/>
              </a:rPr>
              <a:t>- 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  <a:hlinkClick r:id="rId8"/>
              </a:rPr>
              <a:t>30 тыс. руб</a:t>
            </a:r>
            <a:r>
              <a:rPr lang="ru-RU" sz="24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  <a:hlinkClick r:id="rId8"/>
              </a:rPr>
              <a:t>.</a:t>
            </a:r>
            <a:endParaRPr lang="ru-RU" sz="24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Вертикальный свиток 15"/>
          <p:cNvSpPr/>
          <p:nvPr/>
        </p:nvSpPr>
        <p:spPr>
          <a:xfrm>
            <a:off x="5163407" y="3086560"/>
            <a:ext cx="3744416" cy="3095178"/>
          </a:xfrm>
          <a:prstGeom prst="verticalScroll">
            <a:avLst/>
          </a:prstGeom>
          <a:solidFill>
            <a:srgbClr val="FFFF00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ШТРАФ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размещение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извещения, которое не соответствует сведениям о закупке в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плане-графике - 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15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тыс. руб</a:t>
            </a:r>
            <a:r>
              <a:rPr lang="ru-RU" sz="2400" dirty="0">
                <a:hlinkClick r:id="rId9"/>
              </a:rPr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0001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Идентификационный код закупки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38671779"/>
              </p:ext>
            </p:extLst>
          </p:nvPr>
        </p:nvGraphicFramePr>
        <p:xfrm>
          <a:off x="251520" y="692696"/>
          <a:ext cx="8569326" cy="57600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69326"/>
              </a:tblGrid>
              <a:tr h="16830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Оказание медицинских услуг по проведению предрейсовых (послерейсовых) медицинских осмотров водителей транспортных средств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Запланировано 3 закупки в течении 2017 года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b="1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ИКЗ в плане закупок: </a:t>
                      </a:r>
                      <a:r>
                        <a:rPr lang="ru-RU" sz="2400" b="1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17328011406912801010010006</a:t>
                      </a:r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000</a:t>
                      </a:r>
                      <a:r>
                        <a:rPr lang="ru-RU" sz="2400" b="1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8690244</a:t>
                      </a:r>
                      <a:endParaRPr lang="ru-RU" sz="2400" dirty="0">
                        <a:solidFill>
                          <a:srgbClr val="00006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solidFill>
                      <a:schemeClr val="tx2">
                        <a:lumMod val="60000"/>
                        <a:lumOff val="40000"/>
                        <a:alpha val="40000"/>
                      </a:schemeClr>
                    </a:solidFill>
                  </a:tcPr>
                </a:tc>
              </a:tr>
              <a:tr h="4387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ИКЗ в плане - графике: </a:t>
                      </a:r>
                      <a:endParaRPr lang="ru-RU" sz="2400" dirty="0">
                        <a:solidFill>
                          <a:srgbClr val="00006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solidFill>
                      <a:srgbClr val="0000CC">
                        <a:alpha val="40000"/>
                      </a:srgbClr>
                    </a:solidFill>
                  </a:tcPr>
                </a:tc>
              </a:tr>
              <a:tr h="8596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17328011406912801010010006</a:t>
                      </a:r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001</a:t>
                      </a:r>
                      <a:r>
                        <a:rPr lang="ru-RU" sz="2400" b="1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8690244</a:t>
                      </a:r>
                      <a:endParaRPr lang="ru-RU" sz="2400" dirty="0" smtClean="0">
                        <a:solidFill>
                          <a:srgbClr val="00006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первая закупка в марте 2017 года </a:t>
                      </a:r>
                      <a:endParaRPr lang="ru-RU" sz="2400" dirty="0">
                        <a:solidFill>
                          <a:srgbClr val="00006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solidFill>
                      <a:srgbClr val="33CC33">
                        <a:alpha val="40000"/>
                      </a:srgbClr>
                    </a:solidFill>
                  </a:tcPr>
                </a:tc>
              </a:tr>
              <a:tr h="8596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17328011406912801010010006</a:t>
                      </a:r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002</a:t>
                      </a:r>
                      <a:r>
                        <a:rPr lang="ru-RU" sz="2400" b="1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8690244</a:t>
                      </a:r>
                      <a:endParaRPr lang="ru-RU" sz="2400" dirty="0" smtClean="0">
                        <a:solidFill>
                          <a:srgbClr val="00006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вторая закупка в июне 2017 года </a:t>
                      </a:r>
                      <a:endParaRPr lang="ru-RU" sz="2400" dirty="0">
                        <a:solidFill>
                          <a:srgbClr val="00006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solidFill>
                      <a:srgbClr val="33CC33">
                        <a:alpha val="40000"/>
                      </a:srgbClr>
                    </a:solidFill>
                  </a:tcPr>
                </a:tc>
              </a:tr>
              <a:tr h="11795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400" b="1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17328011406912801010010006</a:t>
                      </a:r>
                      <a:r>
                        <a:rPr lang="ru-RU" sz="32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003</a:t>
                      </a:r>
                      <a:r>
                        <a:rPr lang="ru-RU" sz="2400" b="1" kern="1200" dirty="0" smtClean="0">
                          <a:solidFill>
                            <a:srgbClr val="00006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8690244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rgbClr val="000066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третья закупка в сентябре 2017 года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000066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solidFill>
                      <a:srgbClr val="33CC33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283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215516" y="873270"/>
            <a:ext cx="4356484" cy="5436050"/>
          </a:xfrm>
        </p:spPr>
        <p:txBody>
          <a:bodyPr>
            <a:normAutofit/>
          </a:bodyPr>
          <a:lstStyle/>
          <a:p>
            <a:endParaRPr lang="ru-RU" sz="2400" dirty="0" smtClean="0">
              <a:ln>
                <a:solidFill>
                  <a:schemeClr val="accent1"/>
                </a:solidFill>
                <a:round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400" dirty="0">
              <a:ln>
                <a:solidFill>
                  <a:schemeClr val="accent1"/>
                </a:solidFill>
                <a:round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54952083"/>
              </p:ext>
            </p:extLst>
          </p:nvPr>
        </p:nvGraphicFramePr>
        <p:xfrm>
          <a:off x="4644008" y="1412777"/>
          <a:ext cx="4176464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2376264"/>
              </a:tblGrid>
              <a:tr h="2445236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плане – графике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срок исполнения отдельных этапов контракта: 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январь 2017; 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периодичность поставки товаров, работ, услуг: 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январь 2017.</a:t>
                      </a:r>
                      <a:endParaRPr lang="ru-RU" b="1" dirty="0" smtClean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397278">
                <a:tc>
                  <a:txBody>
                    <a:bodyPr/>
                    <a:lstStyle/>
                    <a:p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Предусмотрено контрактом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-поставка товара в течении 15 дней с момента подписания контракта (до 06.02.2017)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1260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Поставка товара</a:t>
                      </a:r>
                      <a:endParaRPr lang="ru-RU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Товар поставлен 01.02.2017</a:t>
                      </a:r>
                      <a:endParaRPr lang="ru-RU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 descr="http://fenicheva.ru/wp-content/uploads/2013/07/%D1%87%D0%B5%D0%BB%D0%BE%D0%B2%D0%B5%D1%87%D0%B5%D0%BA-%D0%B4%D0%B0-%D0%BD%D0%B5%D1%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60648"/>
            <a:ext cx="3240360" cy="1152128"/>
          </a:xfrm>
          <a:prstGeom prst="rect">
            <a:avLst/>
          </a:prstGeom>
          <a:noFill/>
        </p:spPr>
      </p:pic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1436837"/>
              </p:ext>
            </p:extLst>
          </p:nvPr>
        </p:nvGraphicFramePr>
        <p:xfrm>
          <a:off x="179512" y="1412777"/>
          <a:ext cx="4328864" cy="5241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2528664"/>
              </a:tblGrid>
              <a:tr h="2654551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плане – графике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срок исполнения отдельных этапов контракта: </a:t>
                      </a: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течении 15 дней с момента подписания контракта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 периодичность поставки товаров, работ, услуг: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единовременно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370091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Предусмотрено контрактом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Поставка товара в течении 15 дней с момента подписания контракта (до 06.02.2017)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943910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Поставка товара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Товар поставлен 01.02.2017</a:t>
                      </a:r>
                      <a:endParaRPr lang="ru-RU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053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3068960"/>
            <a:ext cx="820891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БЛАГОДАРЮ ЗА ВНИМАНИЕ</a:t>
            </a:r>
            <a:endParaRPr lang="ru-RU" sz="4800" b="1" cap="none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205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>
                <a:solidFill>
                  <a:srgbClr val="002060"/>
                </a:solidFill>
              </a:rPr>
              <a:t>Планирование закупок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8653282"/>
              </p:ext>
            </p:extLst>
          </p:nvPr>
        </p:nvGraphicFramePr>
        <p:xfrm>
          <a:off x="179512" y="1196752"/>
          <a:ext cx="8784976" cy="5011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96244"/>
                <a:gridCol w="2196244"/>
                <a:gridCol w="2196244"/>
                <a:gridCol w="2196244"/>
              </a:tblGrid>
              <a:tr h="648072"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План закупок </a:t>
                      </a:r>
                    </a:p>
                    <a:p>
                      <a:pPr algn="ctr"/>
                      <a:r>
                        <a:rPr lang="ru-RU" sz="2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 2017-2019 гг. 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План-график закупок </a:t>
                      </a:r>
                    </a:p>
                    <a:p>
                      <a:pPr algn="ctr"/>
                      <a:r>
                        <a:rPr lang="ru-RU" sz="2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на 2017 г. </a:t>
                      </a:r>
                      <a:endParaRPr lang="ru-RU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27328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Обоснование соответствия объекта закупки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Обоснование: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43088">
                <a:tc>
                  <a:txBody>
                    <a:bodyPr/>
                    <a:lstStyle/>
                    <a:p>
                      <a:pPr algn="ctr"/>
                      <a:endParaRPr lang="ru-RU" sz="2000" b="0" i="0" u="none" strike="noStrike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ЦЕЛЯМ закупки (мероприятиям государственных программ, выполнением возложенных полномочий) </a:t>
                      </a:r>
                      <a:endParaRPr lang="ru-RU" sz="2000" b="0" i="0" u="none" strike="noStrike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0" i="0" u="none" strike="noStrike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i="0" u="none" strike="noStrike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Установленным Требованиям к Т,Р,У и (или) нормативным затратам </a:t>
                      </a:r>
                      <a:endParaRPr lang="ru-RU" sz="2000" b="0" i="0" u="none" strike="noStrike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0" i="0" u="none" strike="noStrike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i="0" u="none" strike="noStrike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выбора способа закупки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0" i="0" u="none" strike="noStrike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000" b="1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определения НМЦК, цены контракта единственного поставщика (подрядчика, исполнителя) </a:t>
                      </a:r>
                      <a:endParaRPr lang="ru-RU" sz="2000" b="0" i="0" u="none" strike="noStrike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0" i="0" u="none" strike="noStrike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0319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400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1400" dirty="0">
                <a:solidFill>
                  <a:srgbClr val="000000"/>
                </a:solidFill>
                <a:latin typeface="Arial"/>
              </a:rPr>
            </a:br>
            <a:r>
              <a:rPr lang="ru-RU" sz="1400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1400" dirty="0" smtClean="0">
                <a:solidFill>
                  <a:srgbClr val="000000"/>
                </a:solidFill>
                <a:latin typeface="Arial"/>
              </a:rPr>
            </a:br>
            <a:r>
              <a:rPr lang="ru-RU" sz="1400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1400" dirty="0">
                <a:solidFill>
                  <a:srgbClr val="000000"/>
                </a:solidFill>
                <a:latin typeface="Arial"/>
              </a:rPr>
            </a:br>
            <a:r>
              <a:rPr lang="ru-RU" sz="3600" b="1" dirty="0" smtClean="0">
                <a:solidFill>
                  <a:srgbClr val="002060"/>
                </a:solidFill>
                <a:latin typeface="Arial"/>
              </a:rPr>
              <a:t>Сроки </a:t>
            </a:r>
            <a:r>
              <a:rPr lang="ru-RU" sz="3600" b="1" dirty="0">
                <a:solidFill>
                  <a:srgbClr val="002060"/>
                </a:solidFill>
                <a:latin typeface="Arial"/>
              </a:rPr>
              <a:t>утверждения плана закупок, плана-графика закупок </a:t>
            </a:r>
            <a:r>
              <a:rPr lang="ru-RU" sz="1800" dirty="0">
                <a:solidFill>
                  <a:srgbClr val="000000"/>
                </a:solidFill>
                <a:latin typeface="Times New Roman"/>
              </a:rPr>
              <a:t>	</a:t>
            </a:r>
            <a:br>
              <a:rPr lang="ru-RU" sz="1800" dirty="0">
                <a:solidFill>
                  <a:srgbClr val="000000"/>
                </a:solidFill>
                <a:latin typeface="Times New Roman"/>
              </a:rPr>
            </a:br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8568729"/>
              </p:ext>
            </p:extLst>
          </p:nvPr>
        </p:nvGraphicFramePr>
        <p:xfrm>
          <a:off x="457200" y="1600200"/>
          <a:ext cx="8229600" cy="475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Лицо, утверждающее план закупок </a:t>
                      </a:r>
                      <a:endParaRPr lang="ru-RU" sz="2400" dirty="0"/>
                    </a:p>
                  </a:txBody>
                  <a:tcP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Срок утверждения </a:t>
                      </a:r>
                      <a:endParaRPr lang="ru-RU" sz="2400" b="0" i="0" u="none" strike="noStrike" baseline="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ctr"/>
                      <a:endParaRPr lang="ru-RU" sz="2400" dirty="0"/>
                    </a:p>
                  </a:txBody>
                  <a:tcPr>
                    <a:solidFill>
                      <a:srgbClr val="99FFCC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1. Государственный, муниципальный заказчик </a:t>
                      </a:r>
                      <a:endParaRPr lang="ru-RU" sz="2400" dirty="0"/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течение 10 рабочих дней со дня доведения ЛБО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2. Бюджетное учреждение, </a:t>
                      </a:r>
                    </a:p>
                    <a:p>
                      <a:r>
                        <a:rPr lang="ru-RU" sz="2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унитарное предприятие </a:t>
                      </a:r>
                      <a:r>
                        <a:rPr lang="ru-RU" sz="2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	</a:t>
                      </a:r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 течение 10 рабочих дней со дня утверждения плана ФХД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3. Автономное учреждение за счет субсидий на капитальные вложения </a:t>
                      </a:r>
                      <a:r>
                        <a:rPr lang="ru-RU" sz="2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	</a:t>
                      </a:r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после заключения соглашения о предоставлении субсидии 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95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1714202"/>
          </a:xfrm>
        </p:spPr>
        <p:txBody>
          <a:bodyPr>
            <a:normAutofit fontScale="90000"/>
          </a:bodyPr>
          <a:lstStyle/>
          <a:p>
            <a:r>
              <a:rPr lang="ru-RU" sz="1400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1400" dirty="0">
                <a:solidFill>
                  <a:srgbClr val="000000"/>
                </a:solidFill>
                <a:latin typeface="Arial"/>
              </a:rPr>
            </a:br>
            <a:r>
              <a:rPr lang="ru-RU" sz="1400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1400" dirty="0" smtClean="0">
                <a:solidFill>
                  <a:srgbClr val="000000"/>
                </a:solidFill>
                <a:latin typeface="Arial"/>
              </a:rPr>
            </a:br>
            <a:r>
              <a:rPr lang="ru-RU" sz="1400" dirty="0">
                <a:solidFill>
                  <a:srgbClr val="000000"/>
                </a:solidFill>
                <a:latin typeface="Arial"/>
              </a:rPr>
              <a:t/>
            </a:r>
            <a:br>
              <a:rPr lang="ru-RU" sz="1400" dirty="0">
                <a:solidFill>
                  <a:srgbClr val="000000"/>
                </a:solidFill>
                <a:latin typeface="Arial"/>
              </a:rPr>
            </a:br>
            <a:r>
              <a:rPr lang="ru-RU" sz="3600" b="1" dirty="0" smtClean="0">
                <a:solidFill>
                  <a:srgbClr val="002060"/>
                </a:solidFill>
                <a:latin typeface="Arial"/>
              </a:rPr>
              <a:t>Сроки размещения плана </a:t>
            </a:r>
            <a:r>
              <a:rPr lang="ru-RU" sz="3600" b="1" dirty="0">
                <a:solidFill>
                  <a:srgbClr val="002060"/>
                </a:solidFill>
                <a:latin typeface="Arial"/>
              </a:rPr>
              <a:t>закупок, </a:t>
            </a:r>
            <a:r>
              <a:rPr lang="ru-RU" sz="3600" b="1" dirty="0" smtClean="0">
                <a:solidFill>
                  <a:srgbClr val="002060"/>
                </a:solidFill>
                <a:latin typeface="Arial"/>
              </a:rPr>
              <a:t>плана–графика закупок в ЕИС </a:t>
            </a:r>
            <a:r>
              <a:rPr lang="ru-RU" sz="1800" dirty="0">
                <a:solidFill>
                  <a:srgbClr val="000000"/>
                </a:solidFill>
                <a:latin typeface="Times New Roman"/>
              </a:rPr>
              <a:t>	</a:t>
            </a:r>
            <a:br>
              <a:rPr lang="ru-RU" sz="1800" dirty="0">
                <a:solidFill>
                  <a:srgbClr val="000000"/>
                </a:solidFill>
                <a:latin typeface="Times New Roman"/>
              </a:rPr>
            </a:br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4668218"/>
              </p:ext>
            </p:extLst>
          </p:nvPr>
        </p:nvGraphicFramePr>
        <p:xfrm>
          <a:off x="755576" y="2000843"/>
          <a:ext cx="7931224" cy="45692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5612"/>
                <a:gridCol w="3965612"/>
              </a:tblGrid>
              <a:tr h="1622114">
                <a:tc gridSpan="2">
                  <a:txBody>
                    <a:bodyPr/>
                    <a:lstStyle/>
                    <a:p>
                      <a:pPr algn="ctr"/>
                      <a:r>
                        <a:rPr lang="ru-RU" sz="3200" b="1" i="0" u="sng" strike="noStrike" baseline="0" dirty="0" smtClean="0">
                          <a:solidFill>
                            <a:srgbClr val="9900CC"/>
                          </a:solidFill>
                          <a:latin typeface="Times New Roman"/>
                        </a:rPr>
                        <a:t>в течение 3 рабочих дней со дня утверждения или изменения плана закупок, плана-графика</a:t>
                      </a:r>
                      <a:endParaRPr lang="ru-RU" sz="3200" b="1" dirty="0">
                        <a:solidFill>
                          <a:srgbClr val="9900CC"/>
                        </a:solidFill>
                      </a:endParaRPr>
                    </a:p>
                  </a:txBody>
                  <a:tcPr>
                    <a:solidFill>
                      <a:srgbClr val="92D050">
                        <a:alpha val="33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1160387">
                <a:tc gridSpan="2">
                  <a:txBody>
                    <a:bodyPr/>
                    <a:lstStyle/>
                    <a:p>
                      <a:pPr algn="ctr"/>
                      <a:endParaRPr lang="ru-RU" sz="1800" b="1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Размещаются планы закупок, планы-графики в порядке, установленном постановлением Правительства РФ от 29.10.2015 г. № 1168 "Об утверждении Правил размещения в единой информационной системе в сфере закупок планов закупок товаров, работ, услуг для обеспечения государственных и муниципальных нужд, планов-графиков закупок товаров, работ, услуг для обеспечения государственных и муниципальных нужд" </a:t>
                      </a:r>
                    </a:p>
                    <a:p>
                      <a:pPr algn="ctr"/>
                      <a:endParaRPr lang="ru-RU" sz="1800" b="1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b="1" i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67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483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47248" cy="1224136"/>
          </a:xfrm>
        </p:spPr>
        <p:txBody>
          <a:bodyPr>
            <a:normAutofit fontScale="90000"/>
          </a:bodyPr>
          <a:lstStyle/>
          <a:p>
            <a:r>
              <a:rPr lang="ru-RU" sz="3200" b="1" i="1" dirty="0">
                <a:solidFill>
                  <a:srgbClr val="0000CC"/>
                </a:solidFill>
              </a:rPr>
              <a:t>Ответственность  за </a:t>
            </a:r>
            <a:r>
              <a:rPr lang="ru-RU" sz="3200" b="1" i="1" dirty="0" smtClean="0">
                <a:solidFill>
                  <a:srgbClr val="0000CC"/>
                </a:solidFill>
              </a:rPr>
              <a:t>нарушения, связанные с формированием плана закупок, плана-графика</a:t>
            </a:r>
            <a:endParaRPr lang="ru-RU" b="1" dirty="0">
              <a:solidFill>
                <a:srgbClr val="0000CC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6454619"/>
              </p:ext>
            </p:extLst>
          </p:nvPr>
        </p:nvGraphicFramePr>
        <p:xfrm>
          <a:off x="1691680" y="1916832"/>
          <a:ext cx="6840760" cy="4209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504" y="1484784"/>
            <a:ext cx="1375246" cy="1584176"/>
          </a:xfrm>
          <a:prstGeom prst="rect">
            <a:avLst/>
          </a:prstGeo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03725"/>
            <a:ext cx="1482750" cy="194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6083" y="5517232"/>
            <a:ext cx="123190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716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" y="212552"/>
            <a:ext cx="8147248" cy="122413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00CC"/>
                </a:solidFill>
              </a:rPr>
              <a:t>Финансовое обеспечение закупок распределено </a:t>
            </a:r>
            <a:r>
              <a:rPr lang="ru-RU" sz="3200" b="1" i="1" dirty="0" smtClean="0">
                <a:solidFill>
                  <a:srgbClr val="FF0000"/>
                </a:solidFill>
              </a:rPr>
              <a:t>неверно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/>
          </p:nvPr>
        </p:nvGraphicFramePr>
        <p:xfrm>
          <a:off x="467545" y="1556793"/>
          <a:ext cx="8208911" cy="47525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7161"/>
                <a:gridCol w="1291131"/>
                <a:gridCol w="1291131"/>
                <a:gridCol w="1403764"/>
                <a:gridCol w="1291960"/>
                <a:gridCol w="1403764"/>
              </a:tblGrid>
              <a:tr h="254977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 финансового обеспечения, предусмотренный на заключение контрактов (руб.)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97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63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осуществление закупок за счет средств 2017 года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бюджетной смете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плане закупок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уведомлении о бюджетных ассигнованиях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плане закупок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уведомлении о бюджетных ассигнованиях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472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контрактам заключенным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2016 году: 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15 000 000,00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плане закупок на 2017 год: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000 000,00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34 000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000,00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50 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000 000,00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000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000,00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36 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500 000,00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000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000,00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36 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300 000,00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8409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Отклонение составило </a:t>
                      </a:r>
                      <a:endParaRPr lang="ru-RU" sz="18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16 000 000,00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Отклонение составило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500 000,00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Отклонение составило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300 000,00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http://laudator.ru/wp-content/uploads/2011/09/2174012-290x2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331639" cy="1436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353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47248" cy="864096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Правильное</a:t>
            </a:r>
            <a:r>
              <a:rPr lang="ru-RU" sz="3200" b="1" i="1" dirty="0" smtClean="0">
                <a:solidFill>
                  <a:srgbClr val="0000CC"/>
                </a:solidFill>
              </a:rPr>
              <a:t> распределение</a:t>
            </a:r>
            <a:br>
              <a:rPr lang="ru-RU" sz="3200" b="1" i="1" dirty="0" smtClean="0">
                <a:solidFill>
                  <a:srgbClr val="0000CC"/>
                </a:solidFill>
              </a:rPr>
            </a:br>
            <a:r>
              <a:rPr lang="ru-RU" sz="3200" b="1" i="1" dirty="0" smtClean="0">
                <a:solidFill>
                  <a:srgbClr val="0000CC"/>
                </a:solidFill>
              </a:rPr>
              <a:t>финансового обеспечения закупок</a:t>
            </a:r>
            <a:endParaRPr lang="ru-RU" b="1" dirty="0">
              <a:solidFill>
                <a:srgbClr val="0000CC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4176289"/>
              </p:ext>
            </p:extLst>
          </p:nvPr>
        </p:nvGraphicFramePr>
        <p:xfrm>
          <a:off x="467545" y="1556793"/>
          <a:ext cx="8208911" cy="47525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7161"/>
                <a:gridCol w="1291131"/>
                <a:gridCol w="1291131"/>
                <a:gridCol w="1403764"/>
                <a:gridCol w="1291960"/>
                <a:gridCol w="1403764"/>
              </a:tblGrid>
              <a:tr h="254977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Объем финансового обеспечения, предусмотренный на заключение контрактов (руб.)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97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год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 год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863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осуществление закупок за счет средств 2017 года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бюджетной смете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плане закупок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уведомлении о бюджетных ассигнованиях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плане закупок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уведомлении о бюджетных ассигнованиях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472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контрактам заключенным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2016 году: </a:t>
                      </a:r>
                      <a:endParaRPr lang="ru-RU" sz="14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15 000 000,00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плане закупок на 2017 год: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000 000,00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50 000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000,00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50 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000 000,00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000,00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36 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500 000,00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000,00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36 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300 000,00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68409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Отклонение составило </a:t>
                      </a:r>
                      <a:endParaRPr lang="ru-RU" sz="1800" b="1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Отклонение составило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Отклонение составило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0,00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https://15.img.avito.st/140x105/27231067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6533"/>
            <a:ext cx="104775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95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Периодичность осуществления закупок в плане закупок</a:t>
            </a:r>
            <a:endParaRPr lang="ru-RU" b="1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712774"/>
              </p:ext>
            </p:extLst>
          </p:nvPr>
        </p:nvGraphicFramePr>
        <p:xfrm>
          <a:off x="611560" y="1772816"/>
          <a:ext cx="8229600" cy="3722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11083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закупки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Срок осуществления закупки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Периодичность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691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Оказание услуг по заправке картриджей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заявкам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0565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Коммунальные услуги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2017 год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Ежемесячно (ежедневно)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64357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Поставка канцтоваров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 квартал 2017 год</a:t>
                      </a: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3 - 4 квартал 2017 года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Единовременно</a:t>
                      </a: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Ежемесячно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033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47248" cy="122413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Прямая связь</a:t>
            </a:r>
            <a:endParaRPr lang="ru-RU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3918695"/>
              </p:ext>
            </p:extLst>
          </p:nvPr>
        </p:nvGraphicFramePr>
        <p:xfrm>
          <a:off x="251520" y="1729167"/>
          <a:ext cx="8784976" cy="3525306"/>
        </p:xfrm>
        <a:graphic>
          <a:graphicData uri="http://schemas.openxmlformats.org/drawingml/2006/table">
            <a:tbl>
              <a:tblPr/>
              <a:tblGrid>
                <a:gridCol w="2120511"/>
                <a:gridCol w="2044779"/>
                <a:gridCol w="2347709"/>
                <a:gridCol w="2271977"/>
              </a:tblGrid>
              <a:tr h="11874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Наименование закупки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столбец 3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Программа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столбец 4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Мероприятие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столбец 5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Обоснование </a:t>
                      </a: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столбец 6</a:t>
                      </a:r>
                      <a:endParaRPr lang="ru-RU" sz="16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226889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Оказание услуг по организации и проведению городского молодежного форума «Столица 28»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Муниципальная программа «Развитие потенциала молодежи города Благовещенска на 2015-2020 годы»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Основное мероприятие «Реализация мер в области муниципальной молодежной политики»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Закупка осуществляется в целях реализации указанного мероприятия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9370" marR="39370" marT="64770" marB="647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259" y="5445224"/>
            <a:ext cx="1475360" cy="111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bg1"/>
            </a:gs>
            <a:gs pos="100000">
              <a:schemeClr val="bg1">
                <a:alpha val="70000"/>
              </a:schemeClr>
            </a:gs>
          </a:gsLst>
          <a:lin ang="13500000" scaled="1"/>
          <a:tileRect/>
        </a:gra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2159</TotalTime>
  <Words>887</Words>
  <Application>Microsoft Office PowerPoint</Application>
  <PresentationFormat>Экран (4:3)</PresentationFormat>
  <Paragraphs>211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ОСОБЕННОСТИ ПЛАНИРОВАНИЯ ЗАКУПОК НА 2017-2019 ГГ.  </vt:lpstr>
      <vt:lpstr> Планирование закупок  </vt:lpstr>
      <vt:lpstr>   Сроки утверждения плана закупок, плана-графика закупок   </vt:lpstr>
      <vt:lpstr>   Сроки размещения плана закупок, плана–графика закупок в ЕИС   </vt:lpstr>
      <vt:lpstr>Ответственность  за нарушения, связанные с формированием плана закупок, плана-графика</vt:lpstr>
      <vt:lpstr>Финансовое обеспечение закупок распределено неверно</vt:lpstr>
      <vt:lpstr>Правильное распределение финансового обеспечения закупок</vt:lpstr>
      <vt:lpstr>Периодичность осуществления закупок в плане закупок</vt:lpstr>
      <vt:lpstr>Прямая связь</vt:lpstr>
      <vt:lpstr>Отсутствие  прямой связи</vt:lpstr>
      <vt:lpstr>ПЛАН - ГРАФИК</vt:lpstr>
      <vt:lpstr>Идентификационный код закупки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Филиппов Павел Анатольевич</dc:creator>
  <cp:lastModifiedBy>Гайдай Анжелика Евгеньевна</cp:lastModifiedBy>
  <cp:revision>173</cp:revision>
  <cp:lastPrinted>2016-02-05T03:17:54Z</cp:lastPrinted>
  <dcterms:created xsi:type="dcterms:W3CDTF">2016-01-21T08:40:00Z</dcterms:created>
  <dcterms:modified xsi:type="dcterms:W3CDTF">2017-04-04T23:07:59Z</dcterms:modified>
</cp:coreProperties>
</file>