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70" r:id="rId2"/>
    <p:sldId id="275" r:id="rId3"/>
    <p:sldId id="277" r:id="rId4"/>
    <p:sldId id="271" r:id="rId5"/>
    <p:sldId id="272" r:id="rId6"/>
    <p:sldId id="256" r:id="rId7"/>
    <p:sldId id="273" r:id="rId8"/>
    <p:sldId id="274" r:id="rId9"/>
    <p:sldId id="276" r:id="rId10"/>
    <p:sldId id="278" r:id="rId11"/>
    <p:sldId id="265" r:id="rId12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  <a:srgbClr val="CFCFCF"/>
    <a:srgbClr val="33CC33"/>
    <a:srgbClr val="0000CC"/>
    <a:srgbClr val="99FFCC"/>
    <a:srgbClr val="9900CC"/>
    <a:srgbClr val="00FFCC"/>
    <a:srgbClr val="FF9999"/>
    <a:srgbClr val="60606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Светлый стиль 2 -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17292A2E-F333-43FB-9621-5CBBE7FDCDCB}" styleName="Светлый стиль 2 -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88647" autoAdjust="0"/>
  </p:normalViewPr>
  <p:slideViewPr>
    <p:cSldViewPr>
      <p:cViewPr varScale="1">
        <p:scale>
          <a:sx n="53" d="100"/>
          <a:sy n="53" d="100"/>
        </p:scale>
        <p:origin x="540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1F02D3-1E31-4CAE-9BF1-A01CDD732FB1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33460B-6CE6-4D53-9067-419FFEC6F0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1960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33460B-6CE6-4D53-9067-419FFEC6F02F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55394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33460B-6CE6-4D53-9067-419FFEC6F02F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38539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33460B-6CE6-4D53-9067-419FFEC6F02F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14183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33460B-6CE6-4D53-9067-419FFEC6F02F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4826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2D438-1262-411B-A109-04DF9C85A5A9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A077D-1942-470F-80A1-EE53FFBE81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1341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2D438-1262-411B-A109-04DF9C85A5A9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A077D-1942-470F-80A1-EE53FFBE81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9019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2D438-1262-411B-A109-04DF9C85A5A9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A077D-1942-470F-80A1-EE53FFBE81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9982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2D438-1262-411B-A109-04DF9C85A5A9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A077D-1942-470F-80A1-EE53FFBE81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0931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2D438-1262-411B-A109-04DF9C85A5A9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A077D-1942-470F-80A1-EE53FFBE81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325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2D438-1262-411B-A109-04DF9C85A5A9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A077D-1942-470F-80A1-EE53FFBE81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9727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2D438-1262-411B-A109-04DF9C85A5A9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A077D-1942-470F-80A1-EE53FFBE81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23628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2D438-1262-411B-A109-04DF9C85A5A9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A077D-1942-470F-80A1-EE53FFBE81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50641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2D438-1262-411B-A109-04DF9C85A5A9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A077D-1942-470F-80A1-EE53FFBE81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8568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2D438-1262-411B-A109-04DF9C85A5A9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A077D-1942-470F-80A1-EE53FFBE81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56131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2D438-1262-411B-A109-04DF9C85A5A9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A077D-1942-470F-80A1-EE53FFBE81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19659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92D438-1262-411B-A109-04DF9C85A5A9}" type="datetimeFigureOut">
              <a:rPr lang="ru-RU" smtClean="0"/>
              <a:pPr/>
              <a:t>05.04.2017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CA077D-1942-470F-80A1-EE53FFBE81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24342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E4337AD923D72F88E8D536FF9CB4FE344D0314BDA362AD55D76A177DEF054963640858C7739A4DC7h3X3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ref=DC9108FAB384577D0F698AE7EF1CEB1BD8D8274646A7D0BCB8992463DBFCE816E74544E13E9B03EBuDL3X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ref=DC9108FAB384577D0F698AE7EF1CEB1BD8D8274646A7D0BCB8992463DBFCE816E74544E13E9B09E8uDL4X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ref=DC9108FAB384577D0F698AE7EF1CEB1BD8D8274646A7D0BCB8992463DBFCE816E74544E13E9B03EBuDL3X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DC9108FAB384577D0F698AE7EF1CEB1BD8D8274646A7D0BCB8992463DBFCE816E74544E13E9B03EBuDL3X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cs7051.vk.me/c540105/v540105445/20e16/LrBUgGXMuQ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1" y="188640"/>
            <a:ext cx="1584177" cy="1800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1268760"/>
            <a:ext cx="6696744" cy="4032448"/>
          </a:xfrm>
          <a:solidFill>
            <a:srgbClr val="99FFCC">
              <a:alpha val="42000"/>
            </a:srgbClr>
          </a:solidFill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 объеме закупок у субъектов малого предпринимательства и социально ориентированных некоммерческих организаций и составлении отчета </a:t>
            </a:r>
            <a:endParaRPr lang="ru-RU" sz="4000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5733256"/>
            <a:ext cx="7304856" cy="720080"/>
          </a:xfrm>
        </p:spPr>
        <p:txBody>
          <a:bodyPr>
            <a:noAutofit/>
          </a:bodyPr>
          <a:lstStyle/>
          <a:p>
            <a:pPr algn="l"/>
            <a:r>
              <a:rPr lang="ru-RU" sz="1800" dirty="0" smtClean="0">
                <a:solidFill>
                  <a:srgbClr val="9900CC"/>
                </a:solidFill>
              </a:rPr>
              <a:t>Докладчик: Перминова Татьяна Григорьевна – начальник отдела контроля в сфере закупок управления контроля в сфере закупок и финансов </a:t>
            </a:r>
            <a:endParaRPr lang="ru-RU" sz="1800" dirty="0">
              <a:solidFill>
                <a:srgbClr val="99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93211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Информация о несостоявшихся определениях поставщиков (подрядчиков, исполнителей) с 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участием СМП и СОНО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59589711"/>
              </p:ext>
            </p:extLst>
          </p:nvPr>
        </p:nvGraphicFramePr>
        <p:xfrm>
          <a:off x="251520" y="1916832"/>
          <a:ext cx="8569326" cy="36253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04656"/>
                <a:gridCol w="2664670"/>
              </a:tblGrid>
              <a:tr h="3096344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ru-RU" sz="240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Сумма начальных (максимальных) цен контрактов несостоявшихся определений поставщиков (подрядчиков, исполнителей) с участием субъектов малого предпринимательства и социально ориентированных некоммерческих организаций (тыс. рублей)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>
                    <a:solidFill>
                      <a:srgbClr val="FFFF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735,7</a:t>
                      </a:r>
                      <a:endParaRPr lang="ru-RU" sz="240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>
                    <a:solidFill>
                      <a:srgbClr val="FFFF00">
                        <a:alpha val="40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74327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3068960"/>
            <a:ext cx="820891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БЛАГОДАРЮ ЗА ВНИМАНИЕ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52054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33C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Объем Закупок У СМП И СОНО</a:t>
            </a:r>
            <a:endParaRPr lang="ru-RU" b="1" i="1" dirty="0">
              <a:solidFill>
                <a:srgbClr val="33CC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8341" y="1268760"/>
            <a:ext cx="8956147" cy="4824536"/>
          </a:xfrm>
          <a:prstGeom prst="ellipse">
            <a:avLst/>
          </a:prstGeom>
          <a:solidFill>
            <a:srgbClr val="FF0000">
              <a:alpha val="1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006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Заказчик обязан осуществлять </a:t>
            </a:r>
            <a:r>
              <a:rPr lang="ru-RU" sz="2800" b="1" i="1" dirty="0">
                <a:solidFill>
                  <a:srgbClr val="00006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закупки у субъектов малого предпринимательства, социально ориентированных некоммерческих организаций в объеме не менее чем </a:t>
            </a:r>
            <a:r>
              <a:rPr lang="ru-RU" sz="2800" b="1" i="1" dirty="0" smtClean="0">
                <a:solidFill>
                  <a:srgbClr val="00006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            15 % (пятнадцать процентов) </a:t>
            </a:r>
            <a:r>
              <a:rPr lang="ru-RU" sz="2800" b="1" i="1" dirty="0">
                <a:solidFill>
                  <a:srgbClr val="00006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совокупного годового объема закупок, рассчитанного с учетом </a:t>
            </a:r>
            <a:r>
              <a:rPr lang="ru-RU" sz="2800" b="1" i="1" dirty="0">
                <a:solidFill>
                  <a:srgbClr val="000066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части 1.1 статьи 30</a:t>
            </a:r>
            <a:r>
              <a:rPr lang="ru-RU" sz="2800" b="1" i="1" dirty="0">
                <a:solidFill>
                  <a:srgbClr val="00006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Закона о контрактной системе</a:t>
            </a:r>
            <a:endParaRPr lang="ru-RU" sz="2800" b="1" i="1" dirty="0">
              <a:solidFill>
                <a:srgbClr val="000066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-252536" y="3861048"/>
            <a:ext cx="1944216" cy="280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6606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1680" y="5212520"/>
            <a:ext cx="1800200" cy="142569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i="1" dirty="0" smtClean="0">
                <a:solidFill>
                  <a:srgbClr val="9900CC"/>
                </a:solidFill>
              </a:rPr>
              <a:t>Ответственность  за нарушение требований Закона о контрактной системе</a:t>
            </a:r>
            <a:endParaRPr lang="ru-RU" sz="3600" i="1" dirty="0">
              <a:solidFill>
                <a:srgbClr val="9900CC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160824" y="4694002"/>
            <a:ext cx="1993629" cy="194421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511" y="1268760"/>
            <a:ext cx="1337045" cy="1584176"/>
          </a:xfrm>
          <a:prstGeom prst="rect">
            <a:avLst/>
          </a:prstGeom>
        </p:spPr>
      </p:pic>
      <p:sp>
        <p:nvSpPr>
          <p:cNvPr id="6" name="Овальная выноска 5"/>
          <p:cNvSpPr/>
          <p:nvPr/>
        </p:nvSpPr>
        <p:spPr>
          <a:xfrm>
            <a:off x="755577" y="1417638"/>
            <a:ext cx="8208912" cy="4099594"/>
          </a:xfrm>
          <a:prstGeom prst="wedgeEllipseCallout">
            <a:avLst/>
          </a:prstGeom>
          <a:pattFill prst="smConfetti">
            <a:fgClr>
              <a:srgbClr val="FFFF00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50215">
              <a:lnSpc>
                <a:spcPct val="107000"/>
              </a:lnSpc>
              <a:spcAft>
                <a:spcPts val="0"/>
              </a:spcAft>
            </a:pPr>
            <a:r>
              <a:rPr lang="ru-RU" sz="2000" b="1" i="1" dirty="0">
                <a:solidFill>
                  <a:srgbClr val="00006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соответствии с частью 11 статьи 7.30 КоАП </a:t>
            </a:r>
            <a:r>
              <a:rPr lang="ru-RU" sz="2000" b="1" i="1" dirty="0" smtClean="0">
                <a:solidFill>
                  <a:srgbClr val="00006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РФ:</a:t>
            </a:r>
          </a:p>
          <a:p>
            <a:pPr indent="450215">
              <a:lnSpc>
                <a:spcPct val="107000"/>
              </a:lnSpc>
              <a:spcAft>
                <a:spcPts val="0"/>
              </a:spcAft>
            </a:pPr>
            <a:r>
              <a:rPr lang="ru-RU" sz="2000" b="1" i="1" dirty="0" smtClean="0">
                <a:solidFill>
                  <a:srgbClr val="000066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i="1" dirty="0">
                <a:solidFill>
                  <a:srgbClr val="000066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 осуществление закупок товаров, работ, услуг для обеспечения государственных и муниципальных нужд у СМП и СОНО в размере менее 15 %,</a:t>
            </a:r>
            <a:r>
              <a:rPr lang="ru-RU" sz="2000" b="1" i="1" dirty="0">
                <a:solidFill>
                  <a:srgbClr val="00006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предусмотрено наложение</a:t>
            </a:r>
            <a:r>
              <a:rPr lang="ru-RU" sz="2000" b="1" i="1" dirty="0">
                <a:solidFill>
                  <a:srgbClr val="000066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административного штрафа на должностных лиц </a:t>
            </a:r>
            <a:endParaRPr lang="ru-RU" sz="2000" b="1" i="1" dirty="0" smtClean="0">
              <a:solidFill>
                <a:srgbClr val="000066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ctr">
              <a:lnSpc>
                <a:spcPct val="107000"/>
              </a:lnSpc>
              <a:spcAft>
                <a:spcPts val="0"/>
              </a:spcAft>
            </a:pPr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размере 50 000,00 рублей.</a:t>
            </a:r>
            <a:endParaRPr lang="ru-RU" sz="2800" b="1" dirty="0">
              <a:solidFill>
                <a:srgbClr val="FF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82178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ttp://fenicheva.ru/wp-content/uploads/2013/07/%D1%87%D0%B5%D0%BB%D0%BE%D0%B2%D0%B5%D1%87%D0%B5%D0%BA-%D0%B4%D0%B0-%D0%BD%D0%B5%D1%8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188640"/>
            <a:ext cx="1512168" cy="1152128"/>
          </a:xfrm>
          <a:prstGeom prst="rect">
            <a:avLst/>
          </a:prstGeom>
          <a:noFill/>
        </p:spPr>
      </p:pic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215516" y="873270"/>
            <a:ext cx="4356484" cy="5436050"/>
          </a:xfrm>
          <a:solidFill>
            <a:srgbClr val="33CC33">
              <a:alpha val="22000"/>
            </a:srgbClr>
          </a:solidFill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600" b="1" i="1" dirty="0" smtClean="0">
                <a:ln>
                  <a:solidFill>
                    <a:schemeClr val="accent1"/>
                  </a:solidFill>
                  <a:round/>
                </a:ln>
              </a:rPr>
              <a:t>Закупки, включаемые                в объем закупок у СМП и СОНО </a:t>
            </a:r>
            <a:r>
              <a:rPr lang="ru-RU" sz="2600" b="1" dirty="0" smtClean="0">
                <a:ln>
                  <a:noFill/>
                  <a:round/>
                </a:ln>
                <a:solidFill>
                  <a:srgbClr val="FF0000"/>
                </a:solidFill>
              </a:rPr>
              <a:t>– закупки осуществленные по результатам состоявшихся процедур (конкурсов, ЭА, ЗК, ЗП):</a:t>
            </a:r>
          </a:p>
          <a:p>
            <a:r>
              <a:rPr lang="ru-RU" sz="2600" i="1" dirty="0" smtClean="0">
                <a:ln>
                  <a:solidFill>
                    <a:schemeClr val="accent1"/>
                  </a:solidFill>
                  <a:round/>
                </a:ln>
                <a:solidFill>
                  <a:srgbClr val="FF0000"/>
                </a:solidFill>
              </a:rPr>
              <a:t> </a:t>
            </a:r>
            <a:r>
              <a:rPr lang="ru-RU" sz="2600" dirty="0">
                <a:ln>
                  <a:solidFill>
                    <a:schemeClr val="accent1"/>
                  </a:solidFill>
                  <a:round/>
                </a:ln>
                <a:solidFill>
                  <a:srgbClr val="9900CC"/>
                </a:solidFill>
              </a:rPr>
              <a:t>В</a:t>
            </a:r>
            <a:r>
              <a:rPr lang="ru-RU" sz="2600" dirty="0" smtClean="0">
                <a:ln>
                  <a:solidFill>
                    <a:schemeClr val="accent1"/>
                  </a:solidFill>
                  <a:round/>
                </a:ln>
                <a:solidFill>
                  <a:srgbClr val="9900CC"/>
                </a:solidFill>
              </a:rPr>
              <a:t> извещении установлено ограничение об участии в закупки только СМП и СОНО;</a:t>
            </a:r>
          </a:p>
          <a:p>
            <a:r>
              <a:rPr lang="ru-RU" sz="2600" dirty="0" smtClean="0">
                <a:ln>
                  <a:solidFill>
                    <a:schemeClr val="accent1"/>
                  </a:solidFill>
                  <a:round/>
                </a:ln>
                <a:solidFill>
                  <a:srgbClr val="9900CC"/>
                </a:solidFill>
              </a:rPr>
              <a:t>Фактически оплаченные суммы по контрактам, заключенным с СМП и СОНО</a:t>
            </a:r>
          </a:p>
          <a:p>
            <a:endParaRPr lang="ru-RU" sz="2600" b="1" dirty="0" smtClean="0">
              <a:ln>
                <a:solidFill>
                  <a:schemeClr val="accent1"/>
                </a:solidFill>
                <a:round/>
              </a:ln>
              <a:solidFill>
                <a:srgbClr val="FF0000"/>
              </a:solidFill>
            </a:endParaRPr>
          </a:p>
          <a:p>
            <a:endParaRPr lang="ru-RU" sz="2600" dirty="0" smtClean="0">
              <a:ln>
                <a:solidFill>
                  <a:schemeClr val="accent1"/>
                </a:solidFill>
                <a:round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ru-RU" sz="2400" dirty="0">
              <a:ln>
                <a:solidFill>
                  <a:schemeClr val="accent1"/>
                </a:solidFill>
                <a:round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572000" y="873270"/>
            <a:ext cx="4464496" cy="5821045"/>
          </a:xfrm>
          <a:solidFill>
            <a:srgbClr val="CFCFCF">
              <a:alpha val="40000"/>
            </a:srgbClr>
          </a:solidFill>
        </p:spPr>
        <p:txBody>
          <a:bodyPr>
            <a:normAutofit fontScale="92500" lnSpcReduction="20000"/>
          </a:bodyPr>
          <a:lstStyle/>
          <a:p>
            <a:pPr marL="0" indent="0" algn="r">
              <a:buNone/>
            </a:pPr>
            <a:r>
              <a:rPr lang="ru-RU" sz="2600" b="1" i="1" dirty="0">
                <a:solidFill>
                  <a:srgbClr val="FF0000"/>
                </a:solidFill>
              </a:rPr>
              <a:t>Закупки, </a:t>
            </a:r>
            <a:r>
              <a:rPr lang="ru-RU" sz="2600" b="1" i="1" dirty="0" smtClean="0">
                <a:solidFill>
                  <a:srgbClr val="FF0000"/>
                </a:solidFill>
              </a:rPr>
              <a:t>не включаемые </a:t>
            </a:r>
            <a:r>
              <a:rPr lang="ru-RU" sz="2600" b="1" i="1" dirty="0">
                <a:solidFill>
                  <a:srgbClr val="FF0000"/>
                </a:solidFill>
              </a:rPr>
              <a:t>в объем закупок у СМП и СОНО</a:t>
            </a:r>
            <a:r>
              <a:rPr lang="ru-RU" sz="2400" b="1" i="1" dirty="0">
                <a:solidFill>
                  <a:srgbClr val="FF0000"/>
                </a:solidFill>
              </a:rPr>
              <a:t>:</a:t>
            </a:r>
          </a:p>
          <a:p>
            <a:pPr algn="just"/>
            <a:r>
              <a:rPr lang="ru-RU" sz="2600" b="1" dirty="0" smtClean="0">
                <a:solidFill>
                  <a:srgbClr val="0070C0"/>
                </a:solidFill>
              </a:rPr>
              <a:t>Закупки, по результатам несостоявшихся ЭА, ЗК, ЗП и конкурсов, в которых было установлено ограничение;</a:t>
            </a:r>
          </a:p>
          <a:p>
            <a:pPr lvl="0" algn="just"/>
            <a:r>
              <a:rPr lang="ru-RU" sz="2600" b="1" dirty="0">
                <a:solidFill>
                  <a:srgbClr val="9900CC"/>
                </a:solidFill>
              </a:rPr>
              <a:t>Закупки, по результатам </a:t>
            </a:r>
            <a:r>
              <a:rPr lang="ru-RU" sz="2600" b="1" dirty="0" smtClean="0">
                <a:solidFill>
                  <a:srgbClr val="9900CC"/>
                </a:solidFill>
              </a:rPr>
              <a:t>состоявшихся процедур, где контракты заключены с СМП и СОНО, но  </a:t>
            </a:r>
            <a:r>
              <a:rPr lang="ru-RU" sz="2600" b="1" dirty="0">
                <a:solidFill>
                  <a:srgbClr val="9900CC"/>
                </a:solidFill>
              </a:rPr>
              <a:t>в которых </a:t>
            </a:r>
            <a:r>
              <a:rPr lang="ru-RU" sz="2600" b="1" dirty="0" smtClean="0">
                <a:solidFill>
                  <a:srgbClr val="9900CC"/>
                </a:solidFill>
              </a:rPr>
              <a:t>не было </a:t>
            </a:r>
            <a:r>
              <a:rPr lang="ru-RU" sz="2600" b="1" dirty="0">
                <a:solidFill>
                  <a:srgbClr val="9900CC"/>
                </a:solidFill>
              </a:rPr>
              <a:t>установлено </a:t>
            </a:r>
            <a:r>
              <a:rPr lang="ru-RU" sz="2600" b="1" dirty="0" smtClean="0">
                <a:solidFill>
                  <a:srgbClr val="9900CC"/>
                </a:solidFill>
              </a:rPr>
              <a:t>требуемое Законом № 44-ФЗ ограничение;</a:t>
            </a:r>
          </a:p>
          <a:p>
            <a:pPr lvl="0" algn="just"/>
            <a:r>
              <a:rPr lang="ru-RU" sz="2600" b="1" dirty="0" smtClean="0">
                <a:solidFill>
                  <a:schemeClr val="accent1">
                    <a:lumMod val="75000"/>
                  </a:schemeClr>
                </a:solidFill>
              </a:rPr>
              <a:t>Расторгнутые без исполнения контракты, заключенные </a:t>
            </a:r>
            <a:r>
              <a:rPr lang="ru-RU" sz="2600" b="1" dirty="0">
                <a:solidFill>
                  <a:schemeClr val="accent1">
                    <a:lumMod val="75000"/>
                  </a:schemeClr>
                </a:solidFill>
              </a:rPr>
              <a:t>с СМП и СОНО </a:t>
            </a:r>
            <a:r>
              <a:rPr lang="ru-RU" sz="2600" b="1" dirty="0" smtClean="0">
                <a:solidFill>
                  <a:schemeClr val="accent1">
                    <a:lumMod val="75000"/>
                  </a:schemeClr>
                </a:solidFill>
              </a:rPr>
              <a:t>по </a:t>
            </a:r>
            <a:r>
              <a:rPr lang="ru-RU" sz="2600" b="1" dirty="0">
                <a:solidFill>
                  <a:schemeClr val="accent1">
                    <a:lumMod val="75000"/>
                  </a:schemeClr>
                </a:solidFill>
              </a:rPr>
              <a:t>результатам состоявшихся </a:t>
            </a:r>
            <a:r>
              <a:rPr lang="ru-RU" sz="2600" b="1" dirty="0" smtClean="0">
                <a:solidFill>
                  <a:schemeClr val="accent1">
                    <a:lumMod val="75000"/>
                  </a:schemeClr>
                </a:solidFill>
              </a:rPr>
              <a:t>процедур</a:t>
            </a:r>
            <a:r>
              <a:rPr lang="ru-RU" sz="2600" b="1" i="1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ru-RU" sz="2600" b="1" i="1" dirty="0">
              <a:solidFill>
                <a:schemeClr val="accent1">
                  <a:lumMod val="75000"/>
                </a:schemeClr>
              </a:solidFill>
            </a:endParaRPr>
          </a:p>
          <a:p>
            <a:pPr algn="just"/>
            <a:endParaRPr lang="ru-RU" sz="2000" b="1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63284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7038" y="5444058"/>
            <a:ext cx="1475360" cy="147536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594" y="5444058"/>
            <a:ext cx="1475360" cy="147536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0404" y="5157192"/>
            <a:ext cx="1475360" cy="1475360"/>
          </a:xfrm>
          <a:prstGeom prst="rect">
            <a:avLst/>
          </a:prstGeom>
        </p:spPr>
      </p:pic>
      <p:sp>
        <p:nvSpPr>
          <p:cNvPr id="11" name="Объект 10"/>
          <p:cNvSpPr>
            <a:spLocks noGrp="1"/>
          </p:cNvSpPr>
          <p:nvPr>
            <p:ph idx="1"/>
          </p:nvPr>
        </p:nvSpPr>
        <p:spPr>
          <a:xfrm>
            <a:off x="1187624" y="1268760"/>
            <a:ext cx="7499176" cy="4857403"/>
          </a:xfrm>
        </p:spPr>
        <p:txBody>
          <a:bodyPr>
            <a:normAutofit/>
          </a:bodyPr>
          <a:lstStyle/>
          <a:p>
            <a:pPr algn="ctr">
              <a:buFontTx/>
              <a:buChar char="-"/>
            </a:pPr>
            <a:r>
              <a:rPr lang="ru-RU" sz="2000" b="1" dirty="0" smtClean="0">
                <a:solidFill>
                  <a:srgbClr val="0000CC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это утвержденный </a:t>
            </a:r>
            <a:r>
              <a:rPr lang="ru-RU" sz="2000" b="1" dirty="0">
                <a:solidFill>
                  <a:srgbClr val="0000CC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на соответствующий финансовый год общий объем финансового обеспечения для осуществления заказчиком закупок в соответствии с </a:t>
            </a:r>
            <a:r>
              <a:rPr lang="ru-RU" sz="2000" b="1" dirty="0" smtClean="0">
                <a:solidFill>
                  <a:srgbClr val="0000CC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Законом о контрактной системе, </a:t>
            </a:r>
            <a:r>
              <a:rPr lang="ru-RU" sz="2000" b="1" dirty="0">
                <a:solidFill>
                  <a:srgbClr val="0000CC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 том числе для оплаты контрактов, заключенных до начала указанного финансового года и подлежащих оплате в указанном финансовом году. </a:t>
            </a:r>
            <a:endParaRPr lang="ru-RU" sz="2000" b="1" dirty="0" smtClean="0">
              <a:solidFill>
                <a:srgbClr val="0000CC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ctr">
              <a:buFontTx/>
              <a:buChar char="-"/>
            </a:pPr>
            <a:endParaRPr lang="ru-RU" sz="2000" b="1" dirty="0">
              <a:solidFill>
                <a:srgbClr val="0000CC"/>
              </a:solidFill>
              <a:latin typeface="Times New Roman" panose="02020603050405020304" pitchFamily="18" charset="0"/>
            </a:endParaRPr>
          </a:p>
          <a:p>
            <a:pPr algn="ctr">
              <a:buFontTx/>
              <a:buChar char="-"/>
            </a:pPr>
            <a:endParaRPr lang="ru-RU" sz="2000" b="1" dirty="0">
              <a:solidFill>
                <a:srgbClr val="0000CC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Autofit/>
          </a:bodyPr>
          <a:lstStyle/>
          <a:p>
            <a:r>
              <a:rPr lang="ru-RU" sz="3200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Совокупный </a:t>
            </a:r>
            <a:r>
              <a:rPr lang="ru-RU" sz="3200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годовой объем закупок заказчика за отчетный </a:t>
            </a:r>
            <a:r>
              <a:rPr lang="ru-RU" sz="3200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год</a:t>
            </a:r>
            <a:endParaRPr lang="ru-RU" sz="3200" i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6" descr="https://pp.vk.me/c623624/v623624910/14bda/m_JOdpM2aU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340768"/>
            <a:ext cx="1331640" cy="2016224"/>
          </a:xfrm>
          <a:prstGeom prst="rect">
            <a:avLst/>
          </a:prstGeom>
          <a:noFill/>
        </p:spPr>
      </p:pic>
      <p:sp>
        <p:nvSpPr>
          <p:cNvPr id="14" name="Вертикальный свиток 13"/>
          <p:cNvSpPr/>
          <p:nvPr/>
        </p:nvSpPr>
        <p:spPr>
          <a:xfrm>
            <a:off x="1187624" y="3429000"/>
            <a:ext cx="3888432" cy="2808312"/>
          </a:xfrm>
          <a:prstGeom prst="verticalScroll">
            <a:avLst/>
          </a:prstGeom>
          <a:solidFill>
            <a:srgbClr val="FFFF00">
              <a:alpha val="27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>
                <a:solidFill>
                  <a:srgbClr val="00006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Для бюджетных учреждений это сумма утвержденных лимитов по соответствующему КВР по Плану финансово-хозяйственной деятельности на соответствующий год</a:t>
            </a:r>
            <a:endParaRPr lang="ru-RU" sz="2000" b="1" i="1" dirty="0">
              <a:solidFill>
                <a:srgbClr val="000066"/>
              </a:solidFill>
            </a:endParaRPr>
          </a:p>
        </p:txBody>
      </p:sp>
      <p:sp>
        <p:nvSpPr>
          <p:cNvPr id="16" name="Вертикальный свиток 15"/>
          <p:cNvSpPr/>
          <p:nvPr/>
        </p:nvSpPr>
        <p:spPr>
          <a:xfrm>
            <a:off x="5220072" y="3429000"/>
            <a:ext cx="4037774" cy="2880320"/>
          </a:xfrm>
          <a:prstGeom prst="verticalScroll">
            <a:avLst/>
          </a:prstGeom>
          <a:solidFill>
            <a:srgbClr val="FFFF00">
              <a:alpha val="27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342900" algn="just">
              <a:lnSpc>
                <a:spcPct val="107000"/>
              </a:lnSpc>
              <a:spcAft>
                <a:spcPts val="0"/>
              </a:spcAft>
            </a:pPr>
            <a:r>
              <a:rPr lang="ru-RU" sz="2000" b="1" i="1" dirty="0" smtClean="0">
                <a:solidFill>
                  <a:srgbClr val="000066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</a:t>
            </a:r>
            <a:r>
              <a:rPr lang="ru-RU" sz="2000" b="1" i="1" dirty="0">
                <a:solidFill>
                  <a:srgbClr val="000066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казенных учреждений – это л</a:t>
            </a:r>
            <a:r>
              <a:rPr lang="ru-RU" sz="2000" b="1" i="1" dirty="0">
                <a:solidFill>
                  <a:srgbClr val="00006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имиты бюджетных обязательств по соответствующему КВР, доведенные до муниципального заказчика главным распорядителем бюджетных </a:t>
            </a:r>
            <a:r>
              <a:rPr lang="ru-RU" sz="2000" b="1" i="1" dirty="0" smtClean="0">
                <a:solidFill>
                  <a:srgbClr val="00006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средств.</a:t>
            </a:r>
            <a:endParaRPr lang="ru-RU" sz="2000" b="1" i="1" dirty="0">
              <a:solidFill>
                <a:srgbClr val="000066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00142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188640"/>
            <a:ext cx="81758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Пример заполнения Отчета об объеме закупок </a:t>
            </a:r>
          </a:p>
          <a:p>
            <a:pPr algn="ctr"/>
            <a:r>
              <a:rPr lang="ru-RU" sz="2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у СМП и СОНО за 2016 год</a:t>
            </a:r>
            <a:endParaRPr lang="ru-RU" sz="24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0741694"/>
              </p:ext>
            </p:extLst>
          </p:nvPr>
        </p:nvGraphicFramePr>
        <p:xfrm>
          <a:off x="179513" y="1124744"/>
          <a:ext cx="8964486" cy="52818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52727"/>
                <a:gridCol w="2411759"/>
              </a:tblGrid>
              <a:tr h="750952">
                <a:tc>
                  <a:txBody>
                    <a:bodyPr/>
                    <a:lstStyle/>
                    <a:p>
                      <a:pPr algn="ctr"/>
                      <a:r>
                        <a:rPr lang="ru-RU" sz="2200" dirty="0" smtClean="0">
                          <a:solidFill>
                            <a:srgbClr val="000066"/>
                          </a:solidFill>
                        </a:rPr>
                        <a:t>Наименование показателя,</a:t>
                      </a:r>
                      <a:r>
                        <a:rPr lang="ru-RU" sz="2200" baseline="0" dirty="0" smtClean="0">
                          <a:solidFill>
                            <a:srgbClr val="000066"/>
                          </a:solidFill>
                        </a:rPr>
                        <a:t> единица измерения</a:t>
                      </a:r>
                      <a:endParaRPr lang="ru-RU" sz="2200" dirty="0">
                        <a:solidFill>
                          <a:srgbClr val="000066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aseline="0" dirty="0" smtClean="0">
                          <a:solidFill>
                            <a:srgbClr val="000066"/>
                          </a:solidFill>
                        </a:rPr>
                        <a:t>Величина показателя</a:t>
                      </a:r>
                      <a:endParaRPr lang="ru-RU" sz="2200" dirty="0">
                        <a:solidFill>
                          <a:srgbClr val="000066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1418465">
                <a:tc>
                  <a:txBody>
                    <a:bodyPr/>
                    <a:lstStyle/>
                    <a:p>
                      <a:r>
                        <a:rPr lang="ru-RU" sz="2200" b="1" i="1" dirty="0" smtClean="0">
                          <a:solidFill>
                            <a:srgbClr val="9900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</a:t>
                      </a:r>
                      <a:r>
                        <a:rPr lang="ru-RU" sz="2200" b="1" i="1" dirty="0" smtClean="0">
                          <a:solidFill>
                            <a:srgbClr val="9900CC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Совокупный годовой объем закупок, за исключением объема закупок, сведения о которых составляют государственную тайну (тыс. рублей)</a:t>
                      </a:r>
                      <a:endParaRPr lang="ru-RU" sz="2200" b="1" i="1" dirty="0">
                        <a:solidFill>
                          <a:srgbClr val="9900CC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>
                        <a:alpha val="3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>
                          <a:solidFill>
                            <a:srgbClr val="9900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30 535,20</a:t>
                      </a:r>
                      <a:endParaRPr lang="ru-RU" sz="2200" b="1" dirty="0">
                        <a:solidFill>
                          <a:srgbClr val="9900CC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>
                        <a:alpha val="37000"/>
                      </a:srgbClr>
                    </a:solidFill>
                  </a:tcPr>
                </a:tc>
              </a:tr>
              <a:tr h="3087247">
                <a:tc>
                  <a:txBody>
                    <a:bodyPr/>
                    <a:lstStyle/>
                    <a:p>
                      <a:r>
                        <a:rPr lang="ru-RU" sz="2200" b="1" i="1" baseline="0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</a:t>
                      </a:r>
                      <a:r>
                        <a:rPr lang="ru-RU" sz="2200" b="1" i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Общий объем финансового обеспечения для оплаты контрактов в отчетном году в рамках осуществления закупок, предусмотренных </a:t>
                      </a:r>
                      <a:r>
                        <a:rPr lang="ru-RU" sz="2200" b="1" i="1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  <a:hlinkClick r:id="rId2"/>
                        </a:rPr>
                        <a:t>частью 1.1 статьи 30</a:t>
                      </a:r>
                      <a:r>
                        <a:rPr lang="ru-RU" sz="2200" b="1" i="1" u="none" strike="noStrike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Законам о контрактной системе</a:t>
                      </a:r>
                      <a:r>
                        <a:rPr lang="ru-RU" sz="2200" b="1" i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за исключением объема финансового обеспечения для оплаты в отчетном году контрактов, содержащих сведения, составляющие государственную тайну (тыс. рублей):</a:t>
                      </a:r>
                      <a:endParaRPr lang="ru-RU" sz="2200" b="1" i="1" baseline="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>
                        <a:alpha val="37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baseline="0" dirty="0" smtClean="0">
                          <a:solidFill>
                            <a:srgbClr val="C00000"/>
                          </a:solidFill>
                          <a:effectLst/>
                        </a:rPr>
                        <a:t>23 657,20 </a:t>
                      </a:r>
                    </a:p>
                    <a:p>
                      <a:pPr algn="ctr"/>
                      <a:r>
                        <a:rPr lang="ru-RU" sz="2200" baseline="0" dirty="0" smtClean="0">
                          <a:solidFill>
                            <a:srgbClr val="C00000"/>
                          </a:solidFill>
                          <a:effectLst/>
                        </a:rPr>
                        <a:t>= </a:t>
                      </a:r>
                    </a:p>
                    <a:p>
                      <a:pPr algn="ctr"/>
                      <a:r>
                        <a:rPr lang="ru-RU" sz="2200" baseline="0" dirty="0" smtClean="0">
                          <a:solidFill>
                            <a:srgbClr val="C00000"/>
                          </a:solidFill>
                          <a:effectLst/>
                        </a:rPr>
                        <a:t>А + Б + В + Г + Д = </a:t>
                      </a:r>
                    </a:p>
                    <a:p>
                      <a:pPr algn="ctr"/>
                      <a:r>
                        <a:rPr lang="ru-RU" sz="2200" baseline="0" dirty="0" smtClean="0">
                          <a:solidFill>
                            <a:srgbClr val="C00000"/>
                          </a:solidFill>
                          <a:effectLst/>
                        </a:rPr>
                        <a:t>0,0 + 0,0 + </a:t>
                      </a:r>
                      <a:r>
                        <a:rPr lang="ru-RU" sz="2200" baseline="0" dirty="0" smtClean="0">
                          <a:solidFill>
                            <a:srgbClr val="C00000"/>
                          </a:solidFill>
                          <a:effectLst/>
                        </a:rPr>
                        <a:t>2</a:t>
                      </a:r>
                      <a:r>
                        <a:rPr lang="en-US" sz="2200" baseline="0" dirty="0" smtClean="0">
                          <a:solidFill>
                            <a:srgbClr val="C00000"/>
                          </a:solidFill>
                          <a:effectLst/>
                        </a:rPr>
                        <a:t>3</a:t>
                      </a:r>
                      <a:r>
                        <a:rPr lang="ru-RU" sz="2200" baseline="0" dirty="0" smtClean="0">
                          <a:solidFill>
                            <a:srgbClr val="C00000"/>
                          </a:solidFill>
                          <a:effectLst/>
                        </a:rPr>
                        <a:t> </a:t>
                      </a:r>
                      <a:r>
                        <a:rPr lang="en-US" sz="2200" baseline="0" dirty="0" smtClean="0">
                          <a:solidFill>
                            <a:srgbClr val="C00000"/>
                          </a:solidFill>
                          <a:effectLst/>
                        </a:rPr>
                        <a:t>657</a:t>
                      </a:r>
                      <a:r>
                        <a:rPr lang="ru-RU" sz="2200" baseline="0" dirty="0" smtClean="0">
                          <a:solidFill>
                            <a:srgbClr val="C00000"/>
                          </a:solidFill>
                          <a:effectLst/>
                        </a:rPr>
                        <a:t>,</a:t>
                      </a:r>
                      <a:r>
                        <a:rPr lang="en-US" sz="2200" baseline="0" dirty="0" smtClean="0">
                          <a:solidFill>
                            <a:srgbClr val="C00000"/>
                          </a:solidFill>
                          <a:effectLst/>
                        </a:rPr>
                        <a:t>2</a:t>
                      </a:r>
                      <a:r>
                        <a:rPr lang="ru-RU" sz="2200" baseline="0" dirty="0" smtClean="0">
                          <a:solidFill>
                            <a:srgbClr val="C00000"/>
                          </a:solidFill>
                          <a:effectLst/>
                        </a:rPr>
                        <a:t>0 </a:t>
                      </a:r>
                      <a:r>
                        <a:rPr lang="ru-RU" sz="2200" baseline="0" dirty="0" smtClean="0">
                          <a:solidFill>
                            <a:srgbClr val="C00000"/>
                          </a:solidFill>
                          <a:effectLst/>
                        </a:rPr>
                        <a:t>+ 0,0 + 0,0</a:t>
                      </a:r>
                      <a:endParaRPr lang="ru-RU" sz="2200" baseline="0" dirty="0">
                        <a:solidFill>
                          <a:srgbClr val="C00000"/>
                        </a:solidFill>
                        <a:effectLst/>
                      </a:endParaRPr>
                    </a:p>
                  </a:txBody>
                  <a:tcPr>
                    <a:solidFill>
                      <a:srgbClr val="FFFF00">
                        <a:alpha val="37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37171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7699035"/>
              </p:ext>
            </p:extLst>
          </p:nvPr>
        </p:nvGraphicFramePr>
        <p:xfrm>
          <a:off x="179512" y="548680"/>
          <a:ext cx="8784976" cy="62407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36704"/>
                <a:gridCol w="2448272"/>
              </a:tblGrid>
              <a:tr h="72008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800" baseline="0" dirty="0" smtClean="0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А) </a:t>
                      </a:r>
                      <a:r>
                        <a:rPr lang="ru-RU" sz="1800" baseline="0" dirty="0" smtClean="0">
                          <a:solidFill>
                            <a:srgbClr val="0000CC"/>
                          </a:solidFill>
                          <a:effectLst/>
                          <a:latin typeface="Times New Roman" panose="02020603050405020304" pitchFamily="18" charset="0"/>
                          <a:cs typeface="+mn-cs"/>
                        </a:rPr>
                        <a:t>О</a:t>
                      </a:r>
                      <a:r>
                        <a:rPr lang="ru-RU" sz="1800" baseline="0" dirty="0" smtClean="0">
                          <a:solidFill>
                            <a:srgbClr val="0000CC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бъем финансового обеспечения для оплаты контрактов, заключаемых для обеспечения обороны страны и безопасности государства (тыс. рублей)</a:t>
                      </a:r>
                      <a:endParaRPr lang="ru-RU" sz="1800" baseline="0" dirty="0">
                        <a:solidFill>
                          <a:srgbClr val="0000CC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aseline="0" dirty="0" smtClean="0">
                          <a:solidFill>
                            <a:srgbClr val="0000CC"/>
                          </a:solidFill>
                        </a:rPr>
                        <a:t>0,0</a:t>
                      </a:r>
                      <a:endParaRPr lang="ru-RU" baseline="0" dirty="0">
                        <a:solidFill>
                          <a:srgbClr val="0000CC"/>
                        </a:solidFill>
                      </a:endParaRPr>
                    </a:p>
                  </a:txBody>
                  <a:tcPr>
                    <a:solidFill>
                      <a:srgbClr val="FFFF00">
                        <a:alpha val="40000"/>
                      </a:srgbClr>
                    </a:solidFill>
                  </a:tcPr>
                </a:tc>
              </a:tr>
              <a:tr h="384129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800" baseline="0" dirty="0" smtClean="0">
                          <a:solidFill>
                            <a:srgbClr val="0000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Б)</a:t>
                      </a:r>
                      <a:r>
                        <a:rPr lang="ru-RU" sz="1800" dirty="0" smtClean="0">
                          <a:solidFill>
                            <a:srgbClr val="0000CC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 </a:t>
                      </a:r>
                      <a:r>
                        <a:rPr lang="ru-RU" sz="1800" b="1" dirty="0" smtClean="0">
                          <a:solidFill>
                            <a:srgbClr val="0000CC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объем финансового обеспечения для оплаты в отчетном году контрактов, заключаемых на оказание услуг по предоставлению кредитов</a:t>
                      </a:r>
                      <a:r>
                        <a:rPr lang="ru-RU" sz="1800" b="1" baseline="0" dirty="0" smtClean="0">
                          <a:solidFill>
                            <a:srgbClr val="0000CC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 </a:t>
                      </a:r>
                      <a:r>
                        <a:rPr lang="ru-RU" sz="1800" b="1" dirty="0" smtClean="0">
                          <a:solidFill>
                            <a:srgbClr val="0000CC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(тыс. рублей)</a:t>
                      </a:r>
                      <a:endParaRPr lang="ru-RU" sz="1800" b="1" baseline="0" dirty="0">
                        <a:solidFill>
                          <a:srgbClr val="0000CC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baseline="0" dirty="0" smtClean="0">
                          <a:solidFill>
                            <a:srgbClr val="0000CC"/>
                          </a:solidFill>
                          <a:effectLst/>
                        </a:rPr>
                        <a:t>0,0</a:t>
                      </a:r>
                      <a:endParaRPr lang="ru-RU" b="1" baseline="0" dirty="0">
                        <a:solidFill>
                          <a:srgbClr val="0000CC"/>
                        </a:solidFill>
                        <a:effectLst/>
                      </a:endParaRPr>
                    </a:p>
                  </a:txBody>
                  <a:tcPr>
                    <a:solidFill>
                      <a:srgbClr val="FFFF00">
                        <a:alpha val="40000"/>
                      </a:srgbClr>
                    </a:solidFill>
                  </a:tcPr>
                </a:tc>
              </a:tr>
              <a:tr h="1049248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1800" b="1" dirty="0">
                          <a:solidFill>
                            <a:srgbClr val="0000CC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800" b="1" dirty="0" smtClean="0">
                          <a:solidFill>
                            <a:srgbClr val="0000CC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В) </a:t>
                      </a: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объем финансового обеспечения для оплаты контрактов, заключаемых с единственным поставщиком (подрядчиком, исполнителем) в соответствии с </a:t>
                      </a: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  <a:hlinkClick r:id="rId2"/>
                        </a:rPr>
                        <a:t>частью 1 статьи 93</a:t>
                      </a:r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CC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Закона (тыс. рублей)</a:t>
                      </a:r>
                      <a:endParaRPr lang="ru-RU" sz="1800" b="1" dirty="0">
                        <a:solidFill>
                          <a:srgbClr val="0000CC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>
                    <a:solidFill>
                      <a:srgbClr val="FFFF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baseline="0" dirty="0" smtClean="0">
                          <a:solidFill>
                            <a:srgbClr val="0000CC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23 657,20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baseline="0" dirty="0" smtClean="0">
                          <a:solidFill>
                            <a:srgbClr val="0000CC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= </a:t>
                      </a:r>
                      <a:r>
                        <a:rPr lang="ru-RU" sz="1600" b="1" baseline="0" dirty="0" smtClean="0">
                          <a:solidFill>
                            <a:srgbClr val="0000CC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п. 1 (50,0) + п. 4 (1850,3) + п. 5 (10655,2) + п. 8 (7385,5) + п. 14 (1305,0) + п. 25 (1435,7) + п. 29 (975,5)</a:t>
                      </a:r>
                      <a:endParaRPr lang="ru-RU" sz="1600" b="1" dirty="0">
                        <a:solidFill>
                          <a:srgbClr val="0000CC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>
                    <a:solidFill>
                      <a:srgbClr val="FFFF00">
                        <a:alpha val="40000"/>
                      </a:srgbClr>
                    </a:solidFill>
                  </a:tcPr>
                </a:tc>
              </a:tr>
              <a:tr h="384129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800" b="1" baseline="0" dirty="0" smtClean="0">
                          <a:solidFill>
                            <a:srgbClr val="0000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Г)</a:t>
                      </a:r>
                      <a:r>
                        <a:rPr lang="ru-RU" sz="1800" b="1" dirty="0" smtClean="0">
                          <a:solidFill>
                            <a:srgbClr val="0000CC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объем финансового обеспечения для оплаты в отчетном году контрактов, заключаемых на выполнение работ в области использования атомной энергии (тыс. рублей)</a:t>
                      </a:r>
                      <a:endParaRPr lang="ru-RU" sz="1800" b="1" baseline="0" dirty="0">
                        <a:solidFill>
                          <a:srgbClr val="0000CC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baseline="0" dirty="0" smtClean="0">
                          <a:solidFill>
                            <a:srgbClr val="0000CC"/>
                          </a:solidFill>
                          <a:effectLst/>
                        </a:rPr>
                        <a:t>0,0</a:t>
                      </a:r>
                      <a:endParaRPr lang="ru-RU" b="1" baseline="0" dirty="0">
                        <a:solidFill>
                          <a:srgbClr val="0000CC"/>
                        </a:solidFill>
                        <a:effectLst/>
                      </a:endParaRPr>
                    </a:p>
                  </a:txBody>
                  <a:tcPr>
                    <a:solidFill>
                      <a:srgbClr val="FFFF00">
                        <a:alpha val="40000"/>
                      </a:srgbClr>
                    </a:solidFill>
                  </a:tcPr>
                </a:tc>
              </a:tr>
              <a:tr h="384129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1800" b="1" dirty="0" smtClean="0">
                          <a:solidFill>
                            <a:srgbClr val="0000CC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Д) объем финансового обеспечения для оплаты в отчетном году контрактов, заключаемых по результатам закрытых способов определения поставщиков (подрядчиков, исполнителей)</a:t>
                      </a:r>
                      <a:r>
                        <a:rPr lang="ru-RU" sz="1800" b="1" baseline="0" dirty="0" smtClean="0">
                          <a:solidFill>
                            <a:srgbClr val="0000CC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 </a:t>
                      </a:r>
                      <a:r>
                        <a:rPr lang="ru-RU" sz="1800" b="1" dirty="0" smtClean="0">
                          <a:solidFill>
                            <a:srgbClr val="0000CC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(тыс. рублей)</a:t>
                      </a:r>
                      <a:endParaRPr lang="ru-RU" sz="1800" b="1" baseline="0" dirty="0">
                        <a:solidFill>
                          <a:srgbClr val="0000CC"/>
                        </a:solidFill>
                        <a:effectLst/>
                      </a:endParaRPr>
                    </a:p>
                  </a:txBody>
                  <a:tcPr>
                    <a:solidFill>
                      <a:srgbClr val="FFFF00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baseline="0" dirty="0" smtClean="0">
                          <a:solidFill>
                            <a:srgbClr val="0000CC"/>
                          </a:solidFill>
                          <a:effectLst/>
                        </a:rPr>
                        <a:t>0,0</a:t>
                      </a:r>
                      <a:endParaRPr lang="ru-RU" b="1" baseline="0" dirty="0">
                        <a:solidFill>
                          <a:srgbClr val="0000CC"/>
                        </a:solidFill>
                        <a:effectLst/>
                      </a:endParaRPr>
                    </a:p>
                  </a:txBody>
                  <a:tcPr>
                    <a:solidFill>
                      <a:srgbClr val="FFFF00">
                        <a:alpha val="40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83012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3476041"/>
              </p:ext>
            </p:extLst>
          </p:nvPr>
        </p:nvGraphicFramePr>
        <p:xfrm>
          <a:off x="457200" y="620688"/>
          <a:ext cx="8435280" cy="49560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65896"/>
                <a:gridCol w="2269384"/>
              </a:tblGrid>
              <a:tr h="2304256">
                <a:tc>
                  <a:txBody>
                    <a:bodyPr/>
                    <a:lstStyle/>
                    <a:p>
                      <a:r>
                        <a:rPr lang="ru-RU" sz="2400" b="1" i="1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</a:t>
                      </a:r>
                      <a:r>
                        <a:rPr lang="ru-RU" sz="2400" b="1" i="1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Совокупный годовой объем закупок, </a:t>
                      </a:r>
                      <a:r>
                        <a:rPr lang="ru-RU" sz="2400" i="1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рассчитанный за вычетом закупок, предусмотренных </a:t>
                      </a:r>
                      <a:r>
                        <a:rPr lang="ru-RU" sz="2400" i="1" u="none" strike="noStrike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  <a:hlinkClick r:id="rId2"/>
                        </a:rPr>
                        <a:t>частью 1.1 статьи 30</a:t>
                      </a:r>
                      <a:r>
                        <a:rPr lang="ru-RU" sz="2400" i="1" u="none" strike="noStrike" baseline="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+mn-cs"/>
                        </a:rPr>
                        <a:t> З</a:t>
                      </a:r>
                      <a:r>
                        <a:rPr lang="ru-RU" sz="2400" i="1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акона </a:t>
                      </a:r>
                      <a:r>
                        <a:rPr lang="ru-RU" sz="2400" b="1" i="1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(тыс. рублей)</a:t>
                      </a:r>
                      <a:endParaRPr lang="ru-RU" sz="2400" b="1" i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FFCC">
                        <a:alpha val="21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6 878,00</a:t>
                      </a:r>
                    </a:p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= </a:t>
                      </a:r>
                    </a:p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позиция 1 (30535,20) – позиция 2 (23 657,20)</a:t>
                      </a:r>
                      <a:endParaRPr lang="ru-RU" sz="24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FFCC">
                        <a:alpha val="21000"/>
                      </a:srgbClr>
                    </a:solidFill>
                  </a:tcPr>
                </a:tc>
              </a:tr>
              <a:tr h="2053010">
                <a:tc>
                  <a:txBody>
                    <a:bodyPr/>
                    <a:lstStyle/>
                    <a:p>
                      <a:r>
                        <a:rPr lang="ru-RU" sz="2400" b="1" i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4. Объем закупок, который заказчик обязан осуществить у субъектов малого предпринимательства и социально ориентированных некоммерческих организаций в отчетном году (не менее чем 15 процентов от позиции 3 Отчета) (тыс. рублей)</a:t>
                      </a:r>
                      <a:endParaRPr lang="ru-RU" sz="2400" b="1" i="1" baseline="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FFCC">
                        <a:alpha val="21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baseline="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1 031,7</a:t>
                      </a:r>
                    </a:p>
                    <a:p>
                      <a:pPr algn="ctr"/>
                      <a:r>
                        <a:rPr lang="ru-RU" sz="2400" b="1" baseline="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= </a:t>
                      </a:r>
                    </a:p>
                    <a:p>
                      <a:pPr algn="ctr"/>
                      <a:r>
                        <a:rPr lang="ru-RU" sz="2400" b="1" baseline="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позиция 3 (6878,0)* 15%</a:t>
                      </a:r>
                      <a:endParaRPr lang="ru-RU" sz="2400" b="1" baseline="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FFCC">
                        <a:alpha val="21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993837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332656"/>
            <a:ext cx="76328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i="1" dirty="0">
                <a:solidFill>
                  <a:srgbClr val="0000CC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Объем закупок, который заказчик осуществил у </a:t>
            </a:r>
            <a:r>
              <a:rPr lang="ru-RU" sz="2400" b="1" i="1" dirty="0" smtClean="0">
                <a:solidFill>
                  <a:srgbClr val="0000CC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СМП и СОНО в </a:t>
            </a:r>
            <a:r>
              <a:rPr lang="ru-RU" sz="2400" b="1" i="1" dirty="0">
                <a:solidFill>
                  <a:srgbClr val="0000CC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отчетном году</a:t>
            </a:r>
            <a:endParaRPr lang="ru-RU" sz="2400" b="1" i="1" dirty="0">
              <a:solidFill>
                <a:srgbClr val="0000CC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0776174"/>
              </p:ext>
            </p:extLst>
          </p:nvPr>
        </p:nvGraphicFramePr>
        <p:xfrm>
          <a:off x="179512" y="1113349"/>
          <a:ext cx="8964488" cy="57466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16824"/>
                <a:gridCol w="1547664"/>
              </a:tblGrid>
              <a:tr h="1654589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ru-RU" sz="2000" baseline="0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 О</a:t>
                      </a:r>
                      <a:r>
                        <a:rPr lang="ru-RU" sz="2000" baseline="0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бъем </a:t>
                      </a:r>
                      <a:r>
                        <a:rPr lang="ru-RU" sz="2000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закупок, осуществленных по результатам состоявшихся процедур определения поставщика, в извещении об осуществлении которых было установлено ограничение в отношении участников закупок, которыми могли быть только СМП и СОНО </a:t>
                      </a:r>
                      <a:r>
                        <a:rPr lang="ru-RU" sz="2000" baseline="0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(тыс. рублей)</a:t>
                      </a:r>
                      <a:endParaRPr lang="ru-RU" sz="2000" baseline="0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99FFCC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aseline="0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813,59</a:t>
                      </a:r>
                      <a:endParaRPr lang="ru-RU" sz="1800" baseline="0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99FFCC">
                        <a:alpha val="42000"/>
                      </a:srgbClr>
                    </a:solidFill>
                  </a:tcPr>
                </a:tc>
              </a:tr>
              <a:tr h="1885198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ru-RU" sz="2000" b="1" baseline="0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 </a:t>
                      </a:r>
                      <a:r>
                        <a:rPr lang="ru-RU" sz="2000" b="1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Объем привлечения субподрядчиков и соисполнителей из числа СМП и СОНО к исполнению контрактов, заключенных по результатам определений поставщиков, в извещениях об осуществлении которых было установлено требование о привлечении к исполнению контракта субподрядчиков (соисполнителей) из числа СМП и СОНО (тыс. рублей)</a:t>
                      </a:r>
                      <a:endParaRPr lang="ru-RU" sz="2000" b="1" baseline="0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99FFCC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baseline="0" dirty="0" smtClean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800" b="1" baseline="0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99FFCC">
                        <a:alpha val="42000"/>
                      </a:srgbClr>
                    </a:solidFill>
                  </a:tcPr>
                </a:tc>
              </a:tr>
              <a:tr h="65040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7. Объем закупок, который заказчик осуществил у СМП и СОНО  (тыс. рублей). Позиция 5 + Позиция 6</a:t>
                      </a:r>
                      <a:endParaRPr lang="ru-RU" sz="20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>
                    <a:solidFill>
                      <a:srgbClr val="99FFCC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813,59</a:t>
                      </a:r>
                      <a:endParaRPr lang="ru-RU" sz="18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>
                    <a:solidFill>
                      <a:srgbClr val="99FFCC">
                        <a:alpha val="42000"/>
                      </a:srgbClr>
                    </a:solidFill>
                  </a:tcPr>
                </a:tc>
              </a:tr>
              <a:tr h="137300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rgbClr val="9900CC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8. Доля закупок, которые заказчик осуществил у СМП и СОНО в отчетном году, в совокупном годовом объеме закупок, рассчитанном за вычетом закупок, предусмотренных </a:t>
                      </a:r>
                      <a:r>
                        <a:rPr lang="ru-RU" sz="2000" b="1" u="none" strike="noStrike" dirty="0" smtClean="0">
                          <a:solidFill>
                            <a:srgbClr val="9900CC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  <a:hlinkClick r:id="rId3"/>
                        </a:rPr>
                        <a:t>частью 1.1 статьи 30</a:t>
                      </a:r>
                      <a:r>
                        <a:rPr lang="ru-RU" sz="2000" b="1" dirty="0" smtClean="0">
                          <a:solidFill>
                            <a:srgbClr val="9900CC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Закона (в процентах)</a:t>
                      </a:r>
                      <a:endParaRPr lang="ru-RU" sz="2000" b="1" dirty="0">
                        <a:solidFill>
                          <a:srgbClr val="9900CC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>
                    <a:solidFill>
                      <a:srgbClr val="99FFCC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9900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11,8</a:t>
                      </a:r>
                      <a:r>
                        <a:rPr lang="en-US" sz="1800" b="1" dirty="0">
                          <a:solidFill>
                            <a:srgbClr val="9900CC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800" b="1" dirty="0" smtClean="0">
                        <a:solidFill>
                          <a:srgbClr val="9900CC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>
                    <a:solidFill>
                      <a:srgbClr val="99FFCC">
                        <a:alpha val="42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87138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0">
              <a:schemeClr val="bg1"/>
            </a:gs>
            <a:gs pos="100000">
              <a:schemeClr val="bg1">
                <a:alpha val="70000"/>
              </a:schemeClr>
            </a:gs>
          </a:gsLst>
          <a:lin ang="13500000" scaled="1"/>
          <a:tileRect/>
        </a:gradFill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1747</TotalTime>
  <Words>927</Words>
  <Application>Microsoft Office PowerPoint</Application>
  <PresentationFormat>Экран (4:3)</PresentationFormat>
  <Paragraphs>67</Paragraphs>
  <Slides>11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Times New Roman</vt:lpstr>
      <vt:lpstr>Тема Office</vt:lpstr>
      <vt:lpstr>Об объеме закупок у субъектов малого предпринимательства и социально ориентированных некоммерческих организаций и составлении отчета </vt:lpstr>
      <vt:lpstr>Объем Закупок У СМП И СОНО</vt:lpstr>
      <vt:lpstr>Ответственность  за нарушение требований Закона о контрактной системе</vt:lpstr>
      <vt:lpstr>Презентация PowerPoint</vt:lpstr>
      <vt:lpstr>Совокупный годовой объем закупок заказчика за отчетный год</vt:lpstr>
      <vt:lpstr>Презентация PowerPoint</vt:lpstr>
      <vt:lpstr>Презентация PowerPoint</vt:lpstr>
      <vt:lpstr>Презентация PowerPoint</vt:lpstr>
      <vt:lpstr>Презентация PowerPoint</vt:lpstr>
      <vt:lpstr>Информация о несостоявшихся определениях поставщиков (подрядчиков, исполнителей) с участием СМП и СОНО</vt:lpstr>
      <vt:lpstr>Презентация PowerPoint</vt:lpstr>
    </vt:vector>
  </TitlesOfParts>
  <Company>*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Филиппов Павел Анатольевич</dc:creator>
  <cp:lastModifiedBy>Перминова Татьяна Григорьевна</cp:lastModifiedBy>
  <cp:revision>148</cp:revision>
  <cp:lastPrinted>2016-02-05T03:17:54Z</cp:lastPrinted>
  <dcterms:created xsi:type="dcterms:W3CDTF">2016-01-21T08:40:00Z</dcterms:created>
  <dcterms:modified xsi:type="dcterms:W3CDTF">2017-04-05T01:46:05Z</dcterms:modified>
</cp:coreProperties>
</file>